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2"/>
  </p:notesMasterIdLst>
  <p:sldIdLst>
    <p:sldId id="377" r:id="rId2"/>
    <p:sldId id="373" r:id="rId3"/>
    <p:sldId id="364" r:id="rId4"/>
    <p:sldId id="375" r:id="rId5"/>
    <p:sldId id="487" r:id="rId6"/>
    <p:sldId id="488" r:id="rId7"/>
    <p:sldId id="489" r:id="rId8"/>
    <p:sldId id="490" r:id="rId9"/>
    <p:sldId id="491" r:id="rId10"/>
    <p:sldId id="492" r:id="rId11"/>
    <p:sldId id="493" r:id="rId12"/>
    <p:sldId id="494" r:id="rId13"/>
    <p:sldId id="495" r:id="rId14"/>
    <p:sldId id="496" r:id="rId15"/>
    <p:sldId id="497" r:id="rId16"/>
    <p:sldId id="498" r:id="rId17"/>
    <p:sldId id="499" r:id="rId18"/>
    <p:sldId id="500" r:id="rId19"/>
    <p:sldId id="501" r:id="rId20"/>
    <p:sldId id="475" r:id="rId21"/>
    <p:sldId id="476" r:id="rId22"/>
    <p:sldId id="477" r:id="rId23"/>
    <p:sldId id="478" r:id="rId24"/>
    <p:sldId id="479" r:id="rId25"/>
    <p:sldId id="480" r:id="rId26"/>
    <p:sldId id="481" r:id="rId27"/>
    <p:sldId id="482" r:id="rId28"/>
    <p:sldId id="483" r:id="rId29"/>
    <p:sldId id="484" r:id="rId30"/>
    <p:sldId id="485" r:id="rId31"/>
    <p:sldId id="486" r:id="rId32"/>
    <p:sldId id="400" r:id="rId33"/>
    <p:sldId id="401" r:id="rId34"/>
    <p:sldId id="402" r:id="rId35"/>
    <p:sldId id="403" r:id="rId36"/>
    <p:sldId id="404" r:id="rId37"/>
    <p:sldId id="405" r:id="rId38"/>
    <p:sldId id="406" r:id="rId39"/>
    <p:sldId id="407" r:id="rId40"/>
    <p:sldId id="502" r:id="rId41"/>
    <p:sldId id="503" r:id="rId42"/>
    <p:sldId id="504" r:id="rId43"/>
    <p:sldId id="505" r:id="rId44"/>
    <p:sldId id="506" r:id="rId45"/>
    <p:sldId id="507" r:id="rId46"/>
    <p:sldId id="508" r:id="rId47"/>
    <p:sldId id="509" r:id="rId48"/>
    <p:sldId id="510" r:id="rId49"/>
    <p:sldId id="511" r:id="rId50"/>
    <p:sldId id="512" r:id="rId51"/>
    <p:sldId id="513" r:id="rId52"/>
    <p:sldId id="514" r:id="rId53"/>
    <p:sldId id="466" r:id="rId54"/>
    <p:sldId id="468" r:id="rId55"/>
    <p:sldId id="469" r:id="rId56"/>
    <p:sldId id="470" r:id="rId57"/>
    <p:sldId id="471" r:id="rId58"/>
    <p:sldId id="473" r:id="rId59"/>
    <p:sldId id="474" r:id="rId60"/>
    <p:sldId id="369" r:id="rId61"/>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705" autoAdjust="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9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1"/>
            <a:ext cx="3170255" cy="481052"/>
          </a:xfrm>
          <a:prstGeom prst="rect">
            <a:avLst/>
          </a:prstGeom>
          <a:noFill/>
          <a:ln w="9525">
            <a:noFill/>
            <a:miter lim="800000"/>
            <a:headEnd/>
            <a:tailEnd/>
          </a:ln>
          <a:effectLst/>
        </p:spPr>
        <p:txBody>
          <a:bodyPr vert="horz" wrap="square" lIns="95747" tIns="47873" rIns="95747" bIns="47873" numCol="1" anchor="t" anchorCtr="0" compatLnSpc="1">
            <a:prstTxWarp prst="textNoShape">
              <a:avLst/>
            </a:prstTxWarp>
          </a:bodyPr>
          <a:lstStyle>
            <a:lvl1pPr eaLnBrk="1" hangingPunct="1">
              <a:defRPr sz="1300">
                <a:latin typeface="Arial" charset="0"/>
              </a:defRPr>
            </a:lvl1pPr>
          </a:lstStyle>
          <a:p>
            <a:pPr>
              <a:defRPr/>
            </a:pPr>
            <a:endParaRPr lang="en-US" dirty="0"/>
          </a:p>
        </p:txBody>
      </p:sp>
      <p:sp>
        <p:nvSpPr>
          <p:cNvPr id="28675" name="Rectangle 3"/>
          <p:cNvSpPr>
            <a:spLocks noGrp="1" noChangeArrowheads="1"/>
          </p:cNvSpPr>
          <p:nvPr>
            <p:ph type="dt" idx="1"/>
          </p:nvPr>
        </p:nvSpPr>
        <p:spPr bwMode="auto">
          <a:xfrm>
            <a:off x="4143271" y="1"/>
            <a:ext cx="3170255" cy="481052"/>
          </a:xfrm>
          <a:prstGeom prst="rect">
            <a:avLst/>
          </a:prstGeom>
          <a:noFill/>
          <a:ln w="9525">
            <a:noFill/>
            <a:miter lim="800000"/>
            <a:headEnd/>
            <a:tailEnd/>
          </a:ln>
          <a:effectLst/>
        </p:spPr>
        <p:txBody>
          <a:bodyPr vert="horz" wrap="square" lIns="95747" tIns="47873" rIns="95747" bIns="47873" numCol="1" anchor="t" anchorCtr="0" compatLnSpc="1">
            <a:prstTxWarp prst="textNoShape">
              <a:avLst/>
            </a:prstTxWarp>
          </a:bodyPr>
          <a:lstStyle>
            <a:lvl1pPr algn="r" eaLnBrk="1" hangingPunct="1">
              <a:defRPr sz="1300">
                <a:latin typeface="Arial" charset="0"/>
              </a:defRPr>
            </a:lvl1pPr>
          </a:lstStyle>
          <a:p>
            <a:pPr>
              <a:defRPr/>
            </a:pPr>
            <a:endParaRPr lang="en-US" dirty="0"/>
          </a:p>
        </p:txBody>
      </p:sp>
      <p:sp>
        <p:nvSpPr>
          <p:cNvPr id="5124"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28677" name="Rectangle 5"/>
          <p:cNvSpPr>
            <a:spLocks noGrp="1" noChangeArrowheads="1"/>
          </p:cNvSpPr>
          <p:nvPr>
            <p:ph type="body" sz="quarter" idx="3"/>
          </p:nvPr>
        </p:nvSpPr>
        <p:spPr bwMode="auto">
          <a:xfrm>
            <a:off x="731856" y="4559248"/>
            <a:ext cx="5851490" cy="4322855"/>
          </a:xfrm>
          <a:prstGeom prst="rect">
            <a:avLst/>
          </a:prstGeom>
          <a:noFill/>
          <a:ln w="9525">
            <a:noFill/>
            <a:miter lim="800000"/>
            <a:headEnd/>
            <a:tailEnd/>
          </a:ln>
          <a:effectLst/>
        </p:spPr>
        <p:txBody>
          <a:bodyPr vert="horz" wrap="square" lIns="95747" tIns="47873" rIns="95747" bIns="4787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8678" name="Rectangle 6"/>
          <p:cNvSpPr>
            <a:spLocks noGrp="1" noChangeArrowheads="1"/>
          </p:cNvSpPr>
          <p:nvPr>
            <p:ph type="ftr" sz="quarter" idx="4"/>
          </p:nvPr>
        </p:nvSpPr>
        <p:spPr bwMode="auto">
          <a:xfrm>
            <a:off x="0" y="9118496"/>
            <a:ext cx="3170255" cy="481052"/>
          </a:xfrm>
          <a:prstGeom prst="rect">
            <a:avLst/>
          </a:prstGeom>
          <a:noFill/>
          <a:ln w="9525">
            <a:noFill/>
            <a:miter lim="800000"/>
            <a:headEnd/>
            <a:tailEnd/>
          </a:ln>
          <a:effectLst/>
        </p:spPr>
        <p:txBody>
          <a:bodyPr vert="horz" wrap="square" lIns="95747" tIns="47873" rIns="95747" bIns="47873" numCol="1" anchor="b" anchorCtr="0" compatLnSpc="1">
            <a:prstTxWarp prst="textNoShape">
              <a:avLst/>
            </a:prstTxWarp>
          </a:bodyPr>
          <a:lstStyle>
            <a:lvl1pPr eaLnBrk="1" hangingPunct="1">
              <a:defRPr sz="1300">
                <a:latin typeface="Arial" charset="0"/>
              </a:defRPr>
            </a:lvl1pPr>
          </a:lstStyle>
          <a:p>
            <a:pPr>
              <a:defRPr/>
            </a:pPr>
            <a:endParaRPr lang="en-US" dirty="0"/>
          </a:p>
        </p:txBody>
      </p:sp>
      <p:sp>
        <p:nvSpPr>
          <p:cNvPr id="28679" name="Rectangle 7"/>
          <p:cNvSpPr>
            <a:spLocks noGrp="1" noChangeArrowheads="1"/>
          </p:cNvSpPr>
          <p:nvPr>
            <p:ph type="sldNum" sz="quarter" idx="5"/>
          </p:nvPr>
        </p:nvSpPr>
        <p:spPr bwMode="auto">
          <a:xfrm>
            <a:off x="4143271" y="9118496"/>
            <a:ext cx="3170255" cy="481052"/>
          </a:xfrm>
          <a:prstGeom prst="rect">
            <a:avLst/>
          </a:prstGeom>
          <a:noFill/>
          <a:ln w="9525">
            <a:noFill/>
            <a:miter lim="800000"/>
            <a:headEnd/>
            <a:tailEnd/>
          </a:ln>
          <a:effectLst/>
        </p:spPr>
        <p:txBody>
          <a:bodyPr vert="horz" wrap="square" lIns="95747" tIns="47873" rIns="95747" bIns="47873" numCol="1" anchor="b" anchorCtr="0" compatLnSpc="1">
            <a:prstTxWarp prst="textNoShape">
              <a:avLst/>
            </a:prstTxWarp>
          </a:bodyPr>
          <a:lstStyle>
            <a:lvl1pPr algn="r" eaLnBrk="1" hangingPunct="1">
              <a:defRPr sz="1300">
                <a:latin typeface="Arial" charset="0"/>
              </a:defRPr>
            </a:lvl1pPr>
          </a:lstStyle>
          <a:p>
            <a:pPr>
              <a:defRPr/>
            </a:pPr>
            <a:fld id="{028D1394-ED8A-4B3A-9FDD-3F1D3D679216}" type="slidenum">
              <a:rPr lang="en-US"/>
              <a:pPr>
                <a:defRPr/>
              </a:pPr>
              <a:t>‹#›</a:t>
            </a:fld>
            <a:endParaRPr lang="en-US" dirty="0"/>
          </a:p>
        </p:txBody>
      </p:sp>
    </p:spTree>
    <p:extLst>
      <p:ext uri="{BB962C8B-B14F-4D97-AF65-F5344CB8AC3E}">
        <p14:creationId xmlns:p14="http://schemas.microsoft.com/office/powerpoint/2010/main" val="16644867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28D1394-ED8A-4B3A-9FDD-3F1D3D679216}" type="slidenum">
              <a:rPr lang="en-US" smtClean="0"/>
              <a:pPr>
                <a:defRPr/>
              </a:pPr>
              <a:t>5</a:t>
            </a:fld>
            <a:endParaRPr lang="en-US" dirty="0"/>
          </a:p>
        </p:txBody>
      </p:sp>
    </p:spTree>
    <p:extLst>
      <p:ext uri="{BB962C8B-B14F-4D97-AF65-F5344CB8AC3E}">
        <p14:creationId xmlns:p14="http://schemas.microsoft.com/office/powerpoint/2010/main" val="3890380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856752D3-B3FC-4BAF-9CEC-9AD65BD22A58}" type="slidenum">
              <a:rPr lang="en-US" smtClean="0"/>
              <a:pPr/>
              <a:t>52</a:t>
            </a:fld>
            <a:endParaRPr 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eaLnBrk="1" hangingPunct="1"/>
            <a:endParaRPr lang="en-US" dirty="0"/>
          </a:p>
          <a:p>
            <a:pPr eaLnBrk="1" hangingPunct="1"/>
            <a:r>
              <a:rPr lang="en-US" dirty="0"/>
              <a:t>A new Ch-10 task will be submitted to support work toward updates for the 09 release. New capabilities planned for the 09 spiral include-</a:t>
            </a:r>
          </a:p>
          <a:p>
            <a:pPr eaLnBrk="1" hangingPunct="1"/>
            <a:r>
              <a:rPr lang="en-US" dirty="0"/>
              <a:t>Limited Data Mining/Retrieval</a:t>
            </a:r>
          </a:p>
          <a:p>
            <a:pPr eaLnBrk="1" hangingPunct="1"/>
            <a:r>
              <a:rPr lang="en-US" dirty="0"/>
              <a:t>RMM Recorder Set-up</a:t>
            </a:r>
          </a:p>
          <a:p>
            <a:pPr eaLnBrk="1" hangingPunct="1"/>
            <a:r>
              <a:rPr lang="en-US" dirty="0"/>
              <a:t>Ganging Multiple RMMs</a:t>
            </a:r>
          </a:p>
          <a:p>
            <a:pPr eaLnBrk="1" hangingPunct="1"/>
            <a:r>
              <a:rPr lang="en-US" dirty="0"/>
              <a:t>Circular buffering/Loop Operations</a:t>
            </a:r>
          </a:p>
          <a:p>
            <a:pPr eaLnBrk="1" hangingPunct="1"/>
            <a:r>
              <a:rPr lang="en-US" dirty="0"/>
              <a:t>1553 C&amp;C (as an active RT)</a:t>
            </a:r>
          </a:p>
          <a:p>
            <a:pPr eaLnBrk="1" hangingPunct="1"/>
            <a:r>
              <a:rPr lang="en-US" dirty="0"/>
              <a:t>New Data Types- AFDX (ARINC 664), Serial (like NEMA), 1588, CAN</a:t>
            </a:r>
          </a:p>
          <a:p>
            <a:pPr eaLnBrk="1" hangingPunct="1"/>
            <a:r>
              <a:rPr lang="en-US" dirty="0"/>
              <a:t>TMATS Definitions for Missing Data Types (Firewire, </a:t>
            </a:r>
            <a:r>
              <a:rPr lang="en-US" dirty="0" err="1"/>
              <a:t>EtherNet</a:t>
            </a:r>
            <a:r>
              <a:rPr lang="en-US" dirty="0"/>
              <a:t>, …)</a:t>
            </a:r>
          </a:p>
        </p:txBody>
      </p:sp>
    </p:spTree>
    <p:extLst>
      <p:ext uri="{BB962C8B-B14F-4D97-AF65-F5344CB8AC3E}">
        <p14:creationId xmlns:p14="http://schemas.microsoft.com/office/powerpoint/2010/main" val="954502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en-US">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en-US">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en-US">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en-US">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en-US">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en-US">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xfrm>
            <a:off x="732183" y="4561226"/>
            <a:ext cx="5850835" cy="4320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en-US">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p:spPr>
        <p:txBody>
          <a:bodyPr/>
          <a:lstStyle/>
          <a:p>
            <a:endParaRPr lang="en-US"/>
          </a:p>
        </p:txBody>
      </p:sp>
      <p:sp>
        <p:nvSpPr>
          <p:cNvPr id="23556" name="Slide Number Placeholder 3"/>
          <p:cNvSpPr txBox="1">
            <a:spLocks noGrp="1"/>
          </p:cNvSpPr>
          <p:nvPr/>
        </p:nvSpPr>
        <p:spPr bwMode="auto">
          <a:xfrm>
            <a:off x="4013495" y="8902050"/>
            <a:ext cx="3071502" cy="468951"/>
          </a:xfrm>
          <a:prstGeom prst="rect">
            <a:avLst/>
          </a:prstGeom>
          <a:noFill/>
          <a:ln w="9525">
            <a:noFill/>
            <a:miter lim="800000"/>
            <a:headEnd/>
            <a:tailEnd/>
          </a:ln>
        </p:spPr>
        <p:txBody>
          <a:bodyPr lIns="92281" tIns="46141" rIns="92281" bIns="46141" anchor="b"/>
          <a:lstStyle/>
          <a:p>
            <a:pPr algn="r" eaLnBrk="1" hangingPunct="1"/>
            <a:fld id="{F1934904-C451-44BC-A427-274B42AC547A}" type="slidenum">
              <a:rPr lang="en-US" sz="1200">
                <a:latin typeface="Arial" charset="0"/>
                <a:cs typeface="Arial" charset="0"/>
              </a:rPr>
              <a:pPr algn="r" eaLnBrk="1" hangingPunct="1"/>
              <a:t>6</a:t>
            </a:fld>
            <a:endParaRPr lang="en-US" sz="1200" dirty="0">
              <a:latin typeface="Arial" charset="0"/>
              <a:cs typeface="Arial" charset="0"/>
            </a:endParaRPr>
          </a:p>
        </p:txBody>
      </p:sp>
    </p:spTree>
    <p:extLst>
      <p:ext uri="{BB962C8B-B14F-4D97-AF65-F5344CB8AC3E}">
        <p14:creationId xmlns:p14="http://schemas.microsoft.com/office/powerpoint/2010/main" val="3088745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xfrm>
            <a:off x="1187450" y="679450"/>
            <a:ext cx="4637088" cy="3478213"/>
          </a:xfrm>
          <a:solidFill>
            <a:srgbClr val="FFFFFF"/>
          </a:solidFill>
          <a:ln/>
        </p:spPr>
      </p:sp>
      <p:sp>
        <p:nvSpPr>
          <p:cNvPr id="17410" name="Rectangle 3"/>
          <p:cNvSpPr>
            <a:spLocks noGrp="1" noChangeArrowheads="1"/>
          </p:cNvSpPr>
          <p:nvPr>
            <p:ph type="body" idx="1"/>
          </p:nvPr>
        </p:nvSpPr>
        <p:spPr>
          <a:xfrm>
            <a:off x="914400" y="4383088"/>
            <a:ext cx="5181600" cy="4233862"/>
          </a:xfrm>
          <a:solidFill>
            <a:srgbClr val="FFFFFF"/>
          </a:solidFill>
          <a:ln>
            <a:solidFill>
              <a:srgbClr val="000000"/>
            </a:solidFill>
          </a:ln>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746996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a:xfrm>
            <a:off x="1187450" y="679450"/>
            <a:ext cx="4637088" cy="3478213"/>
          </a:xfrm>
          <a:solidFill>
            <a:srgbClr val="FFFFFF"/>
          </a:solidFill>
          <a:ln/>
        </p:spPr>
      </p:sp>
      <p:sp>
        <p:nvSpPr>
          <p:cNvPr id="20482" name="Rectangle 3"/>
          <p:cNvSpPr>
            <a:spLocks noGrp="1" noChangeArrowheads="1"/>
          </p:cNvSpPr>
          <p:nvPr>
            <p:ph type="body" idx="1"/>
          </p:nvPr>
        </p:nvSpPr>
        <p:spPr>
          <a:xfrm>
            <a:off x="914400" y="4383088"/>
            <a:ext cx="5181600" cy="4233862"/>
          </a:xfrm>
          <a:solidFill>
            <a:srgbClr val="FFFFFF"/>
          </a:solidFill>
          <a:ln>
            <a:solidFill>
              <a:srgbClr val="000000"/>
            </a:solidFill>
          </a:ln>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3889150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xfrm>
            <a:off x="1260475" y="698500"/>
            <a:ext cx="4795838" cy="3595688"/>
          </a:xfrm>
          <a:solidFill>
            <a:srgbClr val="FFFFFF"/>
          </a:solidFill>
          <a:ln/>
        </p:spPr>
      </p:sp>
      <p:sp>
        <p:nvSpPr>
          <p:cNvPr id="11267" name="Rectangle 3"/>
          <p:cNvSpPr>
            <a:spLocks noGrp="1" noChangeArrowheads="1"/>
          </p:cNvSpPr>
          <p:nvPr>
            <p:ph type="body" idx="1"/>
          </p:nvPr>
        </p:nvSpPr>
        <p:spPr>
          <a:xfrm>
            <a:off x="954157" y="4526796"/>
            <a:ext cx="5406887" cy="4372677"/>
          </a:xfrm>
          <a:solidFill>
            <a:srgbClr val="FFFFFF"/>
          </a:solidFill>
          <a:ln>
            <a:solidFill>
              <a:srgbClr val="000000"/>
            </a:solidFill>
          </a:ln>
        </p:spPr>
        <p:txBody>
          <a:bodyPr/>
          <a:lstStyle/>
          <a:p>
            <a:endParaRPr lang="en-US">
              <a:latin typeface="Arial" pitchFamily="34" charset="0"/>
              <a:ea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xfrm>
            <a:off x="1260475" y="698500"/>
            <a:ext cx="4795838" cy="3595688"/>
          </a:xfrm>
          <a:solidFill>
            <a:srgbClr val="FFFFFF"/>
          </a:solidFill>
          <a:ln/>
        </p:spPr>
      </p:sp>
      <p:sp>
        <p:nvSpPr>
          <p:cNvPr id="11267" name="Rectangle 3"/>
          <p:cNvSpPr>
            <a:spLocks noGrp="1" noChangeArrowheads="1"/>
          </p:cNvSpPr>
          <p:nvPr>
            <p:ph type="body" idx="1"/>
          </p:nvPr>
        </p:nvSpPr>
        <p:spPr>
          <a:xfrm>
            <a:off x="954157" y="4526796"/>
            <a:ext cx="5406887" cy="4372677"/>
          </a:xfrm>
          <a:solidFill>
            <a:srgbClr val="FFFFFF"/>
          </a:solidFill>
          <a:ln>
            <a:solidFill>
              <a:srgbClr val="000000"/>
            </a:solidFill>
          </a:ln>
        </p:spPr>
        <p:txBody>
          <a:bodyPr/>
          <a:lstStyle/>
          <a:p>
            <a:endParaRPr lang="en-US">
              <a:latin typeface="Arial" pitchFamily="34" charset="0"/>
              <a:ea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xfrm>
            <a:off x="1263650" y="701675"/>
            <a:ext cx="4789488" cy="3592513"/>
          </a:xfrm>
          <a:solidFill>
            <a:srgbClr val="FFFFFF"/>
          </a:solidFill>
          <a:ln/>
        </p:spPr>
      </p:sp>
      <p:sp>
        <p:nvSpPr>
          <p:cNvPr id="11267" name="Rectangle 3"/>
          <p:cNvSpPr>
            <a:spLocks noGrp="1" noChangeArrowheads="1"/>
          </p:cNvSpPr>
          <p:nvPr>
            <p:ph type="body" idx="1"/>
          </p:nvPr>
        </p:nvSpPr>
        <p:spPr>
          <a:xfrm>
            <a:off x="954157" y="4526796"/>
            <a:ext cx="5406887" cy="4372677"/>
          </a:xfrm>
          <a:solidFill>
            <a:srgbClr val="FFFFFF"/>
          </a:solidFill>
          <a:ln>
            <a:solidFill>
              <a:srgbClr val="000000"/>
            </a:solidFill>
          </a:ln>
        </p:spPr>
        <p:txBody>
          <a:bodyPr/>
          <a:lstStyle/>
          <a:p>
            <a:endParaRPr lang="en-US">
              <a:latin typeface="Arial" pitchFamily="34" charset="0"/>
              <a:ea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xfrm>
            <a:off x="1263650" y="701675"/>
            <a:ext cx="4789488" cy="3592513"/>
          </a:xfrm>
          <a:solidFill>
            <a:srgbClr val="FFFFFF"/>
          </a:solidFill>
          <a:ln/>
        </p:spPr>
      </p:sp>
      <p:sp>
        <p:nvSpPr>
          <p:cNvPr id="11267" name="Rectangle 3"/>
          <p:cNvSpPr>
            <a:spLocks noGrp="1" noChangeArrowheads="1"/>
          </p:cNvSpPr>
          <p:nvPr>
            <p:ph type="body" idx="1"/>
          </p:nvPr>
        </p:nvSpPr>
        <p:spPr>
          <a:xfrm>
            <a:off x="954157" y="4526796"/>
            <a:ext cx="5406887" cy="4372677"/>
          </a:xfrm>
          <a:solidFill>
            <a:srgbClr val="FFFFFF"/>
          </a:solidFill>
          <a:ln>
            <a:solidFill>
              <a:srgbClr val="000000"/>
            </a:solidFill>
          </a:ln>
        </p:spPr>
        <p:txBody>
          <a:bodyPr/>
          <a:lstStyle/>
          <a:p>
            <a:endParaRPr lang="en-US">
              <a:latin typeface="Arial" pitchFamily="34" charset="0"/>
              <a:ea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32500" lnSpcReduction="20000"/>
          </a:bodyPr>
          <a:lstStyle/>
          <a:p>
            <a:pPr>
              <a:defRPr/>
            </a:pPr>
            <a:r>
              <a:rPr lang="en-US" b="1" dirty="0"/>
              <a:t>IRIG 106 </a:t>
            </a:r>
            <a:r>
              <a:rPr lang="en-US" dirty="0"/>
              <a:t>The Telemetry Group (TG) of the Range Commanders Council (RCC) has prepared this document to foster the compatibility of telemetry transmitting, receiving, and signal processing equipment at the member ranges under the cognizance of the RCC. The Range Commanders highly recommend that telemetry equipment operated by the ranges and telemetry equipment used in programs that require range support conform to these standards. </a:t>
            </a:r>
          </a:p>
          <a:p>
            <a:pPr>
              <a:defRPr/>
            </a:pPr>
            <a:r>
              <a:rPr lang="en-US" dirty="0"/>
              <a:t>These standards do not necessarily define the existing capability of any test range, but constitute a guide for the orderly implementation of telemetry systems for both ranges and range users. The scope of capabilities attainable with the utilization of these standards requires the careful consideration of tradeoffs. Guidance concerning these tradeoffs is provided in the text. The standards provide the necessary criteria on which to base equipment design and modification. The ultimate purpose is to ensure efficient spectrum utilization, interference-free operation, interoperability between ranges, and compatibility of range user equipment with the ranges.  </a:t>
            </a:r>
          </a:p>
          <a:p>
            <a:pPr>
              <a:defRPr/>
            </a:pPr>
            <a:endParaRPr lang="en-US" b="1" dirty="0"/>
          </a:p>
          <a:p>
            <a:pPr>
              <a:defRPr/>
            </a:pPr>
            <a:r>
              <a:rPr lang="en-US" b="1" dirty="0"/>
              <a:t>IRIG 106 Chapter 10 </a:t>
            </a:r>
            <a:r>
              <a:rPr lang="en-US" dirty="0"/>
              <a:t>The purpose of this chapter is to establish a common interface standard for the implementation of digital data acquisition and recording systems by the organizations participating in the Range Commanders Council (RCC). This standard does not imply hardware architecture such as the coupling of data acquisition, multiplexing, and media storage. The required interface levels are contained in this standard (see a through e below). In addition, declassification requirements are discussed in section 10.8, ground based recording in section 10.10 and data interoperability requirements in section 10.11. </a:t>
            </a:r>
          </a:p>
          <a:p>
            <a:pPr>
              <a:defRPr/>
            </a:pPr>
            <a:endParaRPr lang="en-US" dirty="0"/>
          </a:p>
          <a:p>
            <a:pPr>
              <a:defRPr/>
            </a:pPr>
            <a:r>
              <a:rPr lang="en-US" dirty="0"/>
              <a:t>a. Data Download and Electrical Interface, which is the physical interface for data access, is defined in section 10.4. </a:t>
            </a:r>
          </a:p>
          <a:p>
            <a:pPr>
              <a:defRPr/>
            </a:pPr>
            <a:endParaRPr lang="en-US" dirty="0"/>
          </a:p>
          <a:p>
            <a:pPr>
              <a:defRPr/>
            </a:pPr>
            <a:r>
              <a:rPr lang="en-US" dirty="0"/>
              <a:t>b. Interface File Structure, which defines data access structure, is described in section 10.5. </a:t>
            </a:r>
          </a:p>
          <a:p>
            <a:pPr>
              <a:defRPr/>
            </a:pPr>
            <a:endParaRPr lang="en-US" dirty="0"/>
          </a:p>
          <a:p>
            <a:pPr>
              <a:defRPr/>
            </a:pPr>
            <a:r>
              <a:rPr lang="en-US" dirty="0"/>
              <a:t>c. Data Format Definition, which defines data types and packetization requirements, is defined in section 10.6. </a:t>
            </a:r>
          </a:p>
          <a:p>
            <a:pPr>
              <a:defRPr/>
            </a:pPr>
            <a:endParaRPr lang="en-US" dirty="0"/>
          </a:p>
          <a:p>
            <a:pPr>
              <a:defRPr/>
            </a:pPr>
            <a:r>
              <a:rPr lang="en-US" dirty="0"/>
              <a:t>d. Recorder Control and Status, which defines command and control mnemonics, status, and their interfaces, is described in section 10.7. </a:t>
            </a:r>
          </a:p>
          <a:p>
            <a:pPr>
              <a:defRPr/>
            </a:pPr>
            <a:endParaRPr lang="en-US" dirty="0"/>
          </a:p>
          <a:p>
            <a:pPr>
              <a:defRPr/>
            </a:pPr>
            <a:r>
              <a:rPr lang="en-US" dirty="0"/>
              <a:t>e. IEEE 1394B Interface To Recorder Removable Media is defined in section 10.9. </a:t>
            </a:r>
          </a:p>
          <a:p>
            <a:pPr>
              <a:defRPr/>
            </a:pPr>
            <a:endParaRPr lang="en-US" dirty="0"/>
          </a:p>
          <a:p>
            <a:pPr>
              <a:defRPr/>
            </a:pPr>
            <a:r>
              <a:rPr lang="en-US" dirty="0"/>
              <a:t>f. Ground Recorder Interface, which defines unique interoperability requirements of a ground recorder, is described in section 10.10. </a:t>
            </a:r>
          </a:p>
          <a:p>
            <a:pPr>
              <a:defRPr/>
            </a:pPr>
            <a:endParaRPr lang="en-US" dirty="0"/>
          </a:p>
          <a:p>
            <a:pPr>
              <a:defRPr/>
            </a:pPr>
            <a:r>
              <a:rPr lang="en-US" dirty="0"/>
              <a:t>g. Data Interoperability, which defines requirements for the annotation, modification and exchange of recorded data, is described in section 10.11. </a:t>
            </a:r>
          </a:p>
          <a:p>
            <a:pPr>
              <a:defRPr/>
            </a:pPr>
            <a:endParaRPr lang="en-US" b="1" dirty="0"/>
          </a:p>
          <a:p>
            <a:pPr>
              <a:defRPr/>
            </a:pPr>
            <a:r>
              <a:rPr lang="en-US" b="1" dirty="0"/>
              <a:t>STANAG 4575  </a:t>
            </a:r>
            <a:r>
              <a:rPr lang="en-US" dirty="0"/>
              <a:t>The aim of this agreement is to promote interoperability for the exchange of data among</a:t>
            </a:r>
          </a:p>
          <a:p>
            <a:pPr>
              <a:defRPr/>
            </a:pPr>
            <a:r>
              <a:rPr lang="en-US" dirty="0"/>
              <a:t>North Atlantic Treaty </a:t>
            </a:r>
            <a:r>
              <a:rPr lang="en-US" dirty="0" err="1"/>
              <a:t>Organisation</a:t>
            </a:r>
            <a:r>
              <a:rPr lang="en-US" dirty="0"/>
              <a:t> (NATO) Intelligence, Surveillance, and</a:t>
            </a:r>
          </a:p>
          <a:p>
            <a:pPr>
              <a:defRPr/>
            </a:pPr>
            <a:r>
              <a:rPr lang="en-US" dirty="0"/>
              <a:t>Reconnaissance (ISR) Systems. The NATO Advanced Data Storage Interface (NADSI)</a:t>
            </a:r>
          </a:p>
          <a:p>
            <a:pPr>
              <a:defRPr/>
            </a:pPr>
            <a:r>
              <a:rPr lang="en-US" dirty="0"/>
              <a:t>defines the standard for an interface to allow cross-servicing of ISR platforms by NATO</a:t>
            </a:r>
          </a:p>
          <a:p>
            <a:pPr>
              <a:defRPr/>
            </a:pPr>
            <a:r>
              <a:rPr lang="en-US" dirty="0"/>
              <a:t>nations’ ground stations.</a:t>
            </a:r>
          </a:p>
          <a:p>
            <a:pPr>
              <a:defRPr/>
            </a:pPr>
            <a:endParaRPr lang="en-US" b="1" dirty="0"/>
          </a:p>
          <a:p>
            <a:pPr>
              <a:defRPr/>
            </a:pPr>
            <a:r>
              <a:rPr lang="en-US" dirty="0"/>
              <a:t>The NADSI STANAG defines a multiple layer protocol for the lower levels of the</a:t>
            </a:r>
          </a:p>
          <a:p>
            <a:pPr>
              <a:defRPr/>
            </a:pPr>
            <a:r>
              <a:rPr lang="en-US" dirty="0"/>
              <a:t>interface channel as defined in the International Standards </a:t>
            </a:r>
            <a:r>
              <a:rPr lang="en-US" dirty="0" err="1"/>
              <a:t>Organisation</a:t>
            </a:r>
            <a:r>
              <a:rPr lang="en-US" dirty="0"/>
              <a:t> - Open Systems</a:t>
            </a:r>
          </a:p>
          <a:p>
            <a:pPr>
              <a:defRPr/>
            </a:pPr>
            <a:r>
              <a:rPr lang="en-US" dirty="0"/>
              <a:t>Interconnection model (ISO/IEC 7498-1). Additionally, this STANAG is part of the</a:t>
            </a:r>
          </a:p>
          <a:p>
            <a:pPr>
              <a:defRPr/>
            </a:pPr>
            <a:r>
              <a:rPr lang="en-US" dirty="0"/>
              <a:t>NATO ISR Interoperability Architecture (NIIA) which includes the data format standards</a:t>
            </a:r>
          </a:p>
          <a:p>
            <a:pPr>
              <a:defRPr/>
            </a:pPr>
            <a:r>
              <a:rPr lang="en-US" dirty="0"/>
              <a:t>STANAG 7023 for primary and STANAG 4545 for secondary imagery. The NADSI</a:t>
            </a:r>
          </a:p>
          <a:p>
            <a:pPr>
              <a:defRPr/>
            </a:pPr>
            <a:r>
              <a:rPr lang="en-US" dirty="0"/>
              <a:t>standard alone does not guarantee interoperability. Compatibility must also be assured at</a:t>
            </a:r>
          </a:p>
          <a:p>
            <a:pPr>
              <a:defRPr/>
            </a:pPr>
            <a:r>
              <a:rPr lang="en-US" dirty="0"/>
              <a:t>other protocol layers. Certifiable implementation of the NADSI for support of</a:t>
            </a:r>
          </a:p>
          <a:p>
            <a:pPr>
              <a:defRPr/>
            </a:pPr>
            <a:r>
              <a:rPr lang="en-US" dirty="0"/>
              <a:t>interoperability is subject to constraints not specified in this STAN</a:t>
            </a:r>
            <a:endParaRPr lang="en-US" b="1" dirty="0"/>
          </a:p>
          <a:p>
            <a:pPr>
              <a:defRPr/>
            </a:pPr>
            <a:r>
              <a:rPr lang="en-US" b="1" dirty="0"/>
              <a:t>ANSI ID-1   </a:t>
            </a:r>
            <a:r>
              <a:rPr lang="en-US" dirty="0"/>
              <a:t>19-mm Type ID-1 Recorded Instrumentation Digital Cassette Tape Format (revision and redesignation of ANSI X3.175-1990 (R1995) </a:t>
            </a:r>
          </a:p>
          <a:p>
            <a:pPr>
              <a:defRPr/>
            </a:pPr>
            <a:r>
              <a:rPr lang="en-US" dirty="0"/>
              <a:t>Establishes the format of information on 19-mm type ID-1 instrumentation digital cassettes. It specifies the dimensions and locations of the helical data, control, time code, and annotation tracks. Also, it defines the format and recording requirements of the data blocks forming the helical data record containing digital instrumentation and other associated data and specifies the content, format, and recording method for the control record. This standard also specifies the recording requirements for the longitudinal records contained in the annotation and the time code tracks. </a:t>
            </a:r>
          </a:p>
          <a:p>
            <a:pPr>
              <a:defRPr/>
            </a:pPr>
            <a:endParaRPr lang="en-US" b="1" dirty="0"/>
          </a:p>
          <a:p>
            <a:pPr>
              <a:defRPr/>
            </a:pPr>
            <a:r>
              <a:rPr lang="en-US" b="1" dirty="0"/>
              <a:t>Title MIL-Std 2179</a:t>
            </a:r>
            <a:br>
              <a:rPr lang="en-US" dirty="0"/>
            </a:br>
            <a:r>
              <a:rPr lang="en-US" dirty="0"/>
              <a:t>HELICAL DIGITAL RECORDING FORMAT FOR 19-MM MAGNETIC TAPE CASSETTE RECORDER/REPRODUCERS</a:t>
            </a:r>
          </a:p>
          <a:p>
            <a:pPr>
              <a:defRPr/>
            </a:pPr>
            <a:r>
              <a:rPr lang="en-US" b="1" dirty="0"/>
              <a:t>Naval Air Systems Command</a:t>
            </a:r>
            <a:endParaRPr lang="en-US" dirty="0"/>
          </a:p>
          <a:p>
            <a:pPr>
              <a:defRPr/>
            </a:pPr>
            <a:r>
              <a:rPr lang="en-US" b="1" dirty="0"/>
              <a:t>Publication Date:</a:t>
            </a:r>
            <a:br>
              <a:rPr lang="en-US" dirty="0"/>
            </a:br>
            <a:r>
              <a:rPr lang="en-US" dirty="0"/>
              <a:t>Oct 30, 1998</a:t>
            </a:r>
          </a:p>
          <a:p>
            <a:pPr>
              <a:defRPr/>
            </a:pPr>
            <a:r>
              <a:rPr lang="en-US" b="1" dirty="0"/>
              <a:t>Scope:</a:t>
            </a:r>
            <a:br>
              <a:rPr lang="en-US" dirty="0"/>
            </a:br>
            <a:endParaRPr lang="en-US" dirty="0"/>
          </a:p>
          <a:p>
            <a:pPr>
              <a:defRPr/>
            </a:pPr>
            <a:r>
              <a:rPr lang="en-US" dirty="0"/>
              <a:t>The purpose of this standard is to ensure the ability to exchange digital data within the appropriate community of users in the Department or Defense, to standardize the cassettes and the format of the data for 19-mm magnetic tape and to ensure that a recording made on one machine can be replayed on any other machine that conforms to this standard. </a:t>
            </a:r>
          </a:p>
          <a:p>
            <a:pPr>
              <a:defRPr/>
            </a:pPr>
            <a:r>
              <a:rPr lang="en-US" dirty="0"/>
              <a:t>This standard establishes the format of the data as recorded on the tape, the principal properties of the tape, and the dimensions and physical properties of three sizes of cassettes. </a:t>
            </a:r>
          </a:p>
          <a:p>
            <a:pPr>
              <a:defRPr/>
            </a:pPr>
            <a:r>
              <a:rPr lang="en-US" dirty="0"/>
              <a:t>This standard defines requirements for the purchase of magnetic tape recorder/reproducers which record and reproduce or reproduce digital data using a rotary helical scan on 19-mm tape cassettes.</a:t>
            </a:r>
          </a:p>
          <a:p>
            <a:pPr>
              <a:defRPr/>
            </a:pPr>
            <a:endParaRPr lang="en-US" dirty="0"/>
          </a:p>
        </p:txBody>
      </p:sp>
      <p:sp>
        <p:nvSpPr>
          <p:cNvPr id="12292" name="Slide Number Placeholder 3"/>
          <p:cNvSpPr>
            <a:spLocks noGrp="1"/>
          </p:cNvSpPr>
          <p:nvPr>
            <p:ph type="sldNum" sz="quarter" idx="5"/>
          </p:nvPr>
        </p:nvSpPr>
        <p:spPr>
          <a:noFill/>
        </p:spPr>
        <p:txBody>
          <a:bodyPr/>
          <a:lstStyle/>
          <a:p>
            <a:fld id="{94BB5877-E8BB-4519-82DB-105D57ADB76B}" type="slidenum">
              <a:rPr lang="en-US" smtClean="0"/>
              <a:pPr/>
              <a:t>47</a:t>
            </a:fld>
            <a:endParaRPr lang="en-US"/>
          </a:p>
        </p:txBody>
      </p:sp>
    </p:spTree>
    <p:extLst>
      <p:ext uri="{BB962C8B-B14F-4D97-AF65-F5344CB8AC3E}">
        <p14:creationId xmlns:p14="http://schemas.microsoft.com/office/powerpoint/2010/main" val="1960458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dirty="0"/>
            </a:p>
          </p:txBody>
        </p:sp>
        <p:sp>
          <p:nvSpPr>
            <p:cNvPr id="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dirty="0"/>
              </a:p>
            </p:txBody>
          </p:sp>
          <p:sp>
            <p:nvSpPr>
              <p:cNvPr id="29"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dirty="0"/>
              </a:p>
            </p:txBody>
          </p:sp>
          <p:sp>
            <p:nvSpPr>
              <p:cNvPr id="30"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dirty="0"/>
              </a:p>
            </p:txBody>
          </p:sp>
          <p:sp>
            <p:nvSpPr>
              <p:cNvPr id="31"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dirty="0"/>
              </a:p>
            </p:txBody>
          </p:sp>
          <p:sp>
            <p:nvSpPr>
              <p:cNvPr id="32"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dirty="0"/>
              </a:p>
            </p:txBody>
          </p:sp>
          <p:sp>
            <p:nvSpPr>
              <p:cNvPr id="33"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dirty="0"/>
              </a:p>
            </p:txBody>
          </p:sp>
          <p:sp>
            <p:nvSpPr>
              <p:cNvPr id="34"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dirty="0"/>
              </a:p>
            </p:txBody>
          </p:sp>
          <p:sp>
            <p:nvSpPr>
              <p:cNvPr id="35"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dirty="0"/>
              </a:p>
            </p:txBody>
          </p:sp>
          <p:sp>
            <p:nvSpPr>
              <p:cNvPr id="36"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dirty="0"/>
              </a:p>
            </p:txBody>
          </p:sp>
          <p:sp>
            <p:nvSpPr>
              <p:cNvPr id="37"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dirty="0"/>
              </a:p>
            </p:txBody>
          </p:sp>
          <p:sp>
            <p:nvSpPr>
              <p:cNvPr id="38"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dirty="0"/>
              </a:p>
            </p:txBody>
          </p:sp>
          <p:sp>
            <p:nvSpPr>
              <p:cNvPr id="39"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dirty="0"/>
              </a:p>
            </p:txBody>
          </p:sp>
          <p:sp>
            <p:nvSpPr>
              <p:cNvPr id="40"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dirty="0"/>
              </a:p>
            </p:txBody>
          </p:sp>
        </p:grpSp>
        <p:sp>
          <p:nvSpPr>
            <p:cNvPr id="9"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dirty="0"/>
            </a:p>
          </p:txBody>
        </p:sp>
        <p:sp>
          <p:nvSpPr>
            <p:cNvPr id="10"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dirty="0"/>
            </a:p>
          </p:txBody>
        </p:sp>
        <p:sp>
          <p:nvSpPr>
            <p:cNvPr id="11"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dirty="0"/>
            </a:p>
          </p:txBody>
        </p:sp>
        <p:sp>
          <p:nvSpPr>
            <p:cNvPr id="12" name="Freeform 23"/>
            <p:cNvSpPr>
              <a:spLocks/>
            </p:cNvSpPr>
            <p:nvPr/>
          </p:nvSpPr>
          <p:spPr bwMode="hidden">
            <a:xfrm>
              <a:off x="5041" y="0"/>
              <a:ext cx="719" cy="845"/>
            </a:xfrm>
            <a:custGeom>
              <a:avLst/>
              <a:gdLst>
                <a:gd name="T0" fmla="*/ 717 w 717"/>
                <a:gd name="T1" fmla="*/ 845 h 845"/>
                <a:gd name="T2" fmla="*/ 717 w 717"/>
                <a:gd name="T3" fmla="*/ 821 h 845"/>
                <a:gd name="T4" fmla="*/ 574 w 717"/>
                <a:gd name="T5" fmla="*/ 605 h 845"/>
                <a:gd name="T6" fmla="*/ 406 w 717"/>
                <a:gd name="T7" fmla="*/ 396 h 845"/>
                <a:gd name="T8" fmla="*/ 221 w 717"/>
                <a:gd name="T9" fmla="*/ 192 h 845"/>
                <a:gd name="T10" fmla="*/ 17 w 717"/>
                <a:gd name="T11" fmla="*/ 0 h 845"/>
                <a:gd name="T12" fmla="*/ 0 w 717"/>
                <a:gd name="T13" fmla="*/ 0 h 845"/>
                <a:gd name="T14" fmla="*/ 209 w 717"/>
                <a:gd name="T15" fmla="*/ 198 h 845"/>
                <a:gd name="T16" fmla="*/ 400 w 717"/>
                <a:gd name="T17" fmla="*/ 408 h 845"/>
                <a:gd name="T18" fmla="*/ 568 w 717"/>
                <a:gd name="T19" fmla="*/ 623 h 845"/>
                <a:gd name="T20" fmla="*/ 717 w 717"/>
                <a:gd name="T21" fmla="*/ 845 h 845"/>
                <a:gd name="T22" fmla="*/ 717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w="9525">
              <a:noFill/>
              <a:round/>
              <a:headEnd/>
              <a:tailEnd/>
            </a:ln>
          </p:spPr>
          <p:txBody>
            <a:bodyPr/>
            <a:lstStyle/>
            <a:p>
              <a:endParaRPr lang="en-US" dirty="0"/>
            </a:p>
          </p:txBody>
        </p:sp>
        <p:sp>
          <p:nvSpPr>
            <p:cNvPr id="13" name="Freeform 24"/>
            <p:cNvSpPr>
              <a:spLocks/>
            </p:cNvSpPr>
            <p:nvPr/>
          </p:nvSpPr>
          <p:spPr bwMode="hidden">
            <a:xfrm>
              <a:off x="5352" y="0"/>
              <a:ext cx="408" cy="414"/>
            </a:xfrm>
            <a:custGeom>
              <a:avLst/>
              <a:gdLst>
                <a:gd name="T0" fmla="*/ 407 w 407"/>
                <a:gd name="T1" fmla="*/ 414 h 414"/>
                <a:gd name="T2" fmla="*/ 407 w 407"/>
                <a:gd name="T3" fmla="*/ 396 h 414"/>
                <a:gd name="T4" fmla="*/ 222 w 407"/>
                <a:gd name="T5" fmla="*/ 192 h 414"/>
                <a:gd name="T6" fmla="*/ 12 w 407"/>
                <a:gd name="T7" fmla="*/ 0 h 414"/>
                <a:gd name="T8" fmla="*/ 0 w 407"/>
                <a:gd name="T9" fmla="*/ 0 h 414"/>
                <a:gd name="T10" fmla="*/ 108 w 407"/>
                <a:gd name="T11" fmla="*/ 102 h 414"/>
                <a:gd name="T12" fmla="*/ 216 w 407"/>
                <a:gd name="T13" fmla="*/ 204 h 414"/>
                <a:gd name="T14" fmla="*/ 407 w 407"/>
                <a:gd name="T15" fmla="*/ 414 h 414"/>
                <a:gd name="T16" fmla="*/ 407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w="9525">
              <a:noFill/>
              <a:round/>
              <a:headEnd/>
              <a:tailEnd/>
            </a:ln>
          </p:spPr>
          <p:txBody>
            <a:bodyPr/>
            <a:lstStyle/>
            <a:p>
              <a:endParaRPr lang="en-US" dirty="0"/>
            </a:p>
          </p:txBody>
        </p:sp>
        <p:sp>
          <p:nvSpPr>
            <p:cNvPr id="14"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dirty="0"/>
            </a:p>
          </p:txBody>
        </p:sp>
        <p:sp>
          <p:nvSpPr>
            <p:cNvPr id="15" name="Freeform 26"/>
            <p:cNvSpPr>
              <a:spLocks/>
            </p:cNvSpPr>
            <p:nvPr/>
          </p:nvSpPr>
          <p:spPr bwMode="hidden">
            <a:xfrm>
              <a:off x="6" y="0"/>
              <a:ext cx="588" cy="599"/>
            </a:xfrm>
            <a:custGeom>
              <a:avLst/>
              <a:gdLst>
                <a:gd name="T0" fmla="*/ 586 w 586"/>
                <a:gd name="T1" fmla="*/ 0 h 599"/>
                <a:gd name="T2" fmla="*/ 568 w 586"/>
                <a:gd name="T3" fmla="*/ 0 h 599"/>
                <a:gd name="T4" fmla="*/ 407 w 586"/>
                <a:gd name="T5" fmla="*/ 132 h 599"/>
                <a:gd name="T6" fmla="*/ 257 w 586"/>
                <a:gd name="T7" fmla="*/ 270 h 599"/>
                <a:gd name="T8" fmla="*/ 120 w 586"/>
                <a:gd name="T9" fmla="*/ 420 h 599"/>
                <a:gd name="T10" fmla="*/ 0 w 586"/>
                <a:gd name="T11" fmla="*/ 575 h 599"/>
                <a:gd name="T12" fmla="*/ 0 w 586"/>
                <a:gd name="T13" fmla="*/ 599 h 599"/>
                <a:gd name="T14" fmla="*/ 120 w 586"/>
                <a:gd name="T15" fmla="*/ 432 h 599"/>
                <a:gd name="T16" fmla="*/ 257 w 586"/>
                <a:gd name="T17" fmla="*/ 282 h 599"/>
                <a:gd name="T18" fmla="*/ 413 w 586"/>
                <a:gd name="T19" fmla="*/ 138 h 599"/>
                <a:gd name="T20" fmla="*/ 586 w 586"/>
                <a:gd name="T21" fmla="*/ 0 h 599"/>
                <a:gd name="T22" fmla="*/ 586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w="9525">
              <a:noFill/>
              <a:round/>
              <a:headEnd/>
              <a:tailEnd/>
            </a:ln>
          </p:spPr>
          <p:txBody>
            <a:bodyPr/>
            <a:lstStyle/>
            <a:p>
              <a:endParaRPr lang="en-US" dirty="0"/>
            </a:p>
          </p:txBody>
        </p:sp>
        <p:sp>
          <p:nvSpPr>
            <p:cNvPr id="16" name="Freeform 27"/>
            <p:cNvSpPr>
              <a:spLocks/>
            </p:cNvSpPr>
            <p:nvPr/>
          </p:nvSpPr>
          <p:spPr bwMode="hidden">
            <a:xfrm>
              <a:off x="6" y="0"/>
              <a:ext cx="270" cy="252"/>
            </a:xfrm>
            <a:custGeom>
              <a:avLst/>
              <a:gdLst>
                <a:gd name="T0" fmla="*/ 269 w 269"/>
                <a:gd name="T1" fmla="*/ 0 h 252"/>
                <a:gd name="T2" fmla="*/ 251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69 w 269"/>
                <a:gd name="T15" fmla="*/ 0 h 252"/>
                <a:gd name="T16" fmla="*/ 269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w="9525">
              <a:noFill/>
              <a:round/>
              <a:headEnd/>
              <a:tailEnd/>
            </a:ln>
          </p:spPr>
          <p:txBody>
            <a:bodyPr/>
            <a:lstStyle/>
            <a:p>
              <a:endParaRPr lang="en-US" dirty="0"/>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p:spPr>
          <p:txBody>
            <a:bodyPr/>
            <a:lstStyle/>
            <a:p>
              <a:endParaRPr lang="en-US" dirty="0"/>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p:spPr>
          <p:txBody>
            <a:bodyPr/>
            <a:lstStyle/>
            <a:p>
              <a:endParaRPr lang="en-US" dirty="0"/>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p:spPr>
          <p:txBody>
            <a:bodyPr/>
            <a:lstStyle/>
            <a:p>
              <a:endParaRPr lang="en-US" dirty="0"/>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p:spPr>
            <p:txBody>
              <a:bodyPr/>
              <a:lstStyle/>
              <a:p>
                <a:endParaRPr lang="en-US" dirty="0"/>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p:spPr>
            <p:txBody>
              <a:bodyPr/>
              <a:lstStyle/>
              <a:p>
                <a:endParaRPr lang="en-US" dirty="0"/>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p:spPr>
            <p:txBody>
              <a:bodyPr/>
              <a:lstStyle/>
              <a:p>
                <a:endParaRPr lang="en-US" dirty="0"/>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p:spPr>
            <p:txBody>
              <a:bodyPr/>
              <a:lstStyle/>
              <a:p>
                <a:endParaRPr lang="en-US" dirty="0"/>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p:spPr>
            <p:txBody>
              <a:bodyPr/>
              <a:lstStyle/>
              <a:p>
                <a:endParaRPr lang="en-US" dirty="0"/>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p:spPr>
          <p:txBody>
            <a:bodyPr/>
            <a:lstStyle/>
            <a:p>
              <a:endParaRPr lang="en-US" dirty="0"/>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p:spPr>
          <p:txBody>
            <a:bodyPr/>
            <a:lstStyle/>
            <a:p>
              <a:endParaRPr lang="en-US" dirty="0"/>
            </a:p>
          </p:txBody>
        </p:sp>
      </p:grpSp>
      <p:sp>
        <p:nvSpPr>
          <p:cNvPr id="5159" name="Rectangle 39"/>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5160"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1" name="Rectangle 41"/>
          <p:cNvSpPr>
            <a:spLocks noGrp="1" noChangeArrowheads="1"/>
          </p:cNvSpPr>
          <p:nvPr>
            <p:ph type="dt" sz="quarter" idx="10"/>
          </p:nvPr>
        </p:nvSpPr>
        <p:spPr/>
        <p:txBody>
          <a:bodyPr/>
          <a:lstStyle>
            <a:lvl1pPr>
              <a:defRPr/>
            </a:lvl1pPr>
          </a:lstStyle>
          <a:p>
            <a:pPr>
              <a:defRPr/>
            </a:pPr>
            <a:endParaRPr lang="en-US" dirty="0"/>
          </a:p>
        </p:txBody>
      </p:sp>
      <p:sp>
        <p:nvSpPr>
          <p:cNvPr id="42" name="Rectangle 42"/>
          <p:cNvSpPr>
            <a:spLocks noGrp="1" noChangeArrowheads="1"/>
          </p:cNvSpPr>
          <p:nvPr>
            <p:ph type="ftr" sz="quarter" idx="11"/>
          </p:nvPr>
        </p:nvSpPr>
        <p:spPr/>
        <p:txBody>
          <a:bodyPr/>
          <a:lstStyle>
            <a:lvl1pPr>
              <a:defRPr/>
            </a:lvl1pPr>
          </a:lstStyle>
          <a:p>
            <a:pPr>
              <a:defRPr/>
            </a:pPr>
            <a:endParaRPr lang="en-US" dirty="0"/>
          </a:p>
        </p:txBody>
      </p:sp>
      <p:sp>
        <p:nvSpPr>
          <p:cNvPr id="43" name="Rectangle 43"/>
          <p:cNvSpPr>
            <a:spLocks noGrp="1" noChangeArrowheads="1"/>
          </p:cNvSpPr>
          <p:nvPr>
            <p:ph type="sldNum" sz="quarter" idx="12"/>
          </p:nvPr>
        </p:nvSpPr>
        <p:spPr/>
        <p:txBody>
          <a:bodyPr/>
          <a:lstStyle>
            <a:lvl1pPr>
              <a:defRPr/>
            </a:lvl1pPr>
          </a:lstStyle>
          <a:p>
            <a:pPr>
              <a:defRPr/>
            </a:pPr>
            <a:fld id="{41614949-55A6-4858-8B24-16311FA21443}"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p:cNvSpPr>
            <a:spLocks noGrp="1" noChangeArrowheads="1"/>
          </p:cNvSpPr>
          <p:nvPr>
            <p:ph type="dt" sz="half" idx="10"/>
          </p:nvPr>
        </p:nvSpPr>
        <p:spPr>
          <a:ln/>
        </p:spPr>
        <p:txBody>
          <a:bodyPr/>
          <a:lstStyle>
            <a:lvl1pPr>
              <a:defRPr/>
            </a:lvl1pPr>
          </a:lstStyle>
          <a:p>
            <a:pPr>
              <a:defRPr/>
            </a:pPr>
            <a:endParaRPr lang="en-US" dirty="0"/>
          </a:p>
        </p:txBody>
      </p:sp>
      <p:sp>
        <p:nvSpPr>
          <p:cNvPr id="5" name="Rectangle 41"/>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2"/>
          <p:cNvSpPr>
            <a:spLocks noGrp="1" noChangeArrowheads="1"/>
          </p:cNvSpPr>
          <p:nvPr>
            <p:ph type="sldNum" sz="quarter" idx="12"/>
          </p:nvPr>
        </p:nvSpPr>
        <p:spPr>
          <a:ln/>
        </p:spPr>
        <p:txBody>
          <a:bodyPr/>
          <a:lstStyle>
            <a:lvl1pPr>
              <a:defRPr/>
            </a:lvl1pPr>
          </a:lstStyle>
          <a:p>
            <a:pPr>
              <a:defRPr/>
            </a:pPr>
            <a:fld id="{81764265-0F15-4F18-BE77-B75D64A4B64B}"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p:cNvSpPr>
            <a:spLocks noGrp="1" noChangeArrowheads="1"/>
          </p:cNvSpPr>
          <p:nvPr>
            <p:ph type="dt" sz="half" idx="10"/>
          </p:nvPr>
        </p:nvSpPr>
        <p:spPr>
          <a:ln/>
        </p:spPr>
        <p:txBody>
          <a:bodyPr/>
          <a:lstStyle>
            <a:lvl1pPr>
              <a:defRPr/>
            </a:lvl1pPr>
          </a:lstStyle>
          <a:p>
            <a:pPr>
              <a:defRPr/>
            </a:pPr>
            <a:endParaRPr lang="en-US" dirty="0"/>
          </a:p>
        </p:txBody>
      </p:sp>
      <p:sp>
        <p:nvSpPr>
          <p:cNvPr id="5" name="Rectangle 41"/>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2"/>
          <p:cNvSpPr>
            <a:spLocks noGrp="1" noChangeArrowheads="1"/>
          </p:cNvSpPr>
          <p:nvPr>
            <p:ph type="sldNum" sz="quarter" idx="12"/>
          </p:nvPr>
        </p:nvSpPr>
        <p:spPr>
          <a:ln/>
        </p:spPr>
        <p:txBody>
          <a:bodyPr/>
          <a:lstStyle>
            <a:lvl1pPr>
              <a:defRPr/>
            </a:lvl1pPr>
          </a:lstStyle>
          <a:p>
            <a:pPr>
              <a:defRPr/>
            </a:pPr>
            <a:fld id="{F6DF81DF-B3A6-4BA0-9153-BC302A97F83C}"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p:cNvSpPr>
            <a:spLocks noGrp="1" noChangeArrowheads="1"/>
          </p:cNvSpPr>
          <p:nvPr>
            <p:ph type="dt" sz="half" idx="10"/>
          </p:nvPr>
        </p:nvSpPr>
        <p:spPr>
          <a:ln/>
        </p:spPr>
        <p:txBody>
          <a:bodyPr/>
          <a:lstStyle>
            <a:lvl1pPr>
              <a:defRPr/>
            </a:lvl1pPr>
          </a:lstStyle>
          <a:p>
            <a:pPr>
              <a:defRPr/>
            </a:pPr>
            <a:endParaRPr lang="en-US" dirty="0"/>
          </a:p>
        </p:txBody>
      </p:sp>
      <p:sp>
        <p:nvSpPr>
          <p:cNvPr id="5" name="Rectangle 41"/>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2"/>
          <p:cNvSpPr>
            <a:spLocks noGrp="1" noChangeArrowheads="1"/>
          </p:cNvSpPr>
          <p:nvPr>
            <p:ph type="sldNum" sz="quarter" idx="12"/>
          </p:nvPr>
        </p:nvSpPr>
        <p:spPr>
          <a:ln/>
        </p:spPr>
        <p:txBody>
          <a:bodyPr/>
          <a:lstStyle>
            <a:lvl1pPr>
              <a:defRPr/>
            </a:lvl1pPr>
          </a:lstStyle>
          <a:p>
            <a:pPr>
              <a:defRPr/>
            </a:pPr>
            <a:fld id="{8D7D5A97-C621-483A-B46B-266946F92A2A}"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0"/>
          <p:cNvSpPr>
            <a:spLocks noGrp="1" noChangeArrowheads="1"/>
          </p:cNvSpPr>
          <p:nvPr>
            <p:ph type="dt" sz="half" idx="10"/>
          </p:nvPr>
        </p:nvSpPr>
        <p:spPr>
          <a:ln/>
        </p:spPr>
        <p:txBody>
          <a:bodyPr/>
          <a:lstStyle>
            <a:lvl1pPr>
              <a:defRPr/>
            </a:lvl1pPr>
          </a:lstStyle>
          <a:p>
            <a:pPr>
              <a:defRPr/>
            </a:pPr>
            <a:endParaRPr lang="en-US" dirty="0"/>
          </a:p>
        </p:txBody>
      </p:sp>
      <p:sp>
        <p:nvSpPr>
          <p:cNvPr id="5" name="Rectangle 41"/>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2"/>
          <p:cNvSpPr>
            <a:spLocks noGrp="1" noChangeArrowheads="1"/>
          </p:cNvSpPr>
          <p:nvPr>
            <p:ph type="sldNum" sz="quarter" idx="12"/>
          </p:nvPr>
        </p:nvSpPr>
        <p:spPr>
          <a:ln/>
        </p:spPr>
        <p:txBody>
          <a:bodyPr/>
          <a:lstStyle>
            <a:lvl1pPr>
              <a:defRPr/>
            </a:lvl1pPr>
          </a:lstStyle>
          <a:p>
            <a:pPr>
              <a:defRPr/>
            </a:pPr>
            <a:fld id="{4EF42A60-1C78-4A80-9ED7-AEE0134AEA50}"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0"/>
          <p:cNvSpPr>
            <a:spLocks noGrp="1" noChangeArrowheads="1"/>
          </p:cNvSpPr>
          <p:nvPr>
            <p:ph type="dt" sz="half" idx="10"/>
          </p:nvPr>
        </p:nvSpPr>
        <p:spPr>
          <a:ln/>
        </p:spPr>
        <p:txBody>
          <a:bodyPr/>
          <a:lstStyle>
            <a:lvl1pPr>
              <a:defRPr/>
            </a:lvl1pPr>
          </a:lstStyle>
          <a:p>
            <a:pPr>
              <a:defRPr/>
            </a:pPr>
            <a:endParaRPr lang="en-US" dirty="0"/>
          </a:p>
        </p:txBody>
      </p:sp>
      <p:sp>
        <p:nvSpPr>
          <p:cNvPr id="6" name="Rectangle 41"/>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2"/>
          <p:cNvSpPr>
            <a:spLocks noGrp="1" noChangeArrowheads="1"/>
          </p:cNvSpPr>
          <p:nvPr>
            <p:ph type="sldNum" sz="quarter" idx="12"/>
          </p:nvPr>
        </p:nvSpPr>
        <p:spPr>
          <a:ln/>
        </p:spPr>
        <p:txBody>
          <a:bodyPr/>
          <a:lstStyle>
            <a:lvl1pPr>
              <a:defRPr/>
            </a:lvl1pPr>
          </a:lstStyle>
          <a:p>
            <a:pPr>
              <a:defRPr/>
            </a:pPr>
            <a:fld id="{1D392338-9F42-41B5-9222-0D21186EFF25}"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0"/>
          <p:cNvSpPr>
            <a:spLocks noGrp="1" noChangeArrowheads="1"/>
          </p:cNvSpPr>
          <p:nvPr>
            <p:ph type="dt" sz="half" idx="10"/>
          </p:nvPr>
        </p:nvSpPr>
        <p:spPr>
          <a:ln/>
        </p:spPr>
        <p:txBody>
          <a:bodyPr/>
          <a:lstStyle>
            <a:lvl1pPr>
              <a:defRPr/>
            </a:lvl1pPr>
          </a:lstStyle>
          <a:p>
            <a:pPr>
              <a:defRPr/>
            </a:pPr>
            <a:endParaRPr lang="en-US" dirty="0"/>
          </a:p>
        </p:txBody>
      </p:sp>
      <p:sp>
        <p:nvSpPr>
          <p:cNvPr id="8" name="Rectangle 41"/>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42"/>
          <p:cNvSpPr>
            <a:spLocks noGrp="1" noChangeArrowheads="1"/>
          </p:cNvSpPr>
          <p:nvPr>
            <p:ph type="sldNum" sz="quarter" idx="12"/>
          </p:nvPr>
        </p:nvSpPr>
        <p:spPr>
          <a:ln/>
        </p:spPr>
        <p:txBody>
          <a:bodyPr/>
          <a:lstStyle>
            <a:lvl1pPr>
              <a:defRPr/>
            </a:lvl1pPr>
          </a:lstStyle>
          <a:p>
            <a:pPr>
              <a:defRPr/>
            </a:pPr>
            <a:fld id="{B109738B-391D-48FB-92CD-D8A18A79D356}"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0"/>
          <p:cNvSpPr>
            <a:spLocks noGrp="1" noChangeArrowheads="1"/>
          </p:cNvSpPr>
          <p:nvPr>
            <p:ph type="dt" sz="half" idx="10"/>
          </p:nvPr>
        </p:nvSpPr>
        <p:spPr>
          <a:ln/>
        </p:spPr>
        <p:txBody>
          <a:bodyPr/>
          <a:lstStyle>
            <a:lvl1pPr>
              <a:defRPr/>
            </a:lvl1pPr>
          </a:lstStyle>
          <a:p>
            <a:pPr>
              <a:defRPr/>
            </a:pPr>
            <a:endParaRPr lang="en-US" dirty="0"/>
          </a:p>
        </p:txBody>
      </p:sp>
      <p:sp>
        <p:nvSpPr>
          <p:cNvPr id="4" name="Rectangle 41"/>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42"/>
          <p:cNvSpPr>
            <a:spLocks noGrp="1" noChangeArrowheads="1"/>
          </p:cNvSpPr>
          <p:nvPr>
            <p:ph type="sldNum" sz="quarter" idx="12"/>
          </p:nvPr>
        </p:nvSpPr>
        <p:spPr>
          <a:ln/>
        </p:spPr>
        <p:txBody>
          <a:bodyPr/>
          <a:lstStyle>
            <a:lvl1pPr>
              <a:defRPr/>
            </a:lvl1pPr>
          </a:lstStyle>
          <a:p>
            <a:pPr>
              <a:defRPr/>
            </a:pPr>
            <a:fld id="{36A7003C-3178-40AD-82A5-BC6238AF4526}"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en-US" dirty="0"/>
          </a:p>
        </p:txBody>
      </p:sp>
      <p:sp>
        <p:nvSpPr>
          <p:cNvPr id="3" name="Rectangle 41"/>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42"/>
          <p:cNvSpPr>
            <a:spLocks noGrp="1" noChangeArrowheads="1"/>
          </p:cNvSpPr>
          <p:nvPr>
            <p:ph type="sldNum" sz="quarter" idx="12"/>
          </p:nvPr>
        </p:nvSpPr>
        <p:spPr>
          <a:ln/>
        </p:spPr>
        <p:txBody>
          <a:bodyPr/>
          <a:lstStyle>
            <a:lvl1pPr>
              <a:defRPr/>
            </a:lvl1pPr>
          </a:lstStyle>
          <a:p>
            <a:pPr>
              <a:defRPr/>
            </a:pPr>
            <a:fld id="{BBF6E02A-8E27-4446-868D-0A4403A9E9E4}"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dirty="0"/>
          </a:p>
        </p:txBody>
      </p:sp>
      <p:sp>
        <p:nvSpPr>
          <p:cNvPr id="6" name="Rectangle 41"/>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2"/>
          <p:cNvSpPr>
            <a:spLocks noGrp="1" noChangeArrowheads="1"/>
          </p:cNvSpPr>
          <p:nvPr>
            <p:ph type="sldNum" sz="quarter" idx="12"/>
          </p:nvPr>
        </p:nvSpPr>
        <p:spPr>
          <a:ln/>
        </p:spPr>
        <p:txBody>
          <a:bodyPr/>
          <a:lstStyle>
            <a:lvl1pPr>
              <a:defRPr/>
            </a:lvl1pPr>
          </a:lstStyle>
          <a:p>
            <a:pPr>
              <a:defRPr/>
            </a:pPr>
            <a:fld id="{0445E6A1-7CC2-498D-BF0E-3F8030EA44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dirty="0"/>
          </a:p>
        </p:txBody>
      </p:sp>
      <p:sp>
        <p:nvSpPr>
          <p:cNvPr id="6" name="Rectangle 41"/>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2"/>
          <p:cNvSpPr>
            <a:spLocks noGrp="1" noChangeArrowheads="1"/>
          </p:cNvSpPr>
          <p:nvPr>
            <p:ph type="sldNum" sz="quarter" idx="12"/>
          </p:nvPr>
        </p:nvSpPr>
        <p:spPr>
          <a:ln/>
        </p:spPr>
        <p:txBody>
          <a:bodyPr/>
          <a:lstStyle>
            <a:lvl1pPr>
              <a:defRPr/>
            </a:lvl1pPr>
          </a:lstStyle>
          <a:p>
            <a:pPr>
              <a:defRPr/>
            </a:pPr>
            <a:fld id="{1F1BB8E4-8F64-49EA-BDAF-5F949AB4EF68}"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588" y="0"/>
            <a:ext cx="9148762" cy="6851650"/>
            <a:chOff x="1" y="0"/>
            <a:chExt cx="5763" cy="4316"/>
          </a:xfrm>
        </p:grpSpPr>
        <p:sp>
          <p:nvSpPr>
            <p:cNvPr id="4099"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dirty="0"/>
            </a:p>
          </p:txBody>
        </p:sp>
        <p:sp>
          <p:nvSpPr>
            <p:cNvPr id="4100"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dirty="0"/>
            </a:p>
          </p:txBody>
        </p:sp>
        <p:sp>
          <p:nvSpPr>
            <p:cNvPr id="4101"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dirty="0"/>
            </a:p>
          </p:txBody>
        </p:sp>
        <p:grpSp>
          <p:nvGrpSpPr>
            <p:cNvPr id="1035" name="Group 6"/>
            <p:cNvGrpSpPr>
              <a:grpSpLocks/>
            </p:cNvGrpSpPr>
            <p:nvPr/>
          </p:nvGrpSpPr>
          <p:grpSpPr bwMode="auto">
            <a:xfrm>
              <a:off x="288" y="0"/>
              <a:ext cx="5098" cy="4316"/>
              <a:chOff x="288" y="0"/>
              <a:chExt cx="5098" cy="4316"/>
            </a:xfrm>
          </p:grpSpPr>
          <p:sp>
            <p:nvSpPr>
              <p:cNvPr id="4103"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dirty="0"/>
              </a:p>
            </p:txBody>
          </p:sp>
          <p:sp>
            <p:nvSpPr>
              <p:cNvPr id="4104"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dirty="0"/>
              </a:p>
            </p:txBody>
          </p:sp>
          <p:sp>
            <p:nvSpPr>
              <p:cNvPr id="4105"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dirty="0"/>
              </a:p>
            </p:txBody>
          </p:sp>
          <p:sp>
            <p:nvSpPr>
              <p:cNvPr id="4106"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dirty="0"/>
              </a:p>
            </p:txBody>
          </p:sp>
          <p:sp>
            <p:nvSpPr>
              <p:cNvPr id="4107"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dirty="0"/>
              </a:p>
            </p:txBody>
          </p:sp>
          <p:sp>
            <p:nvSpPr>
              <p:cNvPr id="4108"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dirty="0"/>
              </a:p>
            </p:txBody>
          </p:sp>
          <p:sp>
            <p:nvSpPr>
              <p:cNvPr id="4109"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dirty="0"/>
              </a:p>
            </p:txBody>
          </p:sp>
          <p:sp>
            <p:nvSpPr>
              <p:cNvPr id="4110"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dirty="0"/>
              </a:p>
            </p:txBody>
          </p:sp>
          <p:sp>
            <p:nvSpPr>
              <p:cNvPr id="4111"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dirty="0"/>
              </a:p>
            </p:txBody>
          </p:sp>
          <p:sp>
            <p:nvSpPr>
              <p:cNvPr id="4112"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dirty="0"/>
              </a:p>
            </p:txBody>
          </p:sp>
          <p:sp>
            <p:nvSpPr>
              <p:cNvPr id="4113"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dirty="0"/>
              </a:p>
            </p:txBody>
          </p:sp>
          <p:sp>
            <p:nvSpPr>
              <p:cNvPr id="4114"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dirty="0"/>
              </a:p>
            </p:txBody>
          </p:sp>
          <p:sp>
            <p:nvSpPr>
              <p:cNvPr id="4115"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dirty="0"/>
              </a:p>
            </p:txBody>
          </p:sp>
        </p:grpSp>
        <p:sp>
          <p:nvSpPr>
            <p:cNvPr id="4116"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dirty="0"/>
            </a:p>
          </p:txBody>
        </p:sp>
        <p:sp>
          <p:nvSpPr>
            <p:cNvPr id="4117"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dirty="0"/>
            </a:p>
          </p:txBody>
        </p:sp>
        <p:sp>
          <p:nvSpPr>
            <p:cNvPr id="4118"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dirty="0"/>
            </a:p>
          </p:txBody>
        </p:sp>
        <p:sp>
          <p:nvSpPr>
            <p:cNvPr id="1039" name="Freeform 23"/>
            <p:cNvSpPr>
              <a:spLocks/>
            </p:cNvSpPr>
            <p:nvPr/>
          </p:nvSpPr>
          <p:spPr bwMode="hidden">
            <a:xfrm>
              <a:off x="5041" y="0"/>
              <a:ext cx="719" cy="845"/>
            </a:xfrm>
            <a:custGeom>
              <a:avLst/>
              <a:gdLst>
                <a:gd name="T0" fmla="*/ 717 w 717"/>
                <a:gd name="T1" fmla="*/ 845 h 845"/>
                <a:gd name="T2" fmla="*/ 717 w 717"/>
                <a:gd name="T3" fmla="*/ 821 h 845"/>
                <a:gd name="T4" fmla="*/ 574 w 717"/>
                <a:gd name="T5" fmla="*/ 605 h 845"/>
                <a:gd name="T6" fmla="*/ 406 w 717"/>
                <a:gd name="T7" fmla="*/ 396 h 845"/>
                <a:gd name="T8" fmla="*/ 221 w 717"/>
                <a:gd name="T9" fmla="*/ 192 h 845"/>
                <a:gd name="T10" fmla="*/ 17 w 717"/>
                <a:gd name="T11" fmla="*/ 0 h 845"/>
                <a:gd name="T12" fmla="*/ 0 w 717"/>
                <a:gd name="T13" fmla="*/ 0 h 845"/>
                <a:gd name="T14" fmla="*/ 209 w 717"/>
                <a:gd name="T15" fmla="*/ 198 h 845"/>
                <a:gd name="T16" fmla="*/ 400 w 717"/>
                <a:gd name="T17" fmla="*/ 408 h 845"/>
                <a:gd name="T18" fmla="*/ 568 w 717"/>
                <a:gd name="T19" fmla="*/ 623 h 845"/>
                <a:gd name="T20" fmla="*/ 717 w 717"/>
                <a:gd name="T21" fmla="*/ 845 h 845"/>
                <a:gd name="T22" fmla="*/ 717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w="9525">
              <a:noFill/>
              <a:round/>
              <a:headEnd/>
              <a:tailEnd/>
            </a:ln>
          </p:spPr>
          <p:txBody>
            <a:bodyPr/>
            <a:lstStyle/>
            <a:p>
              <a:endParaRPr lang="en-US" dirty="0"/>
            </a:p>
          </p:txBody>
        </p:sp>
        <p:sp>
          <p:nvSpPr>
            <p:cNvPr id="1040" name="Freeform 24"/>
            <p:cNvSpPr>
              <a:spLocks/>
            </p:cNvSpPr>
            <p:nvPr/>
          </p:nvSpPr>
          <p:spPr bwMode="hidden">
            <a:xfrm>
              <a:off x="5352" y="0"/>
              <a:ext cx="408" cy="414"/>
            </a:xfrm>
            <a:custGeom>
              <a:avLst/>
              <a:gdLst>
                <a:gd name="T0" fmla="*/ 407 w 407"/>
                <a:gd name="T1" fmla="*/ 414 h 414"/>
                <a:gd name="T2" fmla="*/ 407 w 407"/>
                <a:gd name="T3" fmla="*/ 396 h 414"/>
                <a:gd name="T4" fmla="*/ 222 w 407"/>
                <a:gd name="T5" fmla="*/ 192 h 414"/>
                <a:gd name="T6" fmla="*/ 12 w 407"/>
                <a:gd name="T7" fmla="*/ 0 h 414"/>
                <a:gd name="T8" fmla="*/ 0 w 407"/>
                <a:gd name="T9" fmla="*/ 0 h 414"/>
                <a:gd name="T10" fmla="*/ 108 w 407"/>
                <a:gd name="T11" fmla="*/ 102 h 414"/>
                <a:gd name="T12" fmla="*/ 216 w 407"/>
                <a:gd name="T13" fmla="*/ 204 h 414"/>
                <a:gd name="T14" fmla="*/ 407 w 407"/>
                <a:gd name="T15" fmla="*/ 414 h 414"/>
                <a:gd name="T16" fmla="*/ 407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w="9525">
              <a:noFill/>
              <a:round/>
              <a:headEnd/>
              <a:tailEnd/>
            </a:ln>
          </p:spPr>
          <p:txBody>
            <a:bodyPr/>
            <a:lstStyle/>
            <a:p>
              <a:endParaRPr lang="en-US" dirty="0"/>
            </a:p>
          </p:txBody>
        </p:sp>
        <p:sp>
          <p:nvSpPr>
            <p:cNvPr id="4121"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dirty="0"/>
            </a:p>
          </p:txBody>
        </p:sp>
        <p:sp>
          <p:nvSpPr>
            <p:cNvPr id="1042" name="Freeform 26"/>
            <p:cNvSpPr>
              <a:spLocks/>
            </p:cNvSpPr>
            <p:nvPr/>
          </p:nvSpPr>
          <p:spPr bwMode="hidden">
            <a:xfrm>
              <a:off x="6" y="0"/>
              <a:ext cx="588" cy="599"/>
            </a:xfrm>
            <a:custGeom>
              <a:avLst/>
              <a:gdLst>
                <a:gd name="T0" fmla="*/ 586 w 586"/>
                <a:gd name="T1" fmla="*/ 0 h 599"/>
                <a:gd name="T2" fmla="*/ 568 w 586"/>
                <a:gd name="T3" fmla="*/ 0 h 599"/>
                <a:gd name="T4" fmla="*/ 407 w 586"/>
                <a:gd name="T5" fmla="*/ 132 h 599"/>
                <a:gd name="T6" fmla="*/ 257 w 586"/>
                <a:gd name="T7" fmla="*/ 270 h 599"/>
                <a:gd name="T8" fmla="*/ 120 w 586"/>
                <a:gd name="T9" fmla="*/ 420 h 599"/>
                <a:gd name="T10" fmla="*/ 0 w 586"/>
                <a:gd name="T11" fmla="*/ 575 h 599"/>
                <a:gd name="T12" fmla="*/ 0 w 586"/>
                <a:gd name="T13" fmla="*/ 599 h 599"/>
                <a:gd name="T14" fmla="*/ 120 w 586"/>
                <a:gd name="T15" fmla="*/ 432 h 599"/>
                <a:gd name="T16" fmla="*/ 257 w 586"/>
                <a:gd name="T17" fmla="*/ 282 h 599"/>
                <a:gd name="T18" fmla="*/ 413 w 586"/>
                <a:gd name="T19" fmla="*/ 138 h 599"/>
                <a:gd name="T20" fmla="*/ 586 w 586"/>
                <a:gd name="T21" fmla="*/ 0 h 599"/>
                <a:gd name="T22" fmla="*/ 586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w="9525">
              <a:noFill/>
              <a:round/>
              <a:headEnd/>
              <a:tailEnd/>
            </a:ln>
          </p:spPr>
          <p:txBody>
            <a:bodyPr/>
            <a:lstStyle/>
            <a:p>
              <a:endParaRPr lang="en-US" dirty="0"/>
            </a:p>
          </p:txBody>
        </p:sp>
        <p:sp>
          <p:nvSpPr>
            <p:cNvPr id="1043" name="Freeform 27"/>
            <p:cNvSpPr>
              <a:spLocks/>
            </p:cNvSpPr>
            <p:nvPr/>
          </p:nvSpPr>
          <p:spPr bwMode="hidden">
            <a:xfrm>
              <a:off x="6" y="0"/>
              <a:ext cx="270" cy="252"/>
            </a:xfrm>
            <a:custGeom>
              <a:avLst/>
              <a:gdLst>
                <a:gd name="T0" fmla="*/ 269 w 269"/>
                <a:gd name="T1" fmla="*/ 0 h 252"/>
                <a:gd name="T2" fmla="*/ 251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69 w 269"/>
                <a:gd name="T15" fmla="*/ 0 h 252"/>
                <a:gd name="T16" fmla="*/ 269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w="9525">
              <a:noFill/>
              <a:round/>
              <a:headEnd/>
              <a:tailEnd/>
            </a:ln>
          </p:spPr>
          <p:txBody>
            <a:bodyPr/>
            <a:lstStyle/>
            <a:p>
              <a:endParaRPr lang="en-US" dirty="0"/>
            </a:p>
          </p:txBody>
        </p:sp>
        <p:sp>
          <p:nvSpPr>
            <p:cNvPr id="1044" name="Line 28"/>
            <p:cNvSpPr>
              <a:spLocks noChangeShapeType="1"/>
            </p:cNvSpPr>
            <p:nvPr/>
          </p:nvSpPr>
          <p:spPr bwMode="hidden">
            <a:xfrm>
              <a:off x="1" y="2749"/>
              <a:ext cx="5758" cy="0"/>
            </a:xfrm>
            <a:prstGeom prst="line">
              <a:avLst/>
            </a:prstGeom>
            <a:noFill/>
            <a:ln w="15875">
              <a:solidFill>
                <a:schemeClr val="bg1"/>
              </a:solidFill>
              <a:round/>
              <a:headEnd/>
              <a:tailEnd/>
            </a:ln>
          </p:spPr>
          <p:txBody>
            <a:bodyPr/>
            <a:lstStyle/>
            <a:p>
              <a:endParaRPr lang="en-US" dirty="0"/>
            </a:p>
          </p:txBody>
        </p:sp>
        <p:sp>
          <p:nvSpPr>
            <p:cNvPr id="1045" name="Line 29"/>
            <p:cNvSpPr>
              <a:spLocks noChangeShapeType="1"/>
            </p:cNvSpPr>
            <p:nvPr/>
          </p:nvSpPr>
          <p:spPr bwMode="hidden">
            <a:xfrm>
              <a:off x="1" y="2356"/>
              <a:ext cx="5758" cy="0"/>
            </a:xfrm>
            <a:prstGeom prst="line">
              <a:avLst/>
            </a:prstGeom>
            <a:noFill/>
            <a:ln w="15875">
              <a:solidFill>
                <a:schemeClr val="bg1"/>
              </a:solidFill>
              <a:round/>
              <a:headEnd/>
              <a:tailEnd/>
            </a:ln>
          </p:spPr>
          <p:txBody>
            <a:bodyPr/>
            <a:lstStyle/>
            <a:p>
              <a:endParaRPr lang="en-US" dirty="0"/>
            </a:p>
          </p:txBody>
        </p:sp>
        <p:sp>
          <p:nvSpPr>
            <p:cNvPr id="1046" name="Line 30"/>
            <p:cNvSpPr>
              <a:spLocks noChangeShapeType="1"/>
            </p:cNvSpPr>
            <p:nvPr/>
          </p:nvSpPr>
          <p:spPr bwMode="hidden">
            <a:xfrm>
              <a:off x="1" y="3142"/>
              <a:ext cx="5758" cy="0"/>
            </a:xfrm>
            <a:prstGeom prst="line">
              <a:avLst/>
            </a:prstGeom>
            <a:noFill/>
            <a:ln w="15875">
              <a:solidFill>
                <a:schemeClr val="bg2"/>
              </a:solidFill>
              <a:round/>
              <a:headEnd/>
              <a:tailEnd/>
            </a:ln>
          </p:spPr>
          <p:txBody>
            <a:bodyPr/>
            <a:lstStyle/>
            <a:p>
              <a:endParaRPr lang="en-US" dirty="0"/>
            </a:p>
          </p:txBody>
        </p:sp>
        <p:grpSp>
          <p:nvGrpSpPr>
            <p:cNvPr id="1047" name="Group 31"/>
            <p:cNvGrpSpPr>
              <a:grpSpLocks/>
            </p:cNvGrpSpPr>
            <p:nvPr/>
          </p:nvGrpSpPr>
          <p:grpSpPr bwMode="auto">
            <a:xfrm>
              <a:off x="1" y="392"/>
              <a:ext cx="5758" cy="1571"/>
              <a:chOff x="1" y="392"/>
              <a:chExt cx="5758" cy="1571"/>
            </a:xfrm>
          </p:grpSpPr>
          <p:sp>
            <p:nvSpPr>
              <p:cNvPr id="1050" name="Line 32"/>
              <p:cNvSpPr>
                <a:spLocks noChangeShapeType="1"/>
              </p:cNvSpPr>
              <p:nvPr userDrawn="1"/>
            </p:nvSpPr>
            <p:spPr bwMode="hidden">
              <a:xfrm>
                <a:off x="1" y="784"/>
                <a:ext cx="5758" cy="0"/>
              </a:xfrm>
              <a:prstGeom prst="line">
                <a:avLst/>
              </a:prstGeom>
              <a:noFill/>
              <a:ln w="15875">
                <a:solidFill>
                  <a:schemeClr val="bg1"/>
                </a:solidFill>
                <a:round/>
                <a:headEnd/>
                <a:tailEnd/>
              </a:ln>
            </p:spPr>
            <p:txBody>
              <a:bodyPr/>
              <a:lstStyle/>
              <a:p>
                <a:endParaRPr lang="en-US" dirty="0"/>
              </a:p>
            </p:txBody>
          </p:sp>
          <p:sp>
            <p:nvSpPr>
              <p:cNvPr id="1051" name="Line 33"/>
              <p:cNvSpPr>
                <a:spLocks noChangeShapeType="1"/>
              </p:cNvSpPr>
              <p:nvPr userDrawn="1"/>
            </p:nvSpPr>
            <p:spPr bwMode="hidden">
              <a:xfrm>
                <a:off x="1" y="1963"/>
                <a:ext cx="5758" cy="0"/>
              </a:xfrm>
              <a:prstGeom prst="line">
                <a:avLst/>
              </a:prstGeom>
              <a:noFill/>
              <a:ln w="15875">
                <a:solidFill>
                  <a:schemeClr val="bg1"/>
                </a:solidFill>
                <a:round/>
                <a:headEnd/>
                <a:tailEnd/>
              </a:ln>
            </p:spPr>
            <p:txBody>
              <a:bodyPr/>
              <a:lstStyle/>
              <a:p>
                <a:endParaRPr lang="en-US" dirty="0"/>
              </a:p>
            </p:txBody>
          </p:sp>
          <p:sp>
            <p:nvSpPr>
              <p:cNvPr id="1052" name="Line 34"/>
              <p:cNvSpPr>
                <a:spLocks noChangeShapeType="1"/>
              </p:cNvSpPr>
              <p:nvPr userDrawn="1"/>
            </p:nvSpPr>
            <p:spPr bwMode="hidden">
              <a:xfrm>
                <a:off x="1" y="1570"/>
                <a:ext cx="5758" cy="0"/>
              </a:xfrm>
              <a:prstGeom prst="line">
                <a:avLst/>
              </a:prstGeom>
              <a:noFill/>
              <a:ln w="15875">
                <a:solidFill>
                  <a:schemeClr val="bg1"/>
                </a:solidFill>
                <a:round/>
                <a:headEnd/>
                <a:tailEnd/>
              </a:ln>
            </p:spPr>
            <p:txBody>
              <a:bodyPr/>
              <a:lstStyle/>
              <a:p>
                <a:endParaRPr lang="en-US" dirty="0"/>
              </a:p>
            </p:txBody>
          </p:sp>
          <p:sp>
            <p:nvSpPr>
              <p:cNvPr id="1053" name="Line 35"/>
              <p:cNvSpPr>
                <a:spLocks noChangeShapeType="1"/>
              </p:cNvSpPr>
              <p:nvPr userDrawn="1"/>
            </p:nvSpPr>
            <p:spPr bwMode="hidden">
              <a:xfrm>
                <a:off x="1" y="1177"/>
                <a:ext cx="5758" cy="0"/>
              </a:xfrm>
              <a:prstGeom prst="line">
                <a:avLst/>
              </a:prstGeom>
              <a:noFill/>
              <a:ln w="15875">
                <a:solidFill>
                  <a:schemeClr val="bg1"/>
                </a:solidFill>
                <a:round/>
                <a:headEnd/>
                <a:tailEnd/>
              </a:ln>
            </p:spPr>
            <p:txBody>
              <a:bodyPr/>
              <a:lstStyle/>
              <a:p>
                <a:endParaRPr lang="en-US" dirty="0"/>
              </a:p>
            </p:txBody>
          </p:sp>
          <p:sp>
            <p:nvSpPr>
              <p:cNvPr id="1054" name="Line 36"/>
              <p:cNvSpPr>
                <a:spLocks noChangeShapeType="1"/>
              </p:cNvSpPr>
              <p:nvPr userDrawn="1"/>
            </p:nvSpPr>
            <p:spPr bwMode="hidden">
              <a:xfrm>
                <a:off x="1" y="392"/>
                <a:ext cx="5758" cy="0"/>
              </a:xfrm>
              <a:prstGeom prst="line">
                <a:avLst/>
              </a:prstGeom>
              <a:noFill/>
              <a:ln w="15875">
                <a:solidFill>
                  <a:schemeClr val="bg1"/>
                </a:solidFill>
                <a:round/>
                <a:headEnd/>
                <a:tailEnd/>
              </a:ln>
            </p:spPr>
            <p:txBody>
              <a:bodyPr/>
              <a:lstStyle/>
              <a:p>
                <a:endParaRPr lang="en-US" dirty="0"/>
              </a:p>
            </p:txBody>
          </p:sp>
        </p:grpSp>
        <p:sp>
          <p:nvSpPr>
            <p:cNvPr id="1048" name="Line 37"/>
            <p:cNvSpPr>
              <a:spLocks noChangeShapeType="1"/>
            </p:cNvSpPr>
            <p:nvPr/>
          </p:nvSpPr>
          <p:spPr bwMode="hidden">
            <a:xfrm>
              <a:off x="1" y="3928"/>
              <a:ext cx="5758" cy="0"/>
            </a:xfrm>
            <a:prstGeom prst="line">
              <a:avLst/>
            </a:prstGeom>
            <a:noFill/>
            <a:ln w="15875">
              <a:solidFill>
                <a:schemeClr val="bg2"/>
              </a:solidFill>
              <a:round/>
              <a:headEnd/>
              <a:tailEnd/>
            </a:ln>
          </p:spPr>
          <p:txBody>
            <a:bodyPr/>
            <a:lstStyle/>
            <a:p>
              <a:endParaRPr lang="en-US" dirty="0"/>
            </a:p>
          </p:txBody>
        </p:sp>
        <p:sp>
          <p:nvSpPr>
            <p:cNvPr id="1049" name="Line 38"/>
            <p:cNvSpPr>
              <a:spLocks noChangeShapeType="1"/>
            </p:cNvSpPr>
            <p:nvPr/>
          </p:nvSpPr>
          <p:spPr bwMode="hidden">
            <a:xfrm>
              <a:off x="1" y="3535"/>
              <a:ext cx="5758" cy="0"/>
            </a:xfrm>
            <a:prstGeom prst="line">
              <a:avLst/>
            </a:prstGeom>
            <a:noFill/>
            <a:ln w="15875">
              <a:solidFill>
                <a:schemeClr val="bg2"/>
              </a:solidFill>
              <a:round/>
              <a:headEnd/>
              <a:tailEnd/>
            </a:ln>
          </p:spPr>
          <p:txBody>
            <a:bodyPr/>
            <a:lstStyle/>
            <a:p>
              <a:endParaRPr lang="en-US" dirty="0"/>
            </a:p>
          </p:txBody>
        </p:sp>
      </p:grpSp>
      <p:sp>
        <p:nvSpPr>
          <p:cNvPr id="4135" name="Rectangle 39"/>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4136" name="Rectangle 40"/>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pPr>
              <a:defRPr/>
            </a:pPr>
            <a:endParaRPr lang="en-US" dirty="0"/>
          </a:p>
        </p:txBody>
      </p:sp>
      <p:sp>
        <p:nvSpPr>
          <p:cNvPr id="4137" name="Rectangle 4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pPr>
              <a:defRPr/>
            </a:pPr>
            <a:endParaRPr lang="en-US" dirty="0"/>
          </a:p>
        </p:txBody>
      </p:sp>
      <p:sp>
        <p:nvSpPr>
          <p:cNvPr id="4138" name="Rectangle 42"/>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pPr>
              <a:defRPr/>
            </a:pPr>
            <a:fld id="{EA678D9F-86ED-4D3B-90AD-796F67F1632B}" type="slidenum">
              <a:rPr lang="en-US"/>
              <a:pPr>
                <a:defRPr/>
              </a:pPr>
              <a:t>‹#›</a:t>
            </a:fld>
            <a:endParaRPr lang="en-US" dirty="0"/>
          </a:p>
        </p:txBody>
      </p:sp>
      <p:sp>
        <p:nvSpPr>
          <p:cNvPr id="4139"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756"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1.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1.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1.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1.emf"/></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1.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1.e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ebstore.ansi.org/RecordDetail.aspx?sku=ANSI+INCITS+175-1999+(R2004)"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1.emf"/><Relationship Id="rId4" Type="http://schemas.openxmlformats.org/officeDocument/2006/relationships/oleObject" Target="../embeddings/oleObject10.bin"/></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telemetry-europe.org/index.php/general-information/reports"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hyperlink" Target="http://www.tscc.or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ctrTitle"/>
          </p:nvPr>
        </p:nvSpPr>
        <p:spPr>
          <a:xfrm>
            <a:off x="685800" y="2895600"/>
            <a:ext cx="7772400" cy="1470025"/>
          </a:xfrm>
        </p:spPr>
        <p:txBody>
          <a:bodyPr/>
          <a:lstStyle/>
          <a:p>
            <a:pPr eaLnBrk="1" hangingPunct="1">
              <a:defRPr/>
            </a:pPr>
            <a:r>
              <a:rPr lang="en-US" sz="4800" dirty="0"/>
              <a:t>TSCC Spring 2016 Meeting</a:t>
            </a:r>
          </a:p>
        </p:txBody>
      </p:sp>
      <p:sp>
        <p:nvSpPr>
          <p:cNvPr id="97283" name="Rectangle 3"/>
          <p:cNvSpPr>
            <a:spLocks noGrp="1" noChangeArrowheads="1"/>
          </p:cNvSpPr>
          <p:nvPr>
            <p:ph type="subTitle" idx="1"/>
          </p:nvPr>
        </p:nvSpPr>
        <p:spPr>
          <a:xfrm>
            <a:off x="1371600" y="5181600"/>
            <a:ext cx="6477000" cy="1143000"/>
          </a:xfrm>
        </p:spPr>
        <p:txBody>
          <a:bodyPr/>
          <a:lstStyle/>
          <a:p>
            <a:pPr eaLnBrk="1" hangingPunct="1">
              <a:lnSpc>
                <a:spcPct val="80000"/>
              </a:lnSpc>
              <a:defRPr/>
            </a:pPr>
            <a:r>
              <a:rPr lang="en-US" sz="2000" dirty="0"/>
              <a:t>Mar 15, 2016 (Tuesday) – 17:45 </a:t>
            </a:r>
            <a:r>
              <a:rPr lang="en-US" sz="2000" b="1" u="sng" dirty="0"/>
              <a:t>CDT</a:t>
            </a:r>
            <a:endParaRPr lang="en-US" sz="2000" dirty="0"/>
          </a:p>
          <a:p>
            <a:pPr eaLnBrk="1" hangingPunct="1">
              <a:defRPr/>
            </a:pPr>
            <a:r>
              <a:rPr lang="en-US" sz="2000" u="sng" dirty="0"/>
              <a:t>Holiday Inn Research Park</a:t>
            </a:r>
            <a:endParaRPr lang="en-US" sz="2000" dirty="0"/>
          </a:p>
          <a:p>
            <a:pPr eaLnBrk="1" hangingPunct="1">
              <a:defRPr/>
            </a:pPr>
            <a:r>
              <a:rPr lang="en-US" sz="2000" dirty="0"/>
              <a:t>Huntsville, AL</a:t>
            </a:r>
          </a:p>
          <a:p>
            <a:pPr eaLnBrk="1" hangingPunct="1">
              <a:defRPr/>
            </a:pPr>
            <a:r>
              <a:rPr lang="en-US" sz="2000" dirty="0"/>
              <a:t>(RCC)</a:t>
            </a:r>
          </a:p>
          <a:p>
            <a:pPr eaLnBrk="1" hangingPunct="1">
              <a:defRPr/>
            </a:pPr>
            <a:endParaRPr lang="en-US" sz="2000" dirty="0"/>
          </a:p>
          <a:p>
            <a:pPr eaLnBrk="1" hangingPunct="1">
              <a:defRPr/>
            </a:pPr>
            <a:endParaRPr lang="en-US" sz="2000" dirty="0"/>
          </a:p>
          <a:p>
            <a:pPr eaLnBrk="1" hangingPunct="1">
              <a:lnSpc>
                <a:spcPct val="80000"/>
              </a:lnSpc>
              <a:defRPr/>
            </a:pPr>
            <a:endParaRPr lang="en-US" sz="2000" u="sng" dirty="0"/>
          </a:p>
        </p:txBody>
      </p:sp>
      <p:graphicFrame>
        <p:nvGraphicFramePr>
          <p:cNvPr id="1026" name="Object 4"/>
          <p:cNvGraphicFramePr>
            <a:graphicFrameLocks noChangeAspect="1"/>
          </p:cNvGraphicFramePr>
          <p:nvPr/>
        </p:nvGraphicFramePr>
        <p:xfrm>
          <a:off x="1143000" y="609600"/>
          <a:ext cx="6858000" cy="2297113"/>
        </p:xfrm>
        <a:graphic>
          <a:graphicData uri="http://schemas.openxmlformats.org/presentationml/2006/ole">
            <mc:AlternateContent xmlns:mc="http://schemas.openxmlformats.org/markup-compatibility/2006">
              <mc:Choice xmlns:v="urn:schemas-microsoft-com:vml" Requires="v">
                <p:oleObj spid="_x0000_s49173" r:id="rId3" imgW="7488936" imgH="2199843" progId="">
                  <p:embed/>
                </p:oleObj>
              </mc:Choice>
              <mc:Fallback>
                <p:oleObj r:id="rId3" imgW="7488936" imgH="2199843"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l="23199" b="12469"/>
                      <a:stretch>
                        <a:fillRect/>
                      </a:stretch>
                    </p:blipFill>
                    <p:spPr bwMode="auto">
                      <a:xfrm>
                        <a:off x="1143000" y="609600"/>
                        <a:ext cx="6858000" cy="2297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3809601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p:txBody>
          <a:bodyPr/>
          <a:lstStyle/>
          <a:p>
            <a:pPr>
              <a:defRPr/>
            </a:pPr>
            <a:r>
              <a:rPr lang="en-US" dirty="0"/>
              <a:t>TSCC Membership Terms</a:t>
            </a:r>
          </a:p>
        </p:txBody>
      </p:sp>
      <p:sp>
        <p:nvSpPr>
          <p:cNvPr id="30723" name="Rectangle 3"/>
          <p:cNvSpPr>
            <a:spLocks noGrp="1" noChangeArrowheads="1"/>
          </p:cNvSpPr>
          <p:nvPr>
            <p:ph type="body" idx="4294967295"/>
          </p:nvPr>
        </p:nvSpPr>
        <p:spPr>
          <a:xfrm>
            <a:off x="457200" y="1600200"/>
            <a:ext cx="8534400" cy="4530725"/>
          </a:xfrm>
        </p:spPr>
        <p:txBody>
          <a:bodyPr/>
          <a:lstStyle/>
          <a:p>
            <a:pPr>
              <a:lnSpc>
                <a:spcPct val="80000"/>
              </a:lnSpc>
            </a:pPr>
            <a:r>
              <a:rPr lang="en-US" sz="2400" dirty="0">
                <a:latin typeface="Verdana" pitchFamily="34" charset="0"/>
              </a:rPr>
              <a:t>TSCC Membership Terms are for five years</a:t>
            </a:r>
          </a:p>
          <a:p>
            <a:pPr lvl="1">
              <a:lnSpc>
                <a:spcPct val="80000"/>
              </a:lnSpc>
            </a:pPr>
            <a:r>
              <a:rPr lang="en-US" sz="2000" dirty="0">
                <a:latin typeface="Verdana" pitchFamily="34" charset="0"/>
              </a:rPr>
              <a:t>Terms are  staggered so that the terms of 20% (rounded to the nearest integer) of the regular membership end each year</a:t>
            </a:r>
          </a:p>
          <a:p>
            <a:pPr lvl="1">
              <a:lnSpc>
                <a:spcPct val="80000"/>
              </a:lnSpc>
            </a:pPr>
            <a:r>
              <a:rPr lang="en-US" sz="2000" dirty="0">
                <a:latin typeface="Verdana" pitchFamily="34" charset="0"/>
              </a:rPr>
              <a:t>Members may be re-nominated for additional terms by the nominating sub-committee.</a:t>
            </a:r>
          </a:p>
          <a:p>
            <a:pPr lvl="1">
              <a:lnSpc>
                <a:spcPct val="80000"/>
              </a:lnSpc>
            </a:pPr>
            <a:endParaRPr lang="en-US" sz="2000" dirty="0">
              <a:latin typeface="Verdana" pitchFamily="34" charset="0"/>
            </a:endParaRPr>
          </a:p>
          <a:p>
            <a:pPr>
              <a:lnSpc>
                <a:spcPct val="80000"/>
              </a:lnSpc>
            </a:pPr>
            <a:r>
              <a:rPr lang="en-US" sz="2400" dirty="0">
                <a:latin typeface="Verdana" pitchFamily="34" charset="0"/>
              </a:rPr>
              <a:t>No current members are at the end of their terms</a:t>
            </a:r>
          </a:p>
        </p:txBody>
      </p:sp>
      <p:sp>
        <p:nvSpPr>
          <p:cNvPr id="2" name="Slide Number Placeholder 1"/>
          <p:cNvSpPr>
            <a:spLocks noGrp="1"/>
          </p:cNvSpPr>
          <p:nvPr>
            <p:ph type="sldNum" sz="quarter" idx="12"/>
          </p:nvPr>
        </p:nvSpPr>
        <p:spPr/>
        <p:txBody>
          <a:bodyPr/>
          <a:lstStyle/>
          <a:p>
            <a:pPr>
              <a:defRPr/>
            </a:pPr>
            <a:fld id="{41614949-55A6-4858-8B24-16311FA21443}" type="slidenum">
              <a:rPr lang="en-US" smtClean="0"/>
              <a:pPr>
                <a:defRPr/>
              </a:pPr>
              <a:t>10</a:t>
            </a:fld>
            <a:endParaRPr lang="en-US" dirty="0"/>
          </a:p>
        </p:txBody>
      </p:sp>
    </p:spTree>
    <p:extLst>
      <p:ext uri="{BB962C8B-B14F-4D97-AF65-F5344CB8AC3E}">
        <p14:creationId xmlns:p14="http://schemas.microsoft.com/office/powerpoint/2010/main" val="3596544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p:txBody>
          <a:bodyPr/>
          <a:lstStyle/>
          <a:p>
            <a:pPr>
              <a:defRPr/>
            </a:pPr>
            <a:r>
              <a:rPr lang="en-US" dirty="0"/>
              <a:t>TSCC Makeup</a:t>
            </a:r>
          </a:p>
        </p:txBody>
      </p:sp>
      <p:sp>
        <p:nvSpPr>
          <p:cNvPr id="12291" name="Rectangle 3"/>
          <p:cNvSpPr>
            <a:spLocks noGrp="1" noChangeArrowheads="1"/>
          </p:cNvSpPr>
          <p:nvPr>
            <p:ph type="body" idx="4294967295"/>
          </p:nvPr>
        </p:nvSpPr>
        <p:spPr>
          <a:xfrm>
            <a:off x="457200" y="1905000"/>
            <a:ext cx="8229600" cy="4530725"/>
          </a:xfrm>
        </p:spPr>
        <p:txBody>
          <a:bodyPr/>
          <a:lstStyle/>
          <a:p>
            <a:r>
              <a:rPr lang="en-US" sz="2800" dirty="0">
                <a:latin typeface="Verdana" pitchFamily="34" charset="0"/>
              </a:rPr>
              <a:t>The TSCC currently full membership of 15 Members</a:t>
            </a:r>
          </a:p>
          <a:p>
            <a:pPr lvl="1"/>
            <a:r>
              <a:rPr lang="en-US" sz="2400" dirty="0">
                <a:latin typeface="Verdana" pitchFamily="34" charset="0"/>
              </a:rPr>
              <a:t>2 academic organization members</a:t>
            </a:r>
          </a:p>
          <a:p>
            <a:pPr lvl="1"/>
            <a:r>
              <a:rPr lang="en-US" sz="2400" dirty="0">
                <a:latin typeface="Verdana" pitchFamily="34" charset="0"/>
              </a:rPr>
              <a:t>5  government entity members</a:t>
            </a:r>
          </a:p>
          <a:p>
            <a:pPr lvl="1"/>
            <a:r>
              <a:rPr lang="en-US" sz="2400" dirty="0">
                <a:latin typeface="Verdana" pitchFamily="34" charset="0"/>
              </a:rPr>
              <a:t>8 commercial entity members</a:t>
            </a:r>
          </a:p>
          <a:p>
            <a:r>
              <a:rPr lang="en-US" sz="2800" dirty="0">
                <a:latin typeface="Verdana" pitchFamily="34" charset="0"/>
              </a:rPr>
              <a:t>Members from commercial entities belong in two different groups: </a:t>
            </a:r>
          </a:p>
          <a:p>
            <a:pPr lvl="1"/>
            <a:r>
              <a:rPr lang="en-US" sz="2400" dirty="0">
                <a:latin typeface="Verdana" pitchFamily="34" charset="0"/>
              </a:rPr>
              <a:t>Telemetry equipment suppliers</a:t>
            </a:r>
          </a:p>
          <a:p>
            <a:pPr lvl="1"/>
            <a:r>
              <a:rPr lang="en-US" sz="2400" dirty="0">
                <a:latin typeface="Verdana" pitchFamily="34" charset="0"/>
              </a:rPr>
              <a:t>Telemetry equipment users</a:t>
            </a:r>
          </a:p>
        </p:txBody>
      </p:sp>
      <p:sp>
        <p:nvSpPr>
          <p:cNvPr id="2" name="Slide Number Placeholder 1"/>
          <p:cNvSpPr>
            <a:spLocks noGrp="1"/>
          </p:cNvSpPr>
          <p:nvPr>
            <p:ph type="sldNum" sz="quarter" idx="12"/>
          </p:nvPr>
        </p:nvSpPr>
        <p:spPr/>
        <p:txBody>
          <a:bodyPr/>
          <a:lstStyle/>
          <a:p>
            <a:pPr>
              <a:defRPr/>
            </a:pPr>
            <a:fld id="{41614949-55A6-4858-8B24-16311FA21443}" type="slidenum">
              <a:rPr lang="en-US" smtClean="0"/>
              <a:pPr>
                <a:defRPr/>
              </a:pPr>
              <a:t>11</a:t>
            </a:fld>
            <a:endParaRPr lang="en-US" dirty="0"/>
          </a:p>
        </p:txBody>
      </p:sp>
    </p:spTree>
    <p:extLst>
      <p:ext uri="{BB962C8B-B14F-4D97-AF65-F5344CB8AC3E}">
        <p14:creationId xmlns:p14="http://schemas.microsoft.com/office/powerpoint/2010/main" val="251156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p:txBody>
          <a:bodyPr/>
          <a:lstStyle/>
          <a:p>
            <a:pPr algn="ctr"/>
            <a:r>
              <a:rPr lang="en-US">
                <a:latin typeface="Arial" charset="0"/>
              </a:rPr>
              <a:t>TSCC Membership</a:t>
            </a:r>
            <a:endParaRPr lang="en-US" i="1">
              <a:latin typeface="Arial" charset="0"/>
            </a:endParaRPr>
          </a:p>
        </p:txBody>
      </p:sp>
      <p:sp>
        <p:nvSpPr>
          <p:cNvPr id="18435" name="Rectangle 3"/>
          <p:cNvSpPr>
            <a:spLocks noGrp="1" noChangeArrowheads="1"/>
          </p:cNvSpPr>
          <p:nvPr>
            <p:ph type="body" idx="4294967295"/>
          </p:nvPr>
        </p:nvSpPr>
        <p:spPr>
          <a:xfrm>
            <a:off x="457200" y="1600200"/>
            <a:ext cx="3505200" cy="4530725"/>
          </a:xfrm>
        </p:spPr>
        <p:txBody>
          <a:bodyPr/>
          <a:lstStyle/>
          <a:p>
            <a:pPr>
              <a:lnSpc>
                <a:spcPct val="80000"/>
              </a:lnSpc>
            </a:pPr>
            <a:r>
              <a:rPr lang="en-US" sz="2000" dirty="0">
                <a:latin typeface="Verdana" pitchFamily="34" charset="0"/>
              </a:rPr>
              <a:t>Academia (2)</a:t>
            </a:r>
          </a:p>
          <a:p>
            <a:pPr lvl="1">
              <a:lnSpc>
                <a:spcPct val="80000"/>
              </a:lnSpc>
            </a:pPr>
            <a:r>
              <a:rPr lang="en-US" sz="1800" dirty="0">
                <a:latin typeface="Verdana" pitchFamily="34" charset="0"/>
              </a:rPr>
              <a:t>Gerhard Mayer</a:t>
            </a:r>
          </a:p>
          <a:p>
            <a:pPr lvl="1">
              <a:lnSpc>
                <a:spcPct val="80000"/>
              </a:lnSpc>
            </a:pPr>
            <a:r>
              <a:rPr lang="en-US" sz="1800" dirty="0">
                <a:latin typeface="Verdana" pitchFamily="34" charset="0"/>
              </a:rPr>
              <a:t>Dr. Michael Marcellin</a:t>
            </a:r>
          </a:p>
          <a:p>
            <a:pPr marL="457200" lvl="1" indent="0">
              <a:lnSpc>
                <a:spcPct val="80000"/>
              </a:lnSpc>
              <a:buNone/>
            </a:pPr>
            <a:endParaRPr lang="en-US" sz="1800" dirty="0">
              <a:latin typeface="Verdana" pitchFamily="34" charset="0"/>
            </a:endParaRPr>
          </a:p>
          <a:p>
            <a:pPr>
              <a:lnSpc>
                <a:spcPct val="80000"/>
              </a:lnSpc>
            </a:pPr>
            <a:r>
              <a:rPr lang="en-US" sz="2000" dirty="0">
                <a:latin typeface="Verdana" pitchFamily="34" charset="0"/>
              </a:rPr>
              <a:t>Government (3)</a:t>
            </a:r>
          </a:p>
          <a:p>
            <a:pPr lvl="1">
              <a:lnSpc>
                <a:spcPct val="80000"/>
              </a:lnSpc>
            </a:pPr>
            <a:r>
              <a:rPr lang="en-US" sz="1800" dirty="0">
                <a:latin typeface="Verdana" pitchFamily="34" charset="0"/>
              </a:rPr>
              <a:t>Mark Bender</a:t>
            </a:r>
          </a:p>
          <a:p>
            <a:pPr lvl="1">
              <a:lnSpc>
                <a:spcPct val="80000"/>
              </a:lnSpc>
            </a:pPr>
            <a:r>
              <a:rPr lang="en-US" sz="1800" dirty="0" err="1">
                <a:latin typeface="Verdana" pitchFamily="34" charset="0"/>
              </a:rPr>
              <a:t>Filiberto</a:t>
            </a:r>
            <a:r>
              <a:rPr lang="en-US" sz="1800" dirty="0">
                <a:latin typeface="Verdana" pitchFamily="34" charset="0"/>
              </a:rPr>
              <a:t> Macias</a:t>
            </a:r>
          </a:p>
          <a:p>
            <a:pPr lvl="1">
              <a:lnSpc>
                <a:spcPct val="80000"/>
              </a:lnSpc>
            </a:pPr>
            <a:r>
              <a:rPr lang="en-US" sz="1800" dirty="0">
                <a:latin typeface="Verdana" pitchFamily="34" charset="0"/>
              </a:rPr>
              <a:t>Myron </a:t>
            </a:r>
            <a:r>
              <a:rPr lang="en-US" sz="1800" dirty="0" err="1">
                <a:latin typeface="Verdana" pitchFamily="34" charset="0"/>
              </a:rPr>
              <a:t>Moodie</a:t>
            </a:r>
            <a:r>
              <a:rPr lang="en-US" sz="1800" dirty="0">
                <a:latin typeface="Verdana" pitchFamily="34" charset="0"/>
              </a:rPr>
              <a:t> </a:t>
            </a:r>
          </a:p>
          <a:p>
            <a:pPr lvl="1">
              <a:lnSpc>
                <a:spcPct val="80000"/>
              </a:lnSpc>
            </a:pPr>
            <a:r>
              <a:rPr lang="en-US" sz="1800" dirty="0">
                <a:latin typeface="Verdana" pitchFamily="34" charset="0"/>
              </a:rPr>
              <a:t>Albert </a:t>
            </a:r>
            <a:r>
              <a:rPr lang="en-US" sz="1800" dirty="0" err="1">
                <a:latin typeface="Verdana" pitchFamily="34" charset="0"/>
              </a:rPr>
              <a:t>Gabaldon</a:t>
            </a:r>
            <a:endParaRPr lang="en-US" sz="1800" dirty="0">
              <a:latin typeface="Verdana" pitchFamily="34" charset="0"/>
            </a:endParaRPr>
          </a:p>
          <a:p>
            <a:pPr lvl="1">
              <a:lnSpc>
                <a:spcPct val="80000"/>
              </a:lnSpc>
            </a:pPr>
            <a:r>
              <a:rPr lang="en-US" sz="1800" dirty="0">
                <a:latin typeface="Verdana" pitchFamily="34" charset="0"/>
              </a:rPr>
              <a:t>Tab Wilcox</a:t>
            </a:r>
          </a:p>
          <a:p>
            <a:pPr lvl="1">
              <a:lnSpc>
                <a:spcPct val="80000"/>
              </a:lnSpc>
            </a:pPr>
            <a:endParaRPr lang="en-US" sz="1800" dirty="0">
              <a:solidFill>
                <a:srgbClr val="FF0000"/>
              </a:solidFill>
              <a:latin typeface="Verdana" pitchFamily="34" charset="0"/>
            </a:endParaRPr>
          </a:p>
        </p:txBody>
      </p:sp>
      <p:sp>
        <p:nvSpPr>
          <p:cNvPr id="4" name="Rectangle 3"/>
          <p:cNvSpPr txBox="1">
            <a:spLocks noChangeArrowheads="1"/>
          </p:cNvSpPr>
          <p:nvPr/>
        </p:nvSpPr>
        <p:spPr bwMode="auto">
          <a:xfrm>
            <a:off x="3733800" y="1600200"/>
            <a:ext cx="5181600" cy="4572000"/>
          </a:xfrm>
          <a:prstGeom prst="rect">
            <a:avLst/>
          </a:prstGeom>
          <a:noFill/>
          <a:ln w="9525">
            <a:noFill/>
            <a:miter lim="800000"/>
            <a:headEnd/>
            <a:tailEnd/>
          </a:ln>
          <a:effectLst/>
        </p:spPr>
        <p:txBody>
          <a:bodyPr/>
          <a:lstStyle/>
          <a:p>
            <a:pPr marL="342900" indent="-342900">
              <a:lnSpc>
                <a:spcPct val="80000"/>
              </a:lnSpc>
              <a:spcBef>
                <a:spcPct val="20000"/>
              </a:spcBef>
              <a:buClr>
                <a:schemeClr val="hlink"/>
              </a:buClr>
              <a:buSzPct val="60000"/>
              <a:buFont typeface="Wingdings" pitchFamily="2" charset="2"/>
              <a:buChar char="n"/>
            </a:pPr>
            <a:r>
              <a:rPr lang="en-US" sz="2000" dirty="0">
                <a:effectLst>
                  <a:outerShdw blurRad="38100" dist="38100" dir="2700000" algn="tl">
                    <a:srgbClr val="000000"/>
                  </a:outerShdw>
                </a:effectLst>
                <a:cs typeface="Arial" charset="0"/>
              </a:rPr>
              <a:t>Industry (8)</a:t>
            </a:r>
          </a:p>
          <a:p>
            <a:pPr marL="742950" lvl="1" indent="-285750">
              <a:lnSpc>
                <a:spcPct val="80000"/>
              </a:lnSpc>
              <a:spcBef>
                <a:spcPct val="20000"/>
              </a:spcBef>
              <a:buClr>
                <a:schemeClr val="tx1"/>
              </a:buClr>
              <a:buFontTx/>
              <a:buChar char="•"/>
            </a:pPr>
            <a:r>
              <a:rPr lang="en-US" dirty="0">
                <a:effectLst>
                  <a:outerShdw blurRad="38100" dist="38100" dir="2700000" algn="tl">
                    <a:srgbClr val="000000"/>
                  </a:outerShdw>
                </a:effectLst>
                <a:cs typeface="Arial" charset="0"/>
              </a:rPr>
              <a:t>Scott </a:t>
            </a:r>
            <a:r>
              <a:rPr lang="en-US" dirty="0" err="1">
                <a:effectLst>
                  <a:outerShdw blurRad="38100" dist="38100" dir="2700000" algn="tl">
                    <a:srgbClr val="000000"/>
                  </a:outerShdw>
                </a:effectLst>
                <a:cs typeface="Arial" charset="0"/>
              </a:rPr>
              <a:t>Brierley</a:t>
            </a:r>
            <a:endParaRPr lang="en-US" dirty="0">
              <a:effectLst>
                <a:outerShdw blurRad="38100" dist="38100" dir="2700000" algn="tl">
                  <a:srgbClr val="000000"/>
                </a:outerShdw>
              </a:effectLst>
              <a:cs typeface="Arial" charset="0"/>
            </a:endParaRPr>
          </a:p>
          <a:p>
            <a:pPr marL="742950" lvl="1" indent="-285750">
              <a:lnSpc>
                <a:spcPct val="80000"/>
              </a:lnSpc>
              <a:spcBef>
                <a:spcPct val="20000"/>
              </a:spcBef>
              <a:buClr>
                <a:schemeClr val="tx1"/>
              </a:buClr>
              <a:buFontTx/>
              <a:buChar char="•"/>
            </a:pPr>
            <a:r>
              <a:rPr lang="en-US" dirty="0">
                <a:effectLst>
                  <a:outerShdw blurRad="38100" dist="38100" dir="2700000" algn="tl">
                    <a:srgbClr val="000000"/>
                  </a:outerShdw>
                </a:effectLst>
                <a:cs typeface="Arial" charset="0"/>
              </a:rPr>
              <a:t>Diarmuid Corry</a:t>
            </a:r>
          </a:p>
          <a:p>
            <a:pPr marL="742950" lvl="1" indent="-285750">
              <a:lnSpc>
                <a:spcPct val="80000"/>
              </a:lnSpc>
              <a:spcBef>
                <a:spcPct val="20000"/>
              </a:spcBef>
              <a:buClr>
                <a:schemeClr val="tx1"/>
              </a:buClr>
              <a:buFontTx/>
              <a:buChar char="•"/>
            </a:pPr>
            <a:r>
              <a:rPr lang="en-US" dirty="0">
                <a:effectLst>
                  <a:outerShdw blurRad="38100" dist="38100" dir="2700000" algn="tl">
                    <a:srgbClr val="000000"/>
                  </a:outerShdw>
                </a:effectLst>
                <a:cs typeface="Arial" charset="0"/>
              </a:rPr>
              <a:t>Lee Eccles</a:t>
            </a:r>
          </a:p>
          <a:p>
            <a:pPr marL="742950" lvl="1" indent="-285750">
              <a:lnSpc>
                <a:spcPct val="80000"/>
              </a:lnSpc>
              <a:spcBef>
                <a:spcPct val="20000"/>
              </a:spcBef>
              <a:buClr>
                <a:schemeClr val="tx1"/>
              </a:buClr>
              <a:buFontTx/>
              <a:buChar char="•"/>
            </a:pPr>
            <a:r>
              <a:rPr lang="en-US" dirty="0">
                <a:effectLst>
                  <a:outerShdw blurRad="38100" dist="38100" dir="2700000" algn="tl">
                    <a:srgbClr val="000000"/>
                  </a:outerShdw>
                </a:effectLst>
                <a:cs typeface="Arial" charset="0"/>
              </a:rPr>
              <a:t>Brad Fleury</a:t>
            </a:r>
          </a:p>
          <a:p>
            <a:pPr marL="742950" lvl="1" indent="-285750">
              <a:lnSpc>
                <a:spcPct val="80000"/>
              </a:lnSpc>
              <a:spcBef>
                <a:spcPct val="20000"/>
              </a:spcBef>
              <a:buClr>
                <a:schemeClr val="tx1"/>
              </a:buClr>
              <a:buFontTx/>
              <a:buChar char="•"/>
            </a:pPr>
            <a:r>
              <a:rPr lang="en-US" dirty="0">
                <a:effectLst>
                  <a:outerShdw blurRad="38100" dist="38100" dir="2700000" algn="tl">
                    <a:srgbClr val="000000"/>
                  </a:outerShdw>
                </a:effectLst>
                <a:cs typeface="Arial" charset="0"/>
              </a:rPr>
              <a:t>Wayne Klein</a:t>
            </a:r>
          </a:p>
          <a:p>
            <a:pPr marL="742950" lvl="1" indent="-285750">
              <a:lnSpc>
                <a:spcPct val="80000"/>
              </a:lnSpc>
              <a:spcBef>
                <a:spcPct val="20000"/>
              </a:spcBef>
              <a:buClr>
                <a:schemeClr val="tx1"/>
              </a:buClr>
              <a:buFontTx/>
              <a:buChar char="•"/>
            </a:pPr>
            <a:r>
              <a:rPr lang="en-US" dirty="0">
                <a:effectLst>
                  <a:outerShdw blurRad="38100" dist="38100" dir="2700000" algn="tl">
                    <a:srgbClr val="000000"/>
                  </a:outerShdw>
                </a:effectLst>
                <a:cs typeface="Arial" charset="0"/>
              </a:rPr>
              <a:t>Steve Nicolo</a:t>
            </a:r>
          </a:p>
          <a:p>
            <a:pPr marL="742950" lvl="1" indent="-285750">
              <a:lnSpc>
                <a:spcPct val="80000"/>
              </a:lnSpc>
              <a:spcBef>
                <a:spcPct val="20000"/>
              </a:spcBef>
              <a:buClr>
                <a:schemeClr val="tx1"/>
              </a:buClr>
              <a:buFontTx/>
              <a:buChar char="•"/>
            </a:pPr>
            <a:r>
              <a:rPr lang="en-US" dirty="0">
                <a:effectLst>
                  <a:outerShdw blurRad="38100" dist="38100" dir="2700000" algn="tl">
                    <a:srgbClr val="000000"/>
                  </a:outerShdw>
                </a:effectLst>
                <a:cs typeface="Arial" charset="0"/>
              </a:rPr>
              <a:t>Sergio </a:t>
            </a:r>
            <a:r>
              <a:rPr lang="en-US" dirty="0" err="1">
                <a:effectLst>
                  <a:outerShdw blurRad="38100" dist="38100" dir="2700000" algn="tl">
                    <a:srgbClr val="000000"/>
                  </a:outerShdw>
                </a:effectLst>
                <a:cs typeface="Arial" charset="0"/>
              </a:rPr>
              <a:t>Penna</a:t>
            </a:r>
            <a:endParaRPr lang="en-US" dirty="0">
              <a:effectLst>
                <a:outerShdw blurRad="38100" dist="38100" dir="2700000" algn="tl">
                  <a:srgbClr val="000000"/>
                </a:outerShdw>
              </a:effectLst>
              <a:cs typeface="Arial" charset="0"/>
            </a:endParaRPr>
          </a:p>
          <a:p>
            <a:pPr marL="742950" lvl="1" indent="-285750">
              <a:lnSpc>
                <a:spcPct val="80000"/>
              </a:lnSpc>
              <a:spcBef>
                <a:spcPct val="20000"/>
              </a:spcBef>
              <a:buClr>
                <a:schemeClr val="tx1"/>
              </a:buClr>
              <a:buFontTx/>
              <a:buChar char="•"/>
            </a:pPr>
            <a:r>
              <a:rPr lang="en-US" dirty="0">
                <a:effectLst>
                  <a:outerShdw blurRad="38100" dist="38100" dir="2700000" algn="tl">
                    <a:srgbClr val="000000"/>
                  </a:outerShdw>
                </a:effectLst>
                <a:cs typeface="Arial" charset="0"/>
              </a:rPr>
              <a:t>Joe </a:t>
            </a:r>
            <a:r>
              <a:rPr lang="en-US" dirty="0" err="1">
                <a:effectLst>
                  <a:outerShdw blurRad="38100" dist="38100" dir="2700000" algn="tl">
                    <a:srgbClr val="000000"/>
                  </a:outerShdw>
                </a:effectLst>
                <a:cs typeface="Arial" charset="0"/>
              </a:rPr>
              <a:t>Sulewski</a:t>
            </a:r>
            <a:r>
              <a:rPr lang="en-US" dirty="0">
                <a:effectLst>
                  <a:outerShdw blurRad="38100" dist="38100" dir="2700000" algn="tl">
                    <a:srgbClr val="000000"/>
                  </a:outerShdw>
                </a:effectLst>
                <a:cs typeface="Arial" charset="0"/>
              </a:rPr>
              <a:t> </a:t>
            </a:r>
          </a:p>
          <a:p>
            <a:pPr marL="342900" indent="-342900">
              <a:lnSpc>
                <a:spcPct val="80000"/>
              </a:lnSpc>
              <a:spcBef>
                <a:spcPct val="20000"/>
              </a:spcBef>
              <a:buClr>
                <a:schemeClr val="hlink"/>
              </a:buClr>
              <a:buSzPct val="60000"/>
              <a:buFont typeface="Wingdings" pitchFamily="2" charset="2"/>
              <a:buChar char="n"/>
            </a:pPr>
            <a:endParaRPr lang="en-US" sz="2000" dirty="0">
              <a:solidFill>
                <a:srgbClr val="FF0000"/>
              </a:solidFill>
              <a:effectLst>
                <a:outerShdw blurRad="38100" dist="38100" dir="2700000" algn="tl">
                  <a:srgbClr val="000000"/>
                </a:outerShdw>
              </a:effectLst>
              <a:cs typeface="Arial" charset="0"/>
            </a:endParaRPr>
          </a:p>
          <a:p>
            <a:pPr marL="342900" indent="-342900">
              <a:lnSpc>
                <a:spcPct val="80000"/>
              </a:lnSpc>
              <a:spcBef>
                <a:spcPct val="20000"/>
              </a:spcBef>
              <a:buClr>
                <a:schemeClr val="hlink"/>
              </a:buClr>
              <a:buSzPct val="60000"/>
              <a:buFont typeface="Wingdings" pitchFamily="2" charset="2"/>
              <a:buChar char="n"/>
            </a:pPr>
            <a:r>
              <a:rPr lang="en-US" sz="2000" dirty="0">
                <a:effectLst>
                  <a:outerShdw blurRad="38100" dist="38100" dir="2700000" algn="tl">
                    <a:srgbClr val="000000"/>
                  </a:outerShdw>
                </a:effectLst>
                <a:cs typeface="Arial" charset="0"/>
              </a:rPr>
              <a:t>Ex-</a:t>
            </a:r>
            <a:r>
              <a:rPr lang="en-US" sz="2000" dirty="0" err="1">
                <a:effectLst>
                  <a:outerShdw blurRad="38100" dist="38100" dir="2700000" algn="tl">
                    <a:srgbClr val="000000"/>
                  </a:outerShdw>
                </a:effectLst>
                <a:cs typeface="Arial" charset="0"/>
              </a:rPr>
              <a:t>Officios</a:t>
            </a:r>
            <a:endParaRPr lang="en-US" sz="2000" dirty="0">
              <a:effectLst>
                <a:outerShdw blurRad="38100" dist="38100" dir="2700000" algn="tl">
                  <a:srgbClr val="000000"/>
                </a:outerShdw>
              </a:effectLst>
              <a:cs typeface="Arial" charset="0"/>
            </a:endParaRPr>
          </a:p>
          <a:p>
            <a:pPr marL="742950" lvl="1" indent="-285750">
              <a:lnSpc>
                <a:spcPct val="80000"/>
              </a:lnSpc>
              <a:spcBef>
                <a:spcPct val="20000"/>
              </a:spcBef>
              <a:buClr>
                <a:schemeClr val="tx1"/>
              </a:buClr>
              <a:buFontTx/>
              <a:buChar char="•"/>
            </a:pPr>
            <a:r>
              <a:rPr lang="en-US" dirty="0">
                <a:effectLst>
                  <a:outerShdw blurRad="38100" dist="38100" dir="2700000" algn="tl">
                    <a:srgbClr val="000000"/>
                  </a:outerShdw>
                </a:effectLst>
                <a:cs typeface="Arial" charset="0"/>
              </a:rPr>
              <a:t>Teresa </a:t>
            </a:r>
            <a:r>
              <a:rPr lang="en-US" dirty="0" err="1">
                <a:effectLst>
                  <a:outerShdw blurRad="38100" dist="38100" dir="2700000" algn="tl">
                    <a:srgbClr val="000000"/>
                  </a:outerShdw>
                </a:effectLst>
                <a:cs typeface="Arial" charset="0"/>
              </a:rPr>
              <a:t>Telles</a:t>
            </a:r>
            <a:r>
              <a:rPr lang="en-US" dirty="0">
                <a:effectLst>
                  <a:outerShdw blurRad="38100" dist="38100" dir="2700000" algn="tl">
                    <a:srgbClr val="000000"/>
                  </a:outerShdw>
                </a:effectLst>
                <a:cs typeface="Arial" charset="0"/>
              </a:rPr>
              <a:t> (TG chair)</a:t>
            </a:r>
          </a:p>
          <a:p>
            <a:pPr marL="742950" lvl="1" indent="-285750">
              <a:lnSpc>
                <a:spcPct val="80000"/>
              </a:lnSpc>
              <a:spcBef>
                <a:spcPct val="20000"/>
              </a:spcBef>
              <a:buClr>
                <a:schemeClr val="tx1"/>
              </a:buClr>
              <a:buFontTx/>
              <a:buChar char="•"/>
            </a:pPr>
            <a:r>
              <a:rPr lang="en-US" dirty="0">
                <a:effectLst>
                  <a:outerShdw blurRad="38100" dist="38100" dir="2700000" algn="tl">
                    <a:srgbClr val="000000"/>
                  </a:outerShdw>
                </a:effectLst>
                <a:cs typeface="Arial" charset="0"/>
              </a:rPr>
              <a:t>Dr. Michael W. Marcellin (IFT Rep)</a:t>
            </a:r>
          </a:p>
          <a:p>
            <a:pPr marL="742950" lvl="1" indent="-285750">
              <a:lnSpc>
                <a:spcPct val="80000"/>
              </a:lnSpc>
              <a:spcBef>
                <a:spcPct val="20000"/>
              </a:spcBef>
              <a:buClr>
                <a:schemeClr val="tx1"/>
              </a:buClr>
              <a:buFontTx/>
              <a:buChar char="•"/>
            </a:pPr>
            <a:endParaRPr lang="en-US" dirty="0">
              <a:solidFill>
                <a:srgbClr val="FF0000"/>
              </a:solidFill>
              <a:effectLst>
                <a:outerShdw blurRad="38100" dist="38100" dir="2700000" algn="tl">
                  <a:srgbClr val="000000"/>
                </a:outerShdw>
              </a:effectLst>
              <a:cs typeface="Arial" charset="0"/>
            </a:endParaRPr>
          </a:p>
          <a:p>
            <a:pPr marL="342900" indent="-342900">
              <a:lnSpc>
                <a:spcPct val="80000"/>
              </a:lnSpc>
              <a:spcBef>
                <a:spcPct val="20000"/>
              </a:spcBef>
              <a:buClr>
                <a:schemeClr val="hlink"/>
              </a:buClr>
              <a:buSzPct val="60000"/>
              <a:buFont typeface="Wingdings" pitchFamily="2" charset="2"/>
              <a:buChar char="n"/>
            </a:pPr>
            <a:r>
              <a:rPr lang="en-US" sz="2000" dirty="0">
                <a:effectLst>
                  <a:outerShdw blurRad="38100" dist="38100" dir="2700000" algn="tl">
                    <a:srgbClr val="000000"/>
                  </a:outerShdw>
                </a:effectLst>
                <a:cs typeface="Arial" charset="0"/>
              </a:rPr>
              <a:t>Members Emeritus</a:t>
            </a:r>
          </a:p>
          <a:p>
            <a:pPr marL="742950" lvl="1" indent="-285750">
              <a:lnSpc>
                <a:spcPct val="80000"/>
              </a:lnSpc>
              <a:spcBef>
                <a:spcPct val="20000"/>
              </a:spcBef>
              <a:buClr>
                <a:schemeClr val="tx1"/>
              </a:buClr>
              <a:buFontTx/>
              <a:buChar char="•"/>
            </a:pPr>
            <a:r>
              <a:rPr lang="en-US" dirty="0" err="1">
                <a:effectLst>
                  <a:outerShdw blurRad="38100" dist="38100" dir="2700000" algn="tl">
                    <a:srgbClr val="000000"/>
                  </a:outerShdw>
                </a:effectLst>
                <a:cs typeface="Arial" charset="0"/>
              </a:rPr>
              <a:t>Merv</a:t>
            </a:r>
            <a:r>
              <a:rPr lang="en-US" dirty="0">
                <a:effectLst>
                  <a:outerShdw blurRad="38100" dist="38100" dir="2700000" algn="tl">
                    <a:srgbClr val="000000"/>
                  </a:outerShdw>
                </a:effectLst>
                <a:cs typeface="Arial" charset="0"/>
              </a:rPr>
              <a:t> </a:t>
            </a:r>
            <a:r>
              <a:rPr lang="en-US" dirty="0" err="1">
                <a:effectLst>
                  <a:outerShdw blurRad="38100" dist="38100" dir="2700000" algn="tl">
                    <a:srgbClr val="000000"/>
                  </a:outerShdw>
                </a:effectLst>
                <a:cs typeface="Arial" charset="0"/>
              </a:rPr>
              <a:t>MacMedan</a:t>
            </a:r>
            <a:endParaRPr lang="en-US" dirty="0">
              <a:effectLst>
                <a:outerShdw blurRad="38100" dist="38100" dir="2700000" algn="tl">
                  <a:srgbClr val="000000"/>
                </a:outerShdw>
              </a:effectLst>
              <a:cs typeface="Arial" charset="0"/>
            </a:endParaRPr>
          </a:p>
          <a:p>
            <a:pPr marL="742950" lvl="1" indent="-285750">
              <a:lnSpc>
                <a:spcPct val="80000"/>
              </a:lnSpc>
              <a:spcBef>
                <a:spcPct val="20000"/>
              </a:spcBef>
              <a:buClr>
                <a:schemeClr val="tx1"/>
              </a:buClr>
              <a:buFontTx/>
              <a:buChar char="•"/>
            </a:pPr>
            <a:r>
              <a:rPr lang="en-US" dirty="0">
                <a:effectLst>
                  <a:outerShdw blurRad="38100" dist="38100" dir="2700000" algn="tl">
                    <a:srgbClr val="000000"/>
                  </a:outerShdw>
                </a:effectLst>
                <a:cs typeface="Arial" charset="0"/>
              </a:rPr>
              <a:t>Erwin (Terry) </a:t>
            </a:r>
            <a:r>
              <a:rPr lang="en-US" dirty="0" err="1">
                <a:effectLst>
                  <a:outerShdw blurRad="38100" dist="38100" dir="2700000" algn="tl">
                    <a:srgbClr val="000000"/>
                  </a:outerShdw>
                </a:effectLst>
                <a:cs typeface="Arial" charset="0"/>
              </a:rPr>
              <a:t>Straehley</a:t>
            </a:r>
            <a:endParaRPr lang="en-US" dirty="0">
              <a:effectLst>
                <a:outerShdw blurRad="38100" dist="38100" dir="2700000" algn="tl">
                  <a:srgbClr val="000000"/>
                </a:outerShdw>
              </a:effectLst>
              <a:cs typeface="Arial" charset="0"/>
            </a:endParaRPr>
          </a:p>
        </p:txBody>
      </p:sp>
      <p:sp>
        <p:nvSpPr>
          <p:cNvPr id="2" name="Slide Number Placeholder 1"/>
          <p:cNvSpPr>
            <a:spLocks noGrp="1"/>
          </p:cNvSpPr>
          <p:nvPr>
            <p:ph type="sldNum" sz="quarter" idx="12"/>
          </p:nvPr>
        </p:nvSpPr>
        <p:spPr/>
        <p:txBody>
          <a:bodyPr/>
          <a:lstStyle/>
          <a:p>
            <a:pPr>
              <a:defRPr/>
            </a:pPr>
            <a:fld id="{41614949-55A6-4858-8B24-16311FA21443}" type="slidenum">
              <a:rPr lang="en-US" smtClean="0"/>
              <a:pPr>
                <a:defRPr/>
              </a:pPr>
              <a:t>12</a:t>
            </a:fld>
            <a:endParaRPr lang="en-US" dirty="0"/>
          </a:p>
        </p:txBody>
      </p:sp>
    </p:spTree>
    <p:extLst>
      <p:ext uri="{BB962C8B-B14F-4D97-AF65-F5344CB8AC3E}">
        <p14:creationId xmlns:p14="http://schemas.microsoft.com/office/powerpoint/2010/main" val="3149814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p:txBody>
          <a:bodyPr/>
          <a:lstStyle/>
          <a:p>
            <a:pPr algn="ctr"/>
            <a:r>
              <a:rPr lang="en-US">
                <a:latin typeface="Arial" charset="0"/>
              </a:rPr>
              <a:t>TSCC Membership</a:t>
            </a:r>
            <a:endParaRPr lang="en-US" i="1">
              <a:latin typeface="Arial" charset="0"/>
            </a:endParaRPr>
          </a:p>
        </p:txBody>
      </p:sp>
      <p:sp>
        <p:nvSpPr>
          <p:cNvPr id="18435" name="Rectangle 3"/>
          <p:cNvSpPr>
            <a:spLocks noGrp="1" noChangeArrowheads="1"/>
          </p:cNvSpPr>
          <p:nvPr>
            <p:ph type="body" idx="4294967295"/>
          </p:nvPr>
        </p:nvSpPr>
        <p:spPr>
          <a:xfrm>
            <a:off x="914400" y="1295400"/>
            <a:ext cx="7543800" cy="5334000"/>
          </a:xfrm>
        </p:spPr>
        <p:txBody>
          <a:bodyPr/>
          <a:lstStyle/>
          <a:p>
            <a:r>
              <a:rPr lang="en-US" dirty="0">
                <a:latin typeface="Verdana" pitchFamily="34" charset="0"/>
              </a:rPr>
              <a:t>The Aerospace Corporation</a:t>
            </a:r>
          </a:p>
          <a:p>
            <a:r>
              <a:rPr lang="en-US" dirty="0">
                <a:latin typeface="Verdana" pitchFamily="34" charset="0"/>
              </a:rPr>
              <a:t>United Launch Alliance</a:t>
            </a:r>
          </a:p>
          <a:p>
            <a:r>
              <a:rPr lang="en-US" dirty="0">
                <a:latin typeface="Verdana" pitchFamily="34" charset="0"/>
              </a:rPr>
              <a:t>Curtiss-Wright Controls Avionics &amp; Electronics</a:t>
            </a:r>
          </a:p>
          <a:p>
            <a:r>
              <a:rPr lang="en-US" dirty="0">
                <a:latin typeface="Verdana" pitchFamily="34" charset="0"/>
              </a:rPr>
              <a:t>Boeing Commercial Airplane Co. </a:t>
            </a:r>
          </a:p>
          <a:p>
            <a:r>
              <a:rPr lang="en-US" dirty="0">
                <a:latin typeface="Verdana" pitchFamily="34" charset="0"/>
              </a:rPr>
              <a:t>Edge Consulting</a:t>
            </a:r>
          </a:p>
          <a:p>
            <a:pPr>
              <a:lnSpc>
                <a:spcPct val="80000"/>
              </a:lnSpc>
            </a:pPr>
            <a:r>
              <a:rPr lang="en-US" dirty="0">
                <a:latin typeface="Verdana" pitchFamily="34" charset="0"/>
              </a:rPr>
              <a:t>GDP Space Systems</a:t>
            </a:r>
          </a:p>
          <a:p>
            <a:r>
              <a:rPr lang="en-US" dirty="0">
                <a:latin typeface="Verdana" pitchFamily="34" charset="0"/>
              </a:rPr>
              <a:t>China Lake</a:t>
            </a:r>
          </a:p>
          <a:p>
            <a:pPr marL="0" indent="0">
              <a:buNone/>
            </a:pPr>
            <a:endParaRPr lang="en-US" dirty="0">
              <a:solidFill>
                <a:srgbClr val="FF0000"/>
              </a:solidFill>
              <a:latin typeface="Verdana" pitchFamily="34" charset="0"/>
            </a:endParaRPr>
          </a:p>
        </p:txBody>
      </p:sp>
      <p:sp>
        <p:nvSpPr>
          <p:cNvPr id="2" name="Slide Number Placeholder 1"/>
          <p:cNvSpPr>
            <a:spLocks noGrp="1"/>
          </p:cNvSpPr>
          <p:nvPr>
            <p:ph type="sldNum" sz="quarter" idx="12"/>
          </p:nvPr>
        </p:nvSpPr>
        <p:spPr/>
        <p:txBody>
          <a:bodyPr/>
          <a:lstStyle/>
          <a:p>
            <a:pPr>
              <a:defRPr/>
            </a:pPr>
            <a:fld id="{41614949-55A6-4858-8B24-16311FA21443}" type="slidenum">
              <a:rPr lang="en-US" smtClean="0"/>
              <a:pPr>
                <a:defRPr/>
              </a:pPr>
              <a:t>13</a:t>
            </a:fld>
            <a:endParaRPr lang="en-US" dirty="0"/>
          </a:p>
        </p:txBody>
      </p:sp>
    </p:spTree>
    <p:extLst>
      <p:ext uri="{BB962C8B-B14F-4D97-AF65-F5344CB8AC3E}">
        <p14:creationId xmlns:p14="http://schemas.microsoft.com/office/powerpoint/2010/main" val="2628705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p:txBody>
          <a:bodyPr/>
          <a:lstStyle/>
          <a:p>
            <a:pPr algn="ctr"/>
            <a:r>
              <a:rPr lang="en-US">
                <a:latin typeface="Arial" charset="0"/>
              </a:rPr>
              <a:t>TSCC Membership</a:t>
            </a:r>
            <a:endParaRPr lang="en-US" i="1">
              <a:latin typeface="Arial" charset="0"/>
            </a:endParaRPr>
          </a:p>
        </p:txBody>
      </p:sp>
      <p:sp>
        <p:nvSpPr>
          <p:cNvPr id="18435" name="Rectangle 3"/>
          <p:cNvSpPr>
            <a:spLocks noGrp="1" noChangeArrowheads="1"/>
          </p:cNvSpPr>
          <p:nvPr>
            <p:ph type="body" idx="4294967295"/>
          </p:nvPr>
        </p:nvSpPr>
        <p:spPr>
          <a:xfrm>
            <a:off x="457200" y="1600200"/>
            <a:ext cx="7543800" cy="4530725"/>
          </a:xfrm>
        </p:spPr>
        <p:txBody>
          <a:bodyPr/>
          <a:lstStyle/>
          <a:p>
            <a:pPr>
              <a:lnSpc>
                <a:spcPct val="80000"/>
              </a:lnSpc>
            </a:pPr>
            <a:r>
              <a:rPr lang="en-US" dirty="0">
                <a:latin typeface="Verdana" pitchFamily="34" charset="0"/>
              </a:rPr>
              <a:t>L3 Communications </a:t>
            </a:r>
          </a:p>
          <a:p>
            <a:pPr>
              <a:lnSpc>
                <a:spcPct val="80000"/>
              </a:lnSpc>
            </a:pPr>
            <a:r>
              <a:rPr lang="en-US" dirty="0">
                <a:latin typeface="Verdana" pitchFamily="34" charset="0"/>
              </a:rPr>
              <a:t>Yuma proving ground</a:t>
            </a:r>
          </a:p>
          <a:p>
            <a:pPr>
              <a:lnSpc>
                <a:spcPct val="80000"/>
              </a:lnSpc>
            </a:pPr>
            <a:r>
              <a:rPr lang="en-US" dirty="0">
                <a:latin typeface="Verdana" pitchFamily="34" charset="0"/>
              </a:rPr>
              <a:t>Apogee Labs, Inc.</a:t>
            </a:r>
          </a:p>
          <a:p>
            <a:pPr>
              <a:lnSpc>
                <a:spcPct val="80000"/>
              </a:lnSpc>
            </a:pPr>
            <a:r>
              <a:rPr lang="en-US" dirty="0">
                <a:latin typeface="Verdana" pitchFamily="34" charset="0"/>
              </a:rPr>
              <a:t>White Sands Missile Range</a:t>
            </a:r>
          </a:p>
          <a:p>
            <a:pPr>
              <a:lnSpc>
                <a:spcPct val="80000"/>
              </a:lnSpc>
            </a:pPr>
            <a:r>
              <a:rPr lang="en-US" dirty="0">
                <a:latin typeface="Verdana" pitchFamily="34" charset="0"/>
              </a:rPr>
              <a:t>GVM-Consulting/AIRBUS</a:t>
            </a:r>
          </a:p>
          <a:p>
            <a:pPr>
              <a:lnSpc>
                <a:spcPct val="80000"/>
              </a:lnSpc>
            </a:pPr>
            <a:r>
              <a:rPr lang="en-US" dirty="0">
                <a:latin typeface="Verdana" pitchFamily="34" charset="0"/>
              </a:rPr>
              <a:t>Southwest Research Institute</a:t>
            </a:r>
          </a:p>
          <a:p>
            <a:pPr>
              <a:lnSpc>
                <a:spcPct val="80000"/>
              </a:lnSpc>
            </a:pPr>
            <a:r>
              <a:rPr lang="en-US" dirty="0">
                <a:latin typeface="Verdana" pitchFamily="34" charset="0"/>
              </a:rPr>
              <a:t>NAVAIR</a:t>
            </a:r>
          </a:p>
          <a:p>
            <a:pPr>
              <a:lnSpc>
                <a:spcPct val="80000"/>
              </a:lnSpc>
            </a:pPr>
            <a:r>
              <a:rPr lang="en-US" dirty="0">
                <a:effectLst/>
              </a:rPr>
              <a:t>EMBRAER</a:t>
            </a:r>
            <a:endParaRPr lang="en-US" dirty="0">
              <a:latin typeface="Verdana" pitchFamily="34" charset="0"/>
            </a:endParaRPr>
          </a:p>
          <a:p>
            <a:pPr>
              <a:lnSpc>
                <a:spcPct val="80000"/>
              </a:lnSpc>
            </a:pPr>
            <a:r>
              <a:rPr lang="en-US" dirty="0">
                <a:effectLst/>
              </a:rPr>
              <a:t>University of Arizona </a:t>
            </a:r>
          </a:p>
          <a:p>
            <a:pPr>
              <a:lnSpc>
                <a:spcPct val="80000"/>
              </a:lnSpc>
            </a:pPr>
            <a:r>
              <a:rPr lang="en-US" dirty="0">
                <a:effectLst/>
                <a:latin typeface="Verdana" pitchFamily="34" charset="0"/>
              </a:rPr>
              <a:t>New Mexico State University</a:t>
            </a:r>
            <a:endParaRPr lang="en-US" dirty="0">
              <a:latin typeface="Verdana" pitchFamily="34" charset="0"/>
            </a:endParaRPr>
          </a:p>
        </p:txBody>
      </p:sp>
      <p:sp>
        <p:nvSpPr>
          <p:cNvPr id="2" name="Slide Number Placeholder 1"/>
          <p:cNvSpPr>
            <a:spLocks noGrp="1"/>
          </p:cNvSpPr>
          <p:nvPr>
            <p:ph type="sldNum" sz="quarter" idx="12"/>
          </p:nvPr>
        </p:nvSpPr>
        <p:spPr/>
        <p:txBody>
          <a:bodyPr/>
          <a:lstStyle/>
          <a:p>
            <a:pPr>
              <a:defRPr/>
            </a:pPr>
            <a:fld id="{41614949-55A6-4858-8B24-16311FA21443}" type="slidenum">
              <a:rPr lang="en-US" smtClean="0"/>
              <a:pPr>
                <a:defRPr/>
              </a:pPr>
              <a:t>14</a:t>
            </a:fld>
            <a:endParaRPr lang="en-US" dirty="0"/>
          </a:p>
        </p:txBody>
      </p:sp>
    </p:spTree>
    <p:extLst>
      <p:ext uri="{BB962C8B-B14F-4D97-AF65-F5344CB8AC3E}">
        <p14:creationId xmlns:p14="http://schemas.microsoft.com/office/powerpoint/2010/main" val="26515156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p:txBody>
          <a:bodyPr/>
          <a:lstStyle/>
          <a:p>
            <a:pPr algn="ctr"/>
            <a:r>
              <a:rPr lang="en-US" sz="4000" dirty="0">
                <a:latin typeface="Arial" charset="0"/>
              </a:rPr>
              <a:t>Open Membership Slots</a:t>
            </a:r>
          </a:p>
        </p:txBody>
      </p:sp>
      <p:sp>
        <p:nvSpPr>
          <p:cNvPr id="10243" name="Rectangle 3"/>
          <p:cNvSpPr>
            <a:spLocks noGrp="1" noChangeArrowheads="1"/>
          </p:cNvSpPr>
          <p:nvPr>
            <p:ph type="body" idx="4294967295"/>
          </p:nvPr>
        </p:nvSpPr>
        <p:spPr>
          <a:xfrm>
            <a:off x="457200" y="1219200"/>
            <a:ext cx="8229600" cy="4530725"/>
          </a:xfrm>
        </p:spPr>
        <p:txBody>
          <a:bodyPr/>
          <a:lstStyle/>
          <a:p>
            <a:r>
              <a:rPr lang="en-US" sz="2400" dirty="0">
                <a:latin typeface="Verdana" pitchFamily="34" charset="0"/>
              </a:rPr>
              <a:t>1 open membership slot. We have 15 full members</a:t>
            </a:r>
          </a:p>
          <a:p>
            <a:r>
              <a:rPr lang="en-US" sz="2400" dirty="0">
                <a:latin typeface="Verdana" pitchFamily="34" charset="0"/>
              </a:rPr>
              <a:t>New members need to be Gov’t or academic in order to maintain our </a:t>
            </a:r>
            <a:r>
              <a:rPr lang="en-US" sz="2400" dirty="0" err="1">
                <a:latin typeface="Verdana" pitchFamily="34" charset="0"/>
              </a:rPr>
              <a:t>aprox</a:t>
            </a:r>
            <a:r>
              <a:rPr lang="en-US" sz="2400" dirty="0">
                <a:latin typeface="Verdana" pitchFamily="34" charset="0"/>
              </a:rPr>
              <a:t> 33% split between industry, academic and government.</a:t>
            </a:r>
          </a:p>
          <a:p>
            <a:r>
              <a:rPr lang="en-US" sz="2400" dirty="0">
                <a:latin typeface="Verdana" pitchFamily="34" charset="0"/>
              </a:rPr>
              <a:t>Gerhard Mayer may want to swap positions with his alternate  Gilles </a:t>
            </a:r>
            <a:r>
              <a:rPr lang="en-US" sz="2400" dirty="0" err="1">
                <a:latin typeface="Verdana" pitchFamily="34" charset="0"/>
              </a:rPr>
              <a:t>Freaud</a:t>
            </a:r>
            <a:r>
              <a:rPr lang="en-US" sz="2400" dirty="0">
                <a:latin typeface="Verdana" pitchFamily="34" charset="0"/>
              </a:rPr>
              <a:t> (Airbus)</a:t>
            </a:r>
          </a:p>
          <a:p>
            <a:endParaRPr lang="en-US" sz="2800" dirty="0">
              <a:latin typeface="Verdana" pitchFamily="34" charset="0"/>
            </a:endParaRPr>
          </a:p>
          <a:p>
            <a:endParaRPr lang="en-US" sz="2800" dirty="0">
              <a:latin typeface="Verdana" pitchFamily="34" charset="0"/>
            </a:endParaRPr>
          </a:p>
          <a:p>
            <a:pPr lvl="1"/>
            <a:endParaRPr lang="en-US" sz="2400" dirty="0">
              <a:latin typeface="Verdana" pitchFamily="34" charset="0"/>
            </a:endParaRPr>
          </a:p>
          <a:p>
            <a:pPr lvl="2">
              <a:buFont typeface="Wingdings" pitchFamily="2" charset="2"/>
              <a:buNone/>
            </a:pPr>
            <a:endParaRPr lang="en-US" sz="2000" dirty="0">
              <a:latin typeface="Verdana" pitchFamily="34" charset="0"/>
            </a:endParaRPr>
          </a:p>
        </p:txBody>
      </p:sp>
      <p:sp>
        <p:nvSpPr>
          <p:cNvPr id="2" name="Slide Number Placeholder 1"/>
          <p:cNvSpPr>
            <a:spLocks noGrp="1"/>
          </p:cNvSpPr>
          <p:nvPr>
            <p:ph type="sldNum" sz="quarter" idx="12"/>
          </p:nvPr>
        </p:nvSpPr>
        <p:spPr/>
        <p:txBody>
          <a:bodyPr/>
          <a:lstStyle/>
          <a:p>
            <a:pPr>
              <a:defRPr/>
            </a:pPr>
            <a:fld id="{41614949-55A6-4858-8B24-16311FA21443}" type="slidenum">
              <a:rPr lang="en-US" smtClean="0"/>
              <a:pPr>
                <a:defRPr/>
              </a:pPr>
              <a:t>15</a:t>
            </a:fld>
            <a:endParaRPr lang="en-US" dirty="0"/>
          </a:p>
        </p:txBody>
      </p:sp>
    </p:spTree>
    <p:extLst>
      <p:ext uri="{BB962C8B-B14F-4D97-AF65-F5344CB8AC3E}">
        <p14:creationId xmlns:p14="http://schemas.microsoft.com/office/powerpoint/2010/main" val="3399027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p:txBody>
          <a:bodyPr/>
          <a:lstStyle/>
          <a:p>
            <a:pPr algn="ctr"/>
            <a:r>
              <a:rPr lang="en-US" sz="4000" dirty="0">
                <a:latin typeface="Arial" charset="0"/>
              </a:rPr>
              <a:t>New Membership Vote</a:t>
            </a:r>
          </a:p>
        </p:txBody>
      </p:sp>
      <p:sp>
        <p:nvSpPr>
          <p:cNvPr id="13315" name="Rectangle 3"/>
          <p:cNvSpPr>
            <a:spLocks noGrp="1" noChangeArrowheads="1"/>
          </p:cNvSpPr>
          <p:nvPr>
            <p:ph type="body" idx="4294967295"/>
          </p:nvPr>
        </p:nvSpPr>
        <p:spPr/>
        <p:txBody>
          <a:bodyPr/>
          <a:lstStyle/>
          <a:p>
            <a:r>
              <a:rPr lang="en-US" sz="2800" dirty="0">
                <a:latin typeface="Verdana" pitchFamily="34" charset="0"/>
              </a:rPr>
              <a:t>Voting on Alternates:</a:t>
            </a:r>
          </a:p>
          <a:p>
            <a:pPr lvl="1"/>
            <a:r>
              <a:rPr lang="en-US" sz="2400" dirty="0">
                <a:latin typeface="Verdana" pitchFamily="34" charset="0"/>
              </a:rPr>
              <a:t>Phil </a:t>
            </a:r>
            <a:r>
              <a:rPr lang="en-US" sz="2400" dirty="0" err="1">
                <a:latin typeface="Verdana" pitchFamily="34" charset="0"/>
              </a:rPr>
              <a:t>Ellerbrock</a:t>
            </a:r>
            <a:r>
              <a:rPr lang="en-US" sz="2400" dirty="0">
                <a:latin typeface="Verdana" pitchFamily="34" charset="0"/>
              </a:rPr>
              <a:t> alternate for Lee </a:t>
            </a:r>
            <a:r>
              <a:rPr lang="en-US" sz="2400" dirty="0" err="1">
                <a:latin typeface="Verdana" pitchFamily="34" charset="0"/>
              </a:rPr>
              <a:t>Eccles</a:t>
            </a:r>
            <a:endParaRPr lang="en-US" sz="2000" dirty="0">
              <a:latin typeface="Verdana" pitchFamily="34" charset="0"/>
            </a:endParaRPr>
          </a:p>
          <a:p>
            <a:endParaRPr lang="en-US" sz="2800" dirty="0">
              <a:solidFill>
                <a:srgbClr val="FF0000"/>
              </a:solidFill>
              <a:latin typeface="Verdana" pitchFamily="34" charset="0"/>
            </a:endParaRPr>
          </a:p>
          <a:p>
            <a:r>
              <a:rPr lang="en-US" sz="2800" dirty="0">
                <a:latin typeface="Verdana" pitchFamily="34" charset="0"/>
              </a:rPr>
              <a:t>Alternates still needed for:</a:t>
            </a:r>
          </a:p>
          <a:p>
            <a:pPr lvl="1"/>
            <a:r>
              <a:rPr lang="en-US" sz="2400" dirty="0">
                <a:latin typeface="Verdana" pitchFamily="34" charset="0"/>
              </a:rPr>
              <a:t>Mark Bender</a:t>
            </a:r>
          </a:p>
          <a:p>
            <a:pPr lvl="1"/>
            <a:r>
              <a:rPr lang="en-US" sz="2400" dirty="0">
                <a:latin typeface="Verdana" pitchFamily="34" charset="0"/>
              </a:rPr>
              <a:t>Dr. Michael Marcellin</a:t>
            </a:r>
          </a:p>
          <a:p>
            <a:pPr lvl="1"/>
            <a:endParaRPr lang="en-US" sz="2400" dirty="0">
              <a:solidFill>
                <a:srgbClr val="FF0000"/>
              </a:solidFill>
              <a:latin typeface="Verdana" pitchFamily="34" charset="0"/>
            </a:endParaRPr>
          </a:p>
        </p:txBody>
      </p:sp>
      <p:sp>
        <p:nvSpPr>
          <p:cNvPr id="2" name="Slide Number Placeholder 1"/>
          <p:cNvSpPr>
            <a:spLocks noGrp="1"/>
          </p:cNvSpPr>
          <p:nvPr>
            <p:ph type="sldNum" sz="quarter" idx="12"/>
          </p:nvPr>
        </p:nvSpPr>
        <p:spPr/>
        <p:txBody>
          <a:bodyPr/>
          <a:lstStyle/>
          <a:p>
            <a:pPr>
              <a:defRPr/>
            </a:pPr>
            <a:fld id="{41614949-55A6-4858-8B24-16311FA21443}" type="slidenum">
              <a:rPr lang="en-US" smtClean="0"/>
              <a:pPr>
                <a:defRPr/>
              </a:pPr>
              <a:t>16</a:t>
            </a:fld>
            <a:endParaRPr lang="en-US" dirty="0"/>
          </a:p>
        </p:txBody>
      </p:sp>
    </p:spTree>
    <p:extLst>
      <p:ext uri="{BB962C8B-B14F-4D97-AF65-F5344CB8AC3E}">
        <p14:creationId xmlns:p14="http://schemas.microsoft.com/office/powerpoint/2010/main" val="1510972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p:txBody>
          <a:bodyPr/>
          <a:lstStyle/>
          <a:p>
            <a:r>
              <a:rPr lang="en-US">
                <a:latin typeface="Arial" charset="0"/>
              </a:rPr>
              <a:t>TSCC Officers</a:t>
            </a:r>
          </a:p>
        </p:txBody>
      </p:sp>
      <p:sp>
        <p:nvSpPr>
          <p:cNvPr id="14339" name="Rectangle 3"/>
          <p:cNvSpPr>
            <a:spLocks noGrp="1" noChangeArrowheads="1"/>
          </p:cNvSpPr>
          <p:nvPr>
            <p:ph type="body" idx="4294967295"/>
          </p:nvPr>
        </p:nvSpPr>
        <p:spPr>
          <a:xfrm>
            <a:off x="328613" y="1371600"/>
            <a:ext cx="8610600" cy="5181600"/>
          </a:xfrm>
        </p:spPr>
        <p:txBody>
          <a:bodyPr/>
          <a:lstStyle/>
          <a:p>
            <a:r>
              <a:rPr lang="en-US" sz="2400" dirty="0">
                <a:latin typeface="Verdana" pitchFamily="34" charset="0"/>
              </a:rPr>
              <a:t>Officers shall serve for a two year term of office</a:t>
            </a:r>
          </a:p>
          <a:p>
            <a:pPr lvl="1"/>
            <a:r>
              <a:rPr lang="en-US" sz="2000" dirty="0">
                <a:latin typeface="Verdana" pitchFamily="34" charset="0"/>
              </a:rPr>
              <a:t>The term of office shall begin at the start of the TSCC Year in even calendar years</a:t>
            </a:r>
          </a:p>
          <a:p>
            <a:pPr lvl="1"/>
            <a:r>
              <a:rPr lang="en-US" sz="2000" dirty="0">
                <a:latin typeface="Verdana" pitchFamily="34" charset="0"/>
              </a:rPr>
              <a:t>Traditionally the Vice-Chair succeeds to the Chair's position to fulfill a two year term as Chair</a:t>
            </a:r>
          </a:p>
          <a:p>
            <a:pPr lvl="1"/>
            <a:r>
              <a:rPr lang="en-US" sz="2000" dirty="0">
                <a:latin typeface="Verdana" pitchFamily="34" charset="0"/>
              </a:rPr>
              <a:t>The Secretary-Treasurer may be re-elected</a:t>
            </a:r>
          </a:p>
          <a:p>
            <a:pPr lvl="1"/>
            <a:r>
              <a:rPr lang="en-US" sz="2000" b="1" u="sng" dirty="0">
                <a:latin typeface="Verdana" pitchFamily="34" charset="0"/>
              </a:rPr>
              <a:t>Officer Terms up December 31, 2016</a:t>
            </a:r>
          </a:p>
          <a:p>
            <a:r>
              <a:rPr lang="en-US" sz="2400" dirty="0">
                <a:latin typeface="Verdana" pitchFamily="34" charset="0"/>
              </a:rPr>
              <a:t>Current Officers:</a:t>
            </a:r>
          </a:p>
          <a:p>
            <a:pPr lvl="1"/>
            <a:r>
              <a:rPr lang="en-US" sz="2000" dirty="0">
                <a:latin typeface="Verdana" pitchFamily="34" charset="0"/>
              </a:rPr>
              <a:t>Chair – </a:t>
            </a:r>
            <a:r>
              <a:rPr lang="en-US" sz="2000" dirty="0" err="1">
                <a:cs typeface="Arial" charset="0"/>
              </a:rPr>
              <a:t>Diarmuid</a:t>
            </a:r>
            <a:r>
              <a:rPr lang="en-US" sz="2000" dirty="0">
                <a:cs typeface="Arial" charset="0"/>
              </a:rPr>
              <a:t> Corry</a:t>
            </a:r>
            <a:endParaRPr lang="en-US" sz="2000" dirty="0">
              <a:latin typeface="Verdana" pitchFamily="34" charset="0"/>
            </a:endParaRPr>
          </a:p>
          <a:p>
            <a:pPr lvl="1"/>
            <a:r>
              <a:rPr lang="en-US" sz="2000" dirty="0">
                <a:latin typeface="Verdana" pitchFamily="34" charset="0"/>
              </a:rPr>
              <a:t>Vice-Chair  - </a:t>
            </a:r>
            <a:r>
              <a:rPr lang="en-US" sz="2000" b="1" i="1" dirty="0">
                <a:cs typeface="Arial" charset="0"/>
              </a:rPr>
              <a:t>OPEN</a:t>
            </a:r>
          </a:p>
          <a:p>
            <a:pPr lvl="1"/>
            <a:r>
              <a:rPr lang="en-US" sz="2000" dirty="0">
                <a:latin typeface="Verdana" pitchFamily="34" charset="0"/>
              </a:rPr>
              <a:t>Secretary-Treasurer – Wayne Klein</a:t>
            </a:r>
          </a:p>
          <a:p>
            <a:r>
              <a:rPr lang="en-US" sz="2400" dirty="0">
                <a:latin typeface="Verdana" pitchFamily="34" charset="0"/>
              </a:rPr>
              <a:t>Subcommittee Chairs</a:t>
            </a:r>
          </a:p>
          <a:p>
            <a:pPr lvl="1"/>
            <a:r>
              <a:rPr lang="en-US" sz="2000" dirty="0">
                <a:latin typeface="Verdana" pitchFamily="34" charset="0"/>
              </a:rPr>
              <a:t>All positions full</a:t>
            </a:r>
          </a:p>
        </p:txBody>
      </p:sp>
      <p:pic>
        <p:nvPicPr>
          <p:cNvPr id="34820" name="Picture 4"/>
          <p:cNvPicPr>
            <a:picLocks noChangeAspect="1" noChangeArrowheads="1"/>
          </p:cNvPicPr>
          <p:nvPr/>
        </p:nvPicPr>
        <p:blipFill>
          <a:blip r:embed="rId2" cstate="print"/>
          <a:srcRect/>
          <a:stretch>
            <a:fillRect/>
          </a:stretch>
        </p:blipFill>
        <p:spPr bwMode="auto">
          <a:xfrm>
            <a:off x="4511675" y="3368675"/>
            <a:ext cx="122238" cy="122238"/>
          </a:xfrm>
          <a:prstGeom prst="rect">
            <a:avLst/>
          </a:prstGeom>
          <a:noFill/>
          <a:ln w="9525">
            <a:noFill/>
            <a:miter lim="800000"/>
            <a:headEnd/>
            <a:tailEnd/>
          </a:ln>
          <a:effectLst/>
        </p:spPr>
      </p:pic>
      <p:sp>
        <p:nvSpPr>
          <p:cNvPr id="2" name="Slide Number Placeholder 1"/>
          <p:cNvSpPr>
            <a:spLocks noGrp="1"/>
          </p:cNvSpPr>
          <p:nvPr>
            <p:ph type="sldNum" sz="quarter" idx="12"/>
          </p:nvPr>
        </p:nvSpPr>
        <p:spPr/>
        <p:txBody>
          <a:bodyPr/>
          <a:lstStyle/>
          <a:p>
            <a:pPr>
              <a:defRPr/>
            </a:pPr>
            <a:fld id="{41614949-55A6-4858-8B24-16311FA21443}" type="slidenum">
              <a:rPr lang="en-US" smtClean="0"/>
              <a:pPr>
                <a:defRPr/>
              </a:pPr>
              <a:t>17</a:t>
            </a:fld>
            <a:endParaRPr lang="en-US" dirty="0"/>
          </a:p>
        </p:txBody>
      </p:sp>
    </p:spTree>
    <p:extLst>
      <p:ext uri="{BB962C8B-B14F-4D97-AF65-F5344CB8AC3E}">
        <p14:creationId xmlns:p14="http://schemas.microsoft.com/office/powerpoint/2010/main" val="34787626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p:txBody>
          <a:bodyPr/>
          <a:lstStyle/>
          <a:p>
            <a:pPr>
              <a:defRPr/>
            </a:pPr>
            <a:r>
              <a:rPr lang="en-US" dirty="0"/>
              <a:t>Open Actions</a:t>
            </a:r>
          </a:p>
        </p:txBody>
      </p:sp>
      <p:sp>
        <p:nvSpPr>
          <p:cNvPr id="11267" name="Rectangle 3"/>
          <p:cNvSpPr>
            <a:spLocks noGrp="1" noChangeArrowheads="1"/>
          </p:cNvSpPr>
          <p:nvPr>
            <p:ph type="body" idx="4294967295"/>
          </p:nvPr>
        </p:nvSpPr>
        <p:spPr/>
        <p:txBody>
          <a:bodyPr/>
          <a:lstStyle/>
          <a:p>
            <a:pPr>
              <a:lnSpc>
                <a:spcPct val="90000"/>
              </a:lnSpc>
            </a:pPr>
            <a:endParaRPr lang="en-US" sz="2800" dirty="0">
              <a:solidFill>
                <a:srgbClr val="FF0000"/>
              </a:solidFill>
              <a:latin typeface="Verdana" pitchFamily="34" charset="0"/>
            </a:endParaRPr>
          </a:p>
          <a:p>
            <a:pPr>
              <a:lnSpc>
                <a:spcPct val="90000"/>
              </a:lnSpc>
            </a:pPr>
            <a:r>
              <a:rPr lang="en-US" sz="2800" dirty="0">
                <a:latin typeface="Verdana" pitchFamily="34" charset="0"/>
              </a:rPr>
              <a:t>Add</a:t>
            </a:r>
            <a:r>
              <a:rPr lang="en-US" sz="2800" dirty="0">
                <a:solidFill>
                  <a:srgbClr val="FF0000"/>
                </a:solidFill>
                <a:latin typeface="Verdana" pitchFamily="34" charset="0"/>
              </a:rPr>
              <a:t> </a:t>
            </a:r>
            <a:r>
              <a:rPr lang="en-US" sz="2800" dirty="0">
                <a:latin typeface="Verdana" pitchFamily="34" charset="0"/>
              </a:rPr>
              <a:t>info to web site for new members</a:t>
            </a:r>
          </a:p>
          <a:p>
            <a:pPr marL="0" indent="0">
              <a:lnSpc>
                <a:spcPct val="90000"/>
              </a:lnSpc>
              <a:buNone/>
            </a:pPr>
            <a:endParaRPr lang="en-US" sz="2800" dirty="0">
              <a:solidFill>
                <a:srgbClr val="FF0000"/>
              </a:solidFill>
              <a:effectLst/>
              <a:latin typeface="Verdana" pitchFamily="34" charset="0"/>
            </a:endParaRPr>
          </a:p>
          <a:p>
            <a:pPr lvl="1">
              <a:lnSpc>
                <a:spcPct val="90000"/>
              </a:lnSpc>
            </a:pPr>
            <a:endParaRPr lang="en-US" sz="2400" dirty="0">
              <a:solidFill>
                <a:srgbClr val="FF0000"/>
              </a:solidFill>
              <a:effectLst/>
              <a:latin typeface="Verdana" pitchFamily="34" charset="0"/>
            </a:endParaRPr>
          </a:p>
        </p:txBody>
      </p:sp>
      <p:sp>
        <p:nvSpPr>
          <p:cNvPr id="2" name="Slide Number Placeholder 1"/>
          <p:cNvSpPr>
            <a:spLocks noGrp="1"/>
          </p:cNvSpPr>
          <p:nvPr>
            <p:ph type="sldNum" sz="quarter" idx="12"/>
          </p:nvPr>
        </p:nvSpPr>
        <p:spPr/>
        <p:txBody>
          <a:bodyPr/>
          <a:lstStyle/>
          <a:p>
            <a:pPr>
              <a:defRPr/>
            </a:pPr>
            <a:fld id="{41614949-55A6-4858-8B24-16311FA21443}" type="slidenum">
              <a:rPr lang="en-US" smtClean="0"/>
              <a:pPr>
                <a:defRPr/>
              </a:pPr>
              <a:t>18</a:t>
            </a:fld>
            <a:endParaRPr lang="en-US" dirty="0"/>
          </a:p>
        </p:txBody>
      </p:sp>
    </p:spTree>
    <p:extLst>
      <p:ext uri="{BB962C8B-B14F-4D97-AF65-F5344CB8AC3E}">
        <p14:creationId xmlns:p14="http://schemas.microsoft.com/office/powerpoint/2010/main" val="25963276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457200" y="228600"/>
            <a:ext cx="8229600" cy="1139825"/>
          </a:xfrm>
        </p:spPr>
        <p:txBody>
          <a:bodyPr/>
          <a:lstStyle/>
          <a:p>
            <a:pPr>
              <a:defRPr/>
            </a:pPr>
            <a:r>
              <a:rPr lang="en-US" dirty="0"/>
              <a:t>TSCC Member/Alternate Table</a:t>
            </a:r>
          </a:p>
        </p:txBody>
      </p:sp>
      <p:sp>
        <p:nvSpPr>
          <p:cNvPr id="2" name="Slide Number Placeholder 1"/>
          <p:cNvSpPr>
            <a:spLocks noGrp="1"/>
          </p:cNvSpPr>
          <p:nvPr>
            <p:ph type="sldNum" sz="quarter" idx="12"/>
          </p:nvPr>
        </p:nvSpPr>
        <p:spPr/>
        <p:txBody>
          <a:bodyPr/>
          <a:lstStyle/>
          <a:p>
            <a:pPr>
              <a:defRPr/>
            </a:pPr>
            <a:fld id="{41614949-55A6-4858-8B24-16311FA21443}" type="slidenum">
              <a:rPr lang="en-US" smtClean="0"/>
              <a:pPr>
                <a:defRPr/>
              </a:pPr>
              <a:t>19</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488209130"/>
              </p:ext>
            </p:extLst>
          </p:nvPr>
        </p:nvGraphicFramePr>
        <p:xfrm>
          <a:off x="609599" y="1752598"/>
          <a:ext cx="8077202" cy="4114801"/>
        </p:xfrm>
        <a:graphic>
          <a:graphicData uri="http://schemas.openxmlformats.org/drawingml/2006/table">
            <a:tbl>
              <a:tblPr/>
              <a:tblGrid>
                <a:gridCol w="237954">
                  <a:extLst>
                    <a:ext uri="{9D8B030D-6E8A-4147-A177-3AD203B41FA5}">
                      <a16:colId xmlns:a16="http://schemas.microsoft.com/office/drawing/2014/main" val="20000"/>
                    </a:ext>
                  </a:extLst>
                </a:gridCol>
                <a:gridCol w="1017912">
                  <a:extLst>
                    <a:ext uri="{9D8B030D-6E8A-4147-A177-3AD203B41FA5}">
                      <a16:colId xmlns:a16="http://schemas.microsoft.com/office/drawing/2014/main" val="20001"/>
                    </a:ext>
                  </a:extLst>
                </a:gridCol>
                <a:gridCol w="938595">
                  <a:extLst>
                    <a:ext uri="{9D8B030D-6E8A-4147-A177-3AD203B41FA5}">
                      <a16:colId xmlns:a16="http://schemas.microsoft.com/office/drawing/2014/main" val="20002"/>
                    </a:ext>
                  </a:extLst>
                </a:gridCol>
                <a:gridCol w="1004693">
                  <a:extLst>
                    <a:ext uri="{9D8B030D-6E8A-4147-A177-3AD203B41FA5}">
                      <a16:colId xmlns:a16="http://schemas.microsoft.com/office/drawing/2014/main" val="20003"/>
                    </a:ext>
                  </a:extLst>
                </a:gridCol>
                <a:gridCol w="1705334">
                  <a:extLst>
                    <a:ext uri="{9D8B030D-6E8A-4147-A177-3AD203B41FA5}">
                      <a16:colId xmlns:a16="http://schemas.microsoft.com/office/drawing/2014/main" val="20004"/>
                    </a:ext>
                  </a:extLst>
                </a:gridCol>
                <a:gridCol w="700641">
                  <a:extLst>
                    <a:ext uri="{9D8B030D-6E8A-4147-A177-3AD203B41FA5}">
                      <a16:colId xmlns:a16="http://schemas.microsoft.com/office/drawing/2014/main" val="20005"/>
                    </a:ext>
                  </a:extLst>
                </a:gridCol>
                <a:gridCol w="793178">
                  <a:extLst>
                    <a:ext uri="{9D8B030D-6E8A-4147-A177-3AD203B41FA5}">
                      <a16:colId xmlns:a16="http://schemas.microsoft.com/office/drawing/2014/main" val="20006"/>
                    </a:ext>
                  </a:extLst>
                </a:gridCol>
                <a:gridCol w="1678895">
                  <a:extLst>
                    <a:ext uri="{9D8B030D-6E8A-4147-A177-3AD203B41FA5}">
                      <a16:colId xmlns:a16="http://schemas.microsoft.com/office/drawing/2014/main" val="20007"/>
                    </a:ext>
                  </a:extLst>
                </a:gridCol>
              </a:tblGrid>
              <a:tr h="241500">
                <a:tc>
                  <a:txBody>
                    <a:bodyPr/>
                    <a:lstStyle/>
                    <a:p>
                      <a:pPr algn="ctr" fontAlgn="b"/>
                      <a:endParaRPr lang="en-US" sz="10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Arial"/>
                        </a:rPr>
                        <a:t>10/26/15</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41500">
                <a:tc>
                  <a:txBody>
                    <a:bodyPr/>
                    <a:lstStyle/>
                    <a:p>
                      <a:pPr algn="ctr" fontAlgn="b"/>
                      <a:endParaRPr lang="en-US" sz="1000" b="0" i="0" u="none" strike="noStrike">
                        <a:solidFill>
                          <a:srgbClr val="000000"/>
                        </a:solidFill>
                        <a:effectLst/>
                        <a:latin typeface="Arial"/>
                      </a:endParaRPr>
                    </a:p>
                  </a:txBody>
                  <a:tcPr marL="0" marR="0" marT="0"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 </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41500">
                <a:tc>
                  <a:txBody>
                    <a:bodyPr/>
                    <a:lstStyle/>
                    <a:p>
                      <a:pPr algn="ctr" fontAlgn="b"/>
                      <a:r>
                        <a:rPr lang="en-US" sz="1000" b="1" i="0" u="none" strike="noStrike">
                          <a:solidFill>
                            <a:srgbClr val="000000"/>
                          </a:solidFill>
                          <a:effectLst/>
                          <a:latin typeface="Arial"/>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Arial"/>
                        </a:rPr>
                        <a:t>Last</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Arial"/>
                        </a:rPr>
                        <a:t>First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Arial"/>
                        </a:rPr>
                        <a:t>Association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Arial"/>
                        </a:rPr>
                        <a:t>Member/alternate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Arial"/>
                        </a:rPr>
                        <a:t>Expires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Arial"/>
                        </a:rPr>
                        <a:t>Office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Arial"/>
                        </a:rPr>
                        <a:t>Committee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22924">
                <a:tc>
                  <a:txBody>
                    <a:bodyPr/>
                    <a:lstStyle/>
                    <a:p>
                      <a:pPr algn="ctr" fontAlgn="b"/>
                      <a:r>
                        <a:rPr lang="en-US" sz="1000" b="0" i="0" u="none" strike="noStrike">
                          <a:solidFill>
                            <a:srgbClr val="000000"/>
                          </a:solidFill>
                          <a:effectLst/>
                          <a:latin typeface="Arial"/>
                        </a:rPr>
                        <a:t>1</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Bender</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Mark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Government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r>
                        <a:rPr lang="en-US" sz="1000" b="0" i="0" u="none" strike="noStrike">
                          <a:solidFill>
                            <a:srgbClr val="000000"/>
                          </a:solidFill>
                          <a:effectLst/>
                          <a:latin typeface="Arial"/>
                        </a:rPr>
                        <a:t>Aerospace Corp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a:rPr>
                        <a:t>2019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member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radio Freq</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22924">
                <a:tc>
                  <a:txBody>
                    <a:bodyPr/>
                    <a:lstStyle/>
                    <a:p>
                      <a:pPr algn="ctr" fontAlgn="b"/>
                      <a:r>
                        <a:rPr lang="en-US" sz="1000" b="0" i="0" u="none" strike="noStrike">
                          <a:solidFill>
                            <a:srgbClr val="000000"/>
                          </a:solidFill>
                          <a:effectLst/>
                          <a:latin typeface="Arial"/>
                        </a:rPr>
                        <a:t>2</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Brierley</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Scott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Industry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l" fontAlgn="b"/>
                      <a:r>
                        <a:rPr lang="en-US" sz="1000" b="0" i="0" u="none" strike="noStrike">
                          <a:solidFill>
                            <a:srgbClr val="000000"/>
                          </a:solidFill>
                          <a:effectLst/>
                          <a:latin typeface="Arial"/>
                        </a:rPr>
                        <a:t>United Launch Alliance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a:rPr>
                        <a:t>2016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Chair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305"/>
                    </a:solidFill>
                  </a:tcPr>
                </a:tc>
                <a:tc>
                  <a:txBody>
                    <a:bodyPr/>
                    <a:lstStyle/>
                    <a:p>
                      <a:pPr algn="l" fontAlgn="b"/>
                      <a:r>
                        <a:rPr lang="en-US" sz="1000" b="0" i="0" u="none" strike="noStrike">
                          <a:solidFill>
                            <a:srgbClr val="000000"/>
                          </a:solidFill>
                          <a:effectLst/>
                          <a:latin typeface="Arial"/>
                        </a:rPr>
                        <a:t>radio Freq/transd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50789">
                <a:tc>
                  <a:txBody>
                    <a:bodyPr/>
                    <a:lstStyle/>
                    <a:p>
                      <a:pPr algn="ctr" fontAlgn="b"/>
                      <a:r>
                        <a:rPr lang="en-US" sz="1000" b="0" i="0" u="none" strike="noStrike">
                          <a:solidFill>
                            <a:srgbClr val="000000"/>
                          </a:solidFill>
                          <a:effectLst/>
                          <a:latin typeface="Arial"/>
                        </a:rPr>
                        <a:t>3</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Corry</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Diarmuid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Industry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l" fontAlgn="b"/>
                      <a:r>
                        <a:rPr lang="en-US" sz="1000" b="0" i="0" u="none" strike="noStrike">
                          <a:solidFill>
                            <a:srgbClr val="000000"/>
                          </a:solidFill>
                          <a:effectLst/>
                          <a:latin typeface="Arial"/>
                        </a:rPr>
                        <a:t>Curtiss-Wright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a:rPr>
                        <a:t>2017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Chair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305"/>
                    </a:solidFill>
                  </a:tcPr>
                </a:tc>
                <a:tc>
                  <a:txBody>
                    <a:bodyPr/>
                    <a:lstStyle/>
                    <a:p>
                      <a:pPr algn="l" fontAlgn="b"/>
                      <a:r>
                        <a:rPr lang="en-US" sz="1000" b="0" i="0" u="none" strike="noStrike">
                          <a:solidFill>
                            <a:srgbClr val="000000"/>
                          </a:solidFill>
                          <a:effectLst/>
                          <a:latin typeface="Arial"/>
                        </a:rPr>
                        <a:t>Network&amp;Protocol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22924">
                <a:tc>
                  <a:txBody>
                    <a:bodyPr/>
                    <a:lstStyle/>
                    <a:p>
                      <a:pPr algn="ctr" fontAlgn="b"/>
                      <a:r>
                        <a:rPr lang="en-US" sz="1000" b="0" i="0" u="none" strike="noStrike">
                          <a:solidFill>
                            <a:srgbClr val="000000"/>
                          </a:solidFill>
                          <a:effectLst/>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en-US" sz="1000" b="0" i="0" u="none" strike="noStrike">
                          <a:solidFill>
                            <a:srgbClr val="000000"/>
                          </a:solidFill>
                          <a:effectLst/>
                          <a:latin typeface="Arial"/>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en-US" sz="1000" b="0" i="0" u="none" strike="noStrike">
                          <a:solidFill>
                            <a:srgbClr val="000000"/>
                          </a:solidFill>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en-US" sz="1000" b="0" i="0" u="none" strike="noStrike">
                          <a:solidFill>
                            <a:srgbClr val="000000"/>
                          </a:solidFill>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en-US" sz="1000" b="0" i="0" u="none" strike="noStrike">
                          <a:solidFill>
                            <a:srgbClr val="000000"/>
                          </a:solidFill>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b"/>
                      <a:r>
                        <a:rPr lang="en-US" sz="1000" b="0" i="0" u="none" strike="noStrike">
                          <a:solidFill>
                            <a:srgbClr val="000000"/>
                          </a:solidFill>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en-US" sz="1000" b="0" i="0" u="none" strike="noStrike">
                          <a:solidFill>
                            <a:srgbClr val="000000"/>
                          </a:solidFill>
                          <a:effectLst/>
                          <a:latin typeface="Arial"/>
                        </a:rPr>
                        <a:t>Chair TSCC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l" fontAlgn="b"/>
                      <a:r>
                        <a:rPr lang="en-US" sz="1000" b="0" i="0" u="none" strike="noStrike">
                          <a:solidFill>
                            <a:srgbClr val="000000"/>
                          </a:solidFill>
                          <a:effectLst/>
                          <a:latin typeface="Arial"/>
                        </a:rPr>
                        <a:t>TSCC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6"/>
                  </a:ext>
                </a:extLst>
              </a:tr>
              <a:tr h="222924">
                <a:tc>
                  <a:txBody>
                    <a:bodyPr/>
                    <a:lstStyle/>
                    <a:p>
                      <a:pPr algn="ctr" fontAlgn="b"/>
                      <a:r>
                        <a:rPr lang="en-US" sz="1000" b="0" i="0" u="none" strike="noStrike">
                          <a:solidFill>
                            <a:srgbClr val="000000"/>
                          </a:solidFill>
                          <a:effectLst/>
                          <a:latin typeface="Arial"/>
                        </a:rPr>
                        <a:t>4</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Eccles</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Lee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Industry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l" fontAlgn="b"/>
                      <a:r>
                        <a:rPr lang="en-US" sz="1000" b="0" i="0" u="none" strike="noStrike">
                          <a:solidFill>
                            <a:srgbClr val="000000"/>
                          </a:solidFill>
                          <a:effectLst/>
                          <a:latin typeface="Arial"/>
                        </a:rPr>
                        <a:t>Boeing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a:rPr>
                        <a:t>2019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Chair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305"/>
                    </a:solidFill>
                  </a:tcPr>
                </a:tc>
                <a:tc>
                  <a:txBody>
                    <a:bodyPr/>
                    <a:lstStyle/>
                    <a:p>
                      <a:pPr algn="l" fontAlgn="b"/>
                      <a:r>
                        <a:rPr lang="en-US" sz="1000" b="0" i="0" u="none" strike="noStrike">
                          <a:solidFill>
                            <a:srgbClr val="000000"/>
                          </a:solidFill>
                          <a:effectLst/>
                          <a:latin typeface="Arial"/>
                        </a:rPr>
                        <a:t>Transducers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7"/>
                  </a:ext>
                </a:extLst>
              </a:tr>
              <a:tr h="222924">
                <a:tc>
                  <a:txBody>
                    <a:bodyPr/>
                    <a:lstStyle/>
                    <a:p>
                      <a:pPr algn="ctr" fontAlgn="b"/>
                      <a:r>
                        <a:rPr lang="en-US" sz="1000" b="0" i="0" u="none" strike="noStrike">
                          <a:solidFill>
                            <a:srgbClr val="000000"/>
                          </a:solidFill>
                          <a:effectLst/>
                          <a:latin typeface="Arial"/>
                        </a:rPr>
                        <a:t>5</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Fleury</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Brad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Industry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l" fontAlgn="b"/>
                      <a:r>
                        <a:rPr lang="en-US" sz="1000" b="0" i="0" u="none" strike="noStrike">
                          <a:solidFill>
                            <a:srgbClr val="000000"/>
                          </a:solidFill>
                          <a:effectLst/>
                          <a:latin typeface="Arial"/>
                        </a:rPr>
                        <a:t>Edge Consulting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a:rPr>
                        <a:t>2020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Chair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305"/>
                    </a:solidFill>
                  </a:tcPr>
                </a:tc>
                <a:tc>
                  <a:txBody>
                    <a:bodyPr/>
                    <a:lstStyle/>
                    <a:p>
                      <a:pPr algn="l" fontAlgn="b"/>
                      <a:r>
                        <a:rPr lang="en-US" sz="1000" b="0" i="0" u="none" strike="noStrike">
                          <a:solidFill>
                            <a:srgbClr val="000000"/>
                          </a:solidFill>
                          <a:effectLst/>
                          <a:latin typeface="Arial"/>
                        </a:rPr>
                        <a:t>Data multiplex / RF</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8"/>
                  </a:ext>
                </a:extLst>
              </a:tr>
              <a:tr h="222924">
                <a:tc>
                  <a:txBody>
                    <a:bodyPr/>
                    <a:lstStyle/>
                    <a:p>
                      <a:pPr algn="ctr" fontAlgn="b"/>
                      <a:r>
                        <a:rPr lang="en-US" sz="1000" b="0" i="0" u="none" strike="noStrike">
                          <a:solidFill>
                            <a:srgbClr val="000000"/>
                          </a:solidFill>
                          <a:effectLst/>
                          <a:latin typeface="Arial"/>
                        </a:rPr>
                        <a:t>6</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Klein</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Wayne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Industry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l" fontAlgn="b"/>
                      <a:r>
                        <a:rPr lang="en-US" sz="1000" b="0" i="0" u="none" strike="noStrike">
                          <a:solidFill>
                            <a:srgbClr val="000000"/>
                          </a:solidFill>
                          <a:effectLst/>
                          <a:latin typeface="Arial"/>
                        </a:rPr>
                        <a:t>Apogee Labs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a:rPr>
                        <a:t>2017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Treasurer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305"/>
                    </a:solidFill>
                  </a:tcPr>
                </a:tc>
                <a:tc>
                  <a:txBody>
                    <a:bodyPr/>
                    <a:lstStyle/>
                    <a:p>
                      <a:pPr algn="l" fontAlgn="b"/>
                      <a:r>
                        <a:rPr lang="en-US" sz="1000" b="0" i="0" u="none" strike="noStrike">
                          <a:solidFill>
                            <a:srgbClr val="000000"/>
                          </a:solidFill>
                          <a:effectLst/>
                          <a:latin typeface="Arial"/>
                        </a:rPr>
                        <a:t>Network&amp;Protocol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22924">
                <a:tc>
                  <a:txBody>
                    <a:bodyPr/>
                    <a:lstStyle/>
                    <a:p>
                      <a:pPr algn="ctr" fontAlgn="b"/>
                      <a:r>
                        <a:rPr lang="en-US" sz="1000" b="0" i="0" u="none" strike="noStrike">
                          <a:solidFill>
                            <a:srgbClr val="000000"/>
                          </a:solidFill>
                          <a:effectLst/>
                          <a:latin typeface="Arial"/>
                        </a:rPr>
                        <a:t>7</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Macias</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Filiberto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Government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r>
                        <a:rPr lang="en-US" sz="1000" b="0" i="0" u="none" strike="noStrike">
                          <a:solidFill>
                            <a:srgbClr val="000000"/>
                          </a:solidFill>
                          <a:effectLst/>
                          <a:latin typeface="Arial"/>
                        </a:rPr>
                        <a:t>WSMR-Army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a:rPr>
                        <a:t>2018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member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Radio Freq/N&amp;P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22924">
                <a:tc>
                  <a:txBody>
                    <a:bodyPr/>
                    <a:lstStyle/>
                    <a:p>
                      <a:pPr algn="ctr" fontAlgn="b"/>
                      <a:r>
                        <a:rPr lang="en-US" sz="1000" b="0" i="0" u="none" strike="noStrike">
                          <a:solidFill>
                            <a:srgbClr val="000000"/>
                          </a:solidFill>
                          <a:effectLst/>
                          <a:latin typeface="Arial"/>
                        </a:rPr>
                        <a:t>8</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Mayer</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Gerhard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academic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r>
                        <a:rPr lang="en-US" sz="1000" b="0" i="0" u="none" strike="noStrike">
                          <a:solidFill>
                            <a:srgbClr val="000000"/>
                          </a:solidFill>
                          <a:effectLst/>
                          <a:latin typeface="Arial"/>
                        </a:rPr>
                        <a:t>GVM/AIRBUS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a:rPr>
                        <a:t>2019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member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ETSC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22924">
                <a:tc>
                  <a:txBody>
                    <a:bodyPr/>
                    <a:lstStyle/>
                    <a:p>
                      <a:pPr algn="ctr" fontAlgn="b"/>
                      <a:r>
                        <a:rPr lang="en-US" sz="1000" b="0" i="0" u="none" strike="noStrike">
                          <a:solidFill>
                            <a:srgbClr val="000000"/>
                          </a:solidFill>
                          <a:effectLst/>
                          <a:latin typeface="Arial"/>
                        </a:rPr>
                        <a:t>9</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Marcellin</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Dr. Michael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academic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r>
                        <a:rPr lang="en-US" sz="1000" b="0" i="0" u="none" strike="noStrike">
                          <a:solidFill>
                            <a:srgbClr val="000000"/>
                          </a:solidFill>
                          <a:effectLst/>
                          <a:latin typeface="Arial"/>
                        </a:rPr>
                        <a:t>Univ of AZ</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a:rPr>
                        <a:t>2019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member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Arial"/>
                        </a:rPr>
                        <a:t>NEED COMMITTEE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extLst>
                  <a:ext uri="{0D108BD9-81ED-4DB2-BD59-A6C34878D82A}">
                    <a16:rowId xmlns:a16="http://schemas.microsoft.com/office/drawing/2014/main" val="10012"/>
                  </a:ext>
                </a:extLst>
              </a:tr>
              <a:tr h="222924">
                <a:tc>
                  <a:txBody>
                    <a:bodyPr/>
                    <a:lstStyle/>
                    <a:p>
                      <a:pPr algn="ctr" fontAlgn="b"/>
                      <a:r>
                        <a:rPr lang="en-US" sz="1000" b="0" i="0" u="none" strike="noStrike">
                          <a:solidFill>
                            <a:srgbClr val="000000"/>
                          </a:solidFill>
                          <a:effectLst/>
                          <a:latin typeface="Arial"/>
                        </a:rPr>
                        <a:t>10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Moodie</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Myron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Government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r>
                        <a:rPr lang="en-US" sz="1000" b="0" i="0" u="none" strike="noStrike">
                          <a:solidFill>
                            <a:srgbClr val="000000"/>
                          </a:solidFill>
                          <a:effectLst/>
                          <a:latin typeface="Arial"/>
                        </a:rPr>
                        <a:t>SwRI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a:rPr>
                        <a:t>2019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member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Network&amp;Protocol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22924">
                <a:tc>
                  <a:txBody>
                    <a:bodyPr/>
                    <a:lstStyle/>
                    <a:p>
                      <a:pPr algn="ctr" fontAlgn="b"/>
                      <a:r>
                        <a:rPr lang="en-US" sz="1000" b="0" i="0" u="none" strike="noStrike">
                          <a:solidFill>
                            <a:srgbClr val="000000"/>
                          </a:solidFill>
                          <a:effectLst/>
                          <a:latin typeface="Arial"/>
                        </a:rPr>
                        <a:t>11</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Nicolo</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Steve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Industry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l" fontAlgn="b"/>
                      <a:r>
                        <a:rPr lang="en-US" sz="1000" b="0" i="0" u="none" strike="noStrike">
                          <a:solidFill>
                            <a:srgbClr val="000000"/>
                          </a:solidFill>
                          <a:effectLst/>
                          <a:latin typeface="Arial"/>
                        </a:rPr>
                        <a:t>GDP Space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a:rPr>
                        <a:t>2020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Chair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305"/>
                    </a:solidFill>
                  </a:tcPr>
                </a:tc>
                <a:tc>
                  <a:txBody>
                    <a:bodyPr/>
                    <a:lstStyle/>
                    <a:p>
                      <a:pPr algn="l" fontAlgn="b"/>
                      <a:r>
                        <a:rPr lang="en-US" sz="1000" b="0" i="0" u="none" strike="noStrike">
                          <a:solidFill>
                            <a:srgbClr val="000000"/>
                          </a:solidFill>
                          <a:effectLst/>
                          <a:latin typeface="Arial"/>
                        </a:rPr>
                        <a:t>Nominating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4"/>
                  </a:ext>
                </a:extLst>
              </a:tr>
              <a:tr h="222924">
                <a:tc>
                  <a:txBody>
                    <a:bodyPr/>
                    <a:lstStyle/>
                    <a:p>
                      <a:pPr algn="ctr" fontAlgn="b"/>
                      <a:r>
                        <a:rPr lang="en-US" sz="1000" b="0" i="0" u="none" strike="noStrike">
                          <a:solidFill>
                            <a:srgbClr val="000000"/>
                          </a:solidFill>
                          <a:effectLst/>
                          <a:latin typeface="Arial"/>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b"/>
                      <a:r>
                        <a:rPr lang="en-US" sz="1000" b="0" i="0" u="none" strike="noStrike">
                          <a:solidFill>
                            <a:srgbClr val="000000"/>
                          </a:solidFill>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b"/>
                      <a:r>
                        <a:rPr lang="en-US" sz="1000" b="0" i="0" u="none" strike="noStrike">
                          <a:solidFill>
                            <a:srgbClr val="000000"/>
                          </a:solidFill>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b"/>
                      <a:r>
                        <a:rPr lang="en-US" sz="1000" b="0" i="0" u="none" strike="noStrike">
                          <a:solidFill>
                            <a:srgbClr val="000000"/>
                          </a:solidFill>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US" sz="1000" b="0" i="0" u="none" strike="noStrike">
                          <a:solidFill>
                            <a:srgbClr val="000000"/>
                          </a:solidFill>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b"/>
                      <a:r>
                        <a:rPr lang="en-US" sz="1000" b="0" i="0" u="none" strike="noStrike">
                          <a:solidFill>
                            <a:srgbClr val="000000"/>
                          </a:solidFill>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b"/>
                      <a:r>
                        <a:rPr lang="en-US" sz="1000" b="0" i="0" u="none" strike="noStrike">
                          <a:solidFill>
                            <a:srgbClr val="000000"/>
                          </a:solidFill>
                          <a:effectLst/>
                          <a:latin typeface="Arial"/>
                        </a:rPr>
                        <a:t>Coding &amp; Comp/ N &amp; 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0015"/>
                  </a:ext>
                </a:extLst>
              </a:tr>
              <a:tr h="222924">
                <a:tc>
                  <a:txBody>
                    <a:bodyPr/>
                    <a:lstStyle/>
                    <a:p>
                      <a:pPr algn="ctr" fontAlgn="b"/>
                      <a:r>
                        <a:rPr lang="en-US" sz="1000" b="0" i="0" u="none" strike="noStrike">
                          <a:solidFill>
                            <a:srgbClr val="000000"/>
                          </a:solidFill>
                          <a:effectLst/>
                          <a:latin typeface="Arial"/>
                        </a:rPr>
                        <a:t>12</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Penna</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solidFill>
                            <a:srgbClr val="000000"/>
                          </a:solidFill>
                          <a:effectLst/>
                          <a:latin typeface="Arial"/>
                        </a:rPr>
                        <a:t>Sergio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solidFill>
                            <a:srgbClr val="000000"/>
                          </a:solidFill>
                          <a:effectLst/>
                          <a:latin typeface="Arial"/>
                        </a:rPr>
                        <a:t>Industry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l" fontAlgn="b"/>
                      <a:r>
                        <a:rPr lang="en-US" sz="1000" b="0" i="0" u="none" strike="noStrike">
                          <a:solidFill>
                            <a:srgbClr val="000000"/>
                          </a:solidFill>
                          <a:effectLst/>
                          <a:latin typeface="Arial"/>
                        </a:rPr>
                        <a:t>Embraer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a:rPr>
                        <a:t>2019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solidFill>
                            <a:srgbClr val="000000"/>
                          </a:solidFill>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1" i="0" u="none" strike="noStrike">
                          <a:solidFill>
                            <a:srgbClr val="000000"/>
                          </a:solidFill>
                          <a:effectLst/>
                          <a:latin typeface="Arial"/>
                        </a:rPr>
                        <a:t>NEED COMMITTEE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extLst>
                  <a:ext uri="{0D108BD9-81ED-4DB2-BD59-A6C34878D82A}">
                    <a16:rowId xmlns:a16="http://schemas.microsoft.com/office/drawing/2014/main" val="10016"/>
                  </a:ext>
                </a:extLst>
              </a:tr>
              <a:tr h="241500">
                <a:tc>
                  <a:txBody>
                    <a:bodyPr/>
                    <a:lstStyle/>
                    <a:p>
                      <a:pPr algn="ctr" fontAlgn="b"/>
                      <a:r>
                        <a:rPr lang="en-US" sz="1000" b="0" i="0" u="none" strike="noStrike">
                          <a:solidFill>
                            <a:srgbClr val="000000"/>
                          </a:solidFill>
                          <a:effectLst/>
                          <a:latin typeface="Arial"/>
                        </a:rPr>
                        <a:t>13</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Sulewski</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solidFill>
                            <a:srgbClr val="000000"/>
                          </a:solidFill>
                          <a:effectLst/>
                          <a:latin typeface="Arial"/>
                        </a:rPr>
                        <a:t>Joe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solidFill>
                            <a:srgbClr val="000000"/>
                          </a:solidFill>
                          <a:effectLst/>
                          <a:latin typeface="Arial"/>
                        </a:rPr>
                        <a:t>Industry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l" fontAlgn="b"/>
                      <a:r>
                        <a:rPr lang="en-US" sz="1000" b="0" i="0" u="none" strike="noStrike">
                          <a:solidFill>
                            <a:srgbClr val="000000"/>
                          </a:solidFill>
                          <a:effectLst/>
                          <a:latin typeface="Arial"/>
                        </a:rPr>
                        <a:t>L-3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a:rPr>
                        <a:t>2018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member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Arial"/>
                        </a:rPr>
                        <a:t>Data Multiplex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1005778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Abridged Agenda</a:t>
            </a:r>
          </a:p>
        </p:txBody>
      </p:sp>
      <p:sp>
        <p:nvSpPr>
          <p:cNvPr id="3" name="Content Placeholder 2"/>
          <p:cNvSpPr>
            <a:spLocks noGrp="1"/>
          </p:cNvSpPr>
          <p:nvPr>
            <p:ph idx="1"/>
          </p:nvPr>
        </p:nvSpPr>
        <p:spPr/>
        <p:txBody>
          <a:bodyPr>
            <a:normAutofit fontScale="55000" lnSpcReduction="20000"/>
          </a:bodyPr>
          <a:lstStyle/>
          <a:p>
            <a:r>
              <a:rPr lang="en-US" b="1" dirty="0">
                <a:effectLst/>
              </a:rPr>
              <a:t>RF Working Group Discussion</a:t>
            </a:r>
          </a:p>
          <a:p>
            <a:r>
              <a:rPr lang="en-US" b="1" dirty="0">
                <a:effectLst/>
              </a:rPr>
              <a:t>Officer Reports</a:t>
            </a:r>
            <a:endParaRPr lang="en-US" dirty="0">
              <a:effectLst/>
            </a:endParaRPr>
          </a:p>
          <a:p>
            <a:r>
              <a:rPr lang="en-US" dirty="0">
                <a:effectLst/>
              </a:rPr>
              <a:t>		Chair		</a:t>
            </a:r>
            <a:r>
              <a:rPr lang="en-US" b="1" dirty="0">
                <a:effectLst/>
              </a:rPr>
              <a:t>D. Corry	</a:t>
            </a:r>
            <a:r>
              <a:rPr lang="en-US" dirty="0">
                <a:effectLst/>
              </a:rPr>
              <a:t>		</a:t>
            </a:r>
          </a:p>
          <a:p>
            <a:r>
              <a:rPr lang="en-US" dirty="0">
                <a:effectLst/>
              </a:rPr>
              <a:t>		Secretary-Treasurer	</a:t>
            </a:r>
            <a:r>
              <a:rPr lang="en-US" b="1" dirty="0">
                <a:effectLst/>
              </a:rPr>
              <a:t>W. Klein</a:t>
            </a:r>
            <a:endParaRPr lang="en-US" dirty="0">
              <a:effectLst/>
            </a:endParaRPr>
          </a:p>
          <a:p>
            <a:r>
              <a:rPr lang="en-US" dirty="0">
                <a:effectLst/>
              </a:rPr>
              <a:t>		Vote on New members	</a:t>
            </a:r>
            <a:r>
              <a:rPr lang="en-US" b="1" dirty="0">
                <a:effectLst/>
              </a:rPr>
              <a:t>D. Corry</a:t>
            </a:r>
            <a:endParaRPr lang="en-US" dirty="0">
              <a:effectLst/>
            </a:endParaRPr>
          </a:p>
          <a:p>
            <a:r>
              <a:rPr lang="en-US" b="1" dirty="0">
                <a:effectLst/>
              </a:rPr>
              <a:t>Committee Reports</a:t>
            </a:r>
            <a:endParaRPr lang="en-US" dirty="0">
              <a:effectLst/>
            </a:endParaRPr>
          </a:p>
          <a:p>
            <a:r>
              <a:rPr lang="en-US" dirty="0">
                <a:effectLst/>
              </a:rPr>
              <a:t>		Nominating Committee	</a:t>
            </a:r>
            <a:r>
              <a:rPr lang="en-US" b="1" dirty="0">
                <a:effectLst/>
              </a:rPr>
              <a:t>B. </a:t>
            </a:r>
            <a:r>
              <a:rPr lang="en-US" b="1" dirty="0" err="1">
                <a:effectLst/>
              </a:rPr>
              <a:t>Fleury</a:t>
            </a:r>
            <a:endParaRPr lang="en-US" dirty="0">
              <a:effectLst/>
            </a:endParaRPr>
          </a:p>
          <a:p>
            <a:r>
              <a:rPr lang="en-US" dirty="0">
                <a:effectLst/>
              </a:rPr>
              <a:t>		Radio Frequency	</a:t>
            </a:r>
            <a:r>
              <a:rPr lang="en-US" b="1" dirty="0">
                <a:effectLst/>
              </a:rPr>
              <a:t>S.</a:t>
            </a:r>
            <a:r>
              <a:rPr lang="en-US" dirty="0">
                <a:effectLst/>
              </a:rPr>
              <a:t> </a:t>
            </a:r>
            <a:r>
              <a:rPr lang="en-US" b="1" dirty="0">
                <a:effectLst/>
              </a:rPr>
              <a:t>Brierley</a:t>
            </a:r>
            <a:endParaRPr lang="en-US" dirty="0">
              <a:effectLst/>
            </a:endParaRPr>
          </a:p>
          <a:p>
            <a:r>
              <a:rPr lang="en-US" dirty="0">
                <a:effectLst/>
              </a:rPr>
              <a:t>		Data Multiplex	</a:t>
            </a:r>
            <a:r>
              <a:rPr lang="en-US" b="1" dirty="0">
                <a:effectLst/>
              </a:rPr>
              <a:t>B. </a:t>
            </a:r>
            <a:r>
              <a:rPr lang="en-US" b="1" dirty="0" err="1">
                <a:effectLst/>
              </a:rPr>
              <a:t>Fleury</a:t>
            </a:r>
            <a:endParaRPr lang="en-US" dirty="0">
              <a:effectLst/>
            </a:endParaRPr>
          </a:p>
          <a:p>
            <a:r>
              <a:rPr lang="en-US" dirty="0">
                <a:effectLst/>
              </a:rPr>
              <a:t>		Networking and Protocols	</a:t>
            </a:r>
            <a:r>
              <a:rPr lang="en-US" b="1" dirty="0">
                <a:effectLst/>
              </a:rPr>
              <a:t>D. Corry</a:t>
            </a:r>
            <a:endParaRPr lang="en-US" dirty="0">
              <a:effectLst/>
            </a:endParaRPr>
          </a:p>
          <a:p>
            <a:r>
              <a:rPr lang="en-US" dirty="0">
                <a:effectLst/>
              </a:rPr>
              <a:t>		Transducers		</a:t>
            </a:r>
            <a:r>
              <a:rPr lang="en-US" b="1" dirty="0">
                <a:effectLst/>
              </a:rPr>
              <a:t>L. Eccles</a:t>
            </a:r>
            <a:endParaRPr lang="en-US" dirty="0">
              <a:effectLst/>
            </a:endParaRPr>
          </a:p>
          <a:p>
            <a:r>
              <a:rPr lang="en-US" dirty="0">
                <a:effectLst/>
              </a:rPr>
              <a:t>		Coding/Data Compression	</a:t>
            </a:r>
            <a:r>
              <a:rPr lang="en-US" b="1" dirty="0">
                <a:effectLst/>
              </a:rPr>
              <a:t>S. </a:t>
            </a:r>
            <a:r>
              <a:rPr lang="en-US" b="1" dirty="0" err="1">
                <a:effectLst/>
              </a:rPr>
              <a:t>Nicolo</a:t>
            </a:r>
            <a:endParaRPr lang="en-US" dirty="0">
              <a:effectLst/>
            </a:endParaRPr>
          </a:p>
          <a:p>
            <a:r>
              <a:rPr lang="en-US" dirty="0">
                <a:effectLst/>
              </a:rPr>
              <a:t>		Recorder / Reproducer	</a:t>
            </a:r>
            <a:r>
              <a:rPr lang="en-US" b="1" dirty="0">
                <a:effectLst/>
              </a:rPr>
              <a:t>M. Buckley</a:t>
            </a:r>
            <a:endParaRPr lang="en-US" dirty="0">
              <a:effectLst/>
            </a:endParaRPr>
          </a:p>
          <a:p>
            <a:r>
              <a:rPr lang="en-US" b="1" dirty="0">
                <a:effectLst/>
              </a:rPr>
              <a:t>		</a:t>
            </a:r>
            <a:r>
              <a:rPr lang="en-US" dirty="0">
                <a:effectLst/>
              </a:rPr>
              <a:t>ETSC Report</a:t>
            </a:r>
            <a:r>
              <a:rPr lang="en-US" b="1" dirty="0">
                <a:effectLst/>
              </a:rPr>
              <a:t>	G. Mayer</a:t>
            </a:r>
            <a:endParaRPr lang="en-US" dirty="0">
              <a:effectLst/>
            </a:endParaRPr>
          </a:p>
          <a:p>
            <a:r>
              <a:rPr lang="en-US" b="1" dirty="0">
                <a:effectLst/>
              </a:rPr>
              <a:t>Website/AOB    	D. Corry		</a:t>
            </a:r>
            <a:endParaRPr lang="en-US" dirty="0">
              <a:effectLst/>
            </a:endParaRPr>
          </a:p>
          <a:p>
            <a:endParaRPr lang="en-US" dirty="0"/>
          </a:p>
        </p:txBody>
      </p:sp>
    </p:spTree>
    <p:extLst>
      <p:ext uri="{BB962C8B-B14F-4D97-AF65-F5344CB8AC3E}">
        <p14:creationId xmlns:p14="http://schemas.microsoft.com/office/powerpoint/2010/main" val="5068201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ctr" eaLnBrk="1" hangingPunct="1">
              <a:defRPr/>
            </a:pPr>
            <a:r>
              <a:rPr lang="en-US" dirty="0"/>
              <a:t>Treasurer Report</a:t>
            </a:r>
            <a:br>
              <a:rPr lang="en-US" dirty="0"/>
            </a:br>
            <a:r>
              <a:rPr lang="en-US" sz="2800" dirty="0"/>
              <a:t>for the Period 10/26/15 thru 03/14/16</a:t>
            </a:r>
          </a:p>
        </p:txBody>
      </p:sp>
      <p:sp>
        <p:nvSpPr>
          <p:cNvPr id="16387" name="Rectangle 3"/>
          <p:cNvSpPr>
            <a:spLocks noGrp="1" noChangeArrowheads="1"/>
          </p:cNvSpPr>
          <p:nvPr>
            <p:ph type="body" idx="1"/>
          </p:nvPr>
        </p:nvSpPr>
        <p:spPr/>
        <p:txBody>
          <a:bodyPr/>
          <a:lstStyle/>
          <a:p>
            <a:pPr eaLnBrk="1" hangingPunct="1">
              <a:defRPr/>
            </a:pPr>
            <a:r>
              <a:rPr lang="en-US" sz="1800" dirty="0"/>
              <a:t>INCOME</a:t>
            </a:r>
          </a:p>
          <a:p>
            <a:pPr lvl="1" eaLnBrk="1" hangingPunct="1">
              <a:defRPr/>
            </a:pPr>
            <a:r>
              <a:rPr lang="en-US" sz="1800" dirty="0"/>
              <a:t>No funding received this session period 	$   0.00</a:t>
            </a:r>
          </a:p>
          <a:p>
            <a:pPr lvl="1" eaLnBrk="1" hangingPunct="1">
              <a:buNone/>
              <a:defRPr/>
            </a:pPr>
            <a:endParaRPr lang="en-US" sz="1400" dirty="0"/>
          </a:p>
          <a:p>
            <a:pPr eaLnBrk="1" hangingPunct="1">
              <a:defRPr/>
            </a:pPr>
            <a:r>
              <a:rPr lang="en-US" sz="1800" dirty="0"/>
              <a:t>EXPENDITURES</a:t>
            </a:r>
          </a:p>
          <a:p>
            <a:pPr lvl="1" eaLnBrk="1" hangingPunct="1">
              <a:defRPr/>
            </a:pPr>
            <a:r>
              <a:rPr lang="en-US" sz="1800" dirty="0"/>
              <a:t>None					$   (0.00)</a:t>
            </a:r>
          </a:p>
          <a:p>
            <a:pPr lvl="1" eaLnBrk="1" hangingPunct="1">
              <a:defRPr/>
            </a:pPr>
            <a:endParaRPr lang="en-US" sz="1400" dirty="0"/>
          </a:p>
          <a:p>
            <a:pPr eaLnBrk="1" hangingPunct="1">
              <a:defRPr/>
            </a:pPr>
            <a:r>
              <a:rPr lang="en-US" sz="1800" dirty="0"/>
              <a:t>Net Increase (Decrease) in Cash		$    0.00</a:t>
            </a:r>
          </a:p>
          <a:p>
            <a:pPr eaLnBrk="1" hangingPunct="1">
              <a:defRPr/>
            </a:pPr>
            <a:endParaRPr lang="en-US" sz="1800" dirty="0"/>
          </a:p>
          <a:p>
            <a:pPr eaLnBrk="1" hangingPunct="1">
              <a:defRPr/>
            </a:pPr>
            <a:r>
              <a:rPr lang="en-US" sz="1800" dirty="0"/>
              <a:t>Beginning Cash Balance			$    2188.45</a:t>
            </a:r>
          </a:p>
          <a:p>
            <a:pPr eaLnBrk="1" hangingPunct="1">
              <a:defRPr/>
            </a:pPr>
            <a:endParaRPr lang="en-US" sz="1800" dirty="0"/>
          </a:p>
          <a:p>
            <a:pPr eaLnBrk="1" hangingPunct="1">
              <a:defRPr/>
            </a:pPr>
            <a:r>
              <a:rPr lang="en-US" sz="1800" dirty="0"/>
              <a:t>Ending Cash Balance				$     2188.45</a:t>
            </a:r>
          </a:p>
          <a:p>
            <a:pPr eaLnBrk="1" hangingPunct="1">
              <a:defRPr/>
            </a:pPr>
            <a:endParaRPr lang="en-US" sz="1800" dirty="0"/>
          </a:p>
          <a:p>
            <a:pPr lvl="1" eaLnBrk="1" hangingPunct="1">
              <a:defRPr/>
            </a:pPr>
            <a:endParaRPr lang="en-US" sz="1400" dirty="0"/>
          </a:p>
          <a:p>
            <a:pPr lvl="1" eaLnBrk="1" hangingPunct="1">
              <a:defRPr/>
            </a:pPr>
            <a:endParaRPr lang="en-US" sz="1400" dirty="0"/>
          </a:p>
          <a:p>
            <a:pPr lvl="1" eaLnBrk="1" hangingPunct="1">
              <a:defRPr/>
            </a:pPr>
            <a:r>
              <a:rPr lang="en-US" sz="1400" dirty="0"/>
              <a:t>Note:  TSCC account #: xxxxxx2632</a:t>
            </a:r>
          </a:p>
        </p:txBody>
      </p:sp>
    </p:spTree>
    <p:extLst>
      <p:ext uri="{BB962C8B-B14F-4D97-AF65-F5344CB8AC3E}">
        <p14:creationId xmlns:p14="http://schemas.microsoft.com/office/powerpoint/2010/main" val="30889086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ctrTitle"/>
          </p:nvPr>
        </p:nvSpPr>
        <p:spPr>
          <a:xfrm>
            <a:off x="152400" y="3505200"/>
            <a:ext cx="8763000" cy="1470025"/>
          </a:xfrm>
        </p:spPr>
        <p:txBody>
          <a:bodyPr/>
          <a:lstStyle/>
          <a:p>
            <a:pPr algn="ctr" eaLnBrk="1" hangingPunct="1">
              <a:defRPr/>
            </a:pPr>
            <a:r>
              <a:rPr lang="en-US" sz="4800" dirty="0">
                <a:ea typeface="ＭＳ Ｐゴシック"/>
                <a:cs typeface="ＭＳ Ｐゴシック"/>
              </a:rPr>
              <a:t>TSCC Spring 2016</a:t>
            </a:r>
            <a:br>
              <a:rPr lang="en-US" sz="4800" dirty="0">
                <a:ea typeface="ＭＳ Ｐゴシック"/>
                <a:cs typeface="ＭＳ Ｐゴシック"/>
              </a:rPr>
            </a:br>
            <a:r>
              <a:rPr lang="en-US" sz="4800" dirty="0">
                <a:ea typeface="ＭＳ Ｐゴシック"/>
                <a:cs typeface="ＭＳ Ｐゴシック"/>
              </a:rPr>
              <a:t>RF Subcommittee Report </a:t>
            </a:r>
          </a:p>
        </p:txBody>
      </p:sp>
      <p:graphicFrame>
        <p:nvGraphicFramePr>
          <p:cNvPr id="48132" name="Object 4"/>
          <p:cNvGraphicFramePr>
            <a:graphicFrameLocks noChangeAspect="1"/>
          </p:cNvGraphicFramePr>
          <p:nvPr/>
        </p:nvGraphicFramePr>
        <p:xfrm>
          <a:off x="1143000" y="609600"/>
          <a:ext cx="6858000" cy="2297113"/>
        </p:xfrm>
        <a:graphic>
          <a:graphicData uri="http://schemas.openxmlformats.org/presentationml/2006/ole">
            <mc:AlternateContent xmlns:mc="http://schemas.openxmlformats.org/markup-compatibility/2006">
              <mc:Choice xmlns:v="urn:schemas-microsoft-com:vml" Requires="v">
                <p:oleObj spid="_x0000_s66565" r:id="rId3" imgW="7488936" imgH="2199843" progId="Visio.Drawing.11">
                  <p:embed/>
                </p:oleObj>
              </mc:Choice>
              <mc:Fallback>
                <p:oleObj r:id="rId3" imgW="7488936" imgH="2199843" progId="Visio.Drawing.11">
                  <p:embed/>
                  <p:pic>
                    <p:nvPicPr>
                      <p:cNvPr id="48132" name="Object 4"/>
                      <p:cNvPicPr>
                        <a:picLocks noChangeAspect="1" noChangeArrowheads="1"/>
                      </p:cNvPicPr>
                      <p:nvPr/>
                    </p:nvPicPr>
                    <p:blipFill>
                      <a:blip r:embed="rId4">
                        <a:extLst>
                          <a:ext uri="{28A0092B-C50C-407E-A947-70E740481C1C}">
                            <a14:useLocalDpi xmlns:a14="http://schemas.microsoft.com/office/drawing/2010/main" val="0"/>
                          </a:ext>
                        </a:extLst>
                      </a:blip>
                      <a:srcRect l="23199" b="12469"/>
                      <a:stretch>
                        <a:fillRect/>
                      </a:stretch>
                    </p:blipFill>
                    <p:spPr bwMode="auto">
                      <a:xfrm>
                        <a:off x="1143000" y="609600"/>
                        <a:ext cx="6858000" cy="2297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ubtitle 1"/>
          <p:cNvSpPr>
            <a:spLocks noGrp="1"/>
          </p:cNvSpPr>
          <p:nvPr>
            <p:ph type="subTitle" sz="quarter" idx="1"/>
          </p:nvPr>
        </p:nvSpPr>
        <p:spPr>
          <a:xfrm>
            <a:off x="1371600" y="5105400"/>
            <a:ext cx="6400800" cy="533400"/>
          </a:xfrm>
        </p:spPr>
        <p:txBody>
          <a:bodyPr/>
          <a:lstStyle/>
          <a:p>
            <a:pPr>
              <a:lnSpc>
                <a:spcPct val="90000"/>
              </a:lnSpc>
              <a:defRPr/>
            </a:pPr>
            <a:r>
              <a:rPr lang="en-US" dirty="0">
                <a:latin typeface="Verdana" pitchFamily="34" charset="0"/>
              </a:rPr>
              <a:t>March 15, 2016</a:t>
            </a:r>
          </a:p>
        </p:txBody>
      </p:sp>
    </p:spTree>
    <p:extLst>
      <p:ext uri="{BB962C8B-B14F-4D97-AF65-F5344CB8AC3E}">
        <p14:creationId xmlns:p14="http://schemas.microsoft.com/office/powerpoint/2010/main" val="1630145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p:txBody>
          <a:bodyPr/>
          <a:lstStyle/>
          <a:p>
            <a:pPr eaLnBrk="1" hangingPunct="1">
              <a:defRPr/>
            </a:pPr>
            <a:r>
              <a:rPr lang="en-US">
                <a:latin typeface="+mj-lt"/>
              </a:rPr>
              <a:t>Membership</a:t>
            </a:r>
          </a:p>
        </p:txBody>
      </p:sp>
      <p:sp>
        <p:nvSpPr>
          <p:cNvPr id="16387" name="Rectangle 3"/>
          <p:cNvSpPr>
            <a:spLocks noGrp="1" noChangeArrowheads="1"/>
          </p:cNvSpPr>
          <p:nvPr>
            <p:ph type="body" idx="4294967295"/>
          </p:nvPr>
        </p:nvSpPr>
        <p:spPr/>
        <p:txBody>
          <a:bodyPr/>
          <a:lstStyle/>
          <a:p>
            <a:pPr eaLnBrk="1" hangingPunct="1"/>
            <a:r>
              <a:rPr lang="en-US" sz="3600" dirty="0">
                <a:effectLst/>
                <a:latin typeface="Verdana" pitchFamily="34" charset="0"/>
              </a:rPr>
              <a:t>Scott Brierley</a:t>
            </a:r>
            <a:r>
              <a:rPr lang="en-US" dirty="0">
                <a:latin typeface="Verdana" pitchFamily="34" charset="0"/>
              </a:rPr>
              <a:t>, Chair - ULA</a:t>
            </a:r>
          </a:p>
          <a:p>
            <a:pPr lvl="1" eaLnBrk="1" hangingPunct="1"/>
            <a:r>
              <a:rPr lang="en-US" sz="1800" dirty="0">
                <a:latin typeface="Verdana" pitchFamily="34" charset="0"/>
              </a:rPr>
              <a:t>Mark Bender</a:t>
            </a:r>
          </a:p>
          <a:p>
            <a:pPr lvl="1" eaLnBrk="1" hangingPunct="1"/>
            <a:r>
              <a:rPr lang="en-US" sz="1800" dirty="0">
                <a:latin typeface="Verdana" pitchFamily="34" charset="0"/>
              </a:rPr>
              <a:t>John Carlson</a:t>
            </a:r>
          </a:p>
          <a:p>
            <a:pPr lvl="1" eaLnBrk="1" hangingPunct="1"/>
            <a:r>
              <a:rPr lang="en-US" sz="1800" dirty="0">
                <a:latin typeface="Verdana" pitchFamily="34" charset="0"/>
              </a:rPr>
              <a:t>Mark </a:t>
            </a:r>
            <a:r>
              <a:rPr lang="en-US" sz="1800" dirty="0" err="1">
                <a:latin typeface="Verdana" pitchFamily="34" charset="0"/>
              </a:rPr>
              <a:t>Dapore</a:t>
            </a:r>
            <a:endParaRPr lang="en-US" sz="1800" dirty="0">
              <a:latin typeface="Verdana" pitchFamily="34" charset="0"/>
            </a:endParaRPr>
          </a:p>
          <a:p>
            <a:pPr lvl="1" eaLnBrk="1" hangingPunct="1"/>
            <a:r>
              <a:rPr lang="en-US" sz="1800" dirty="0">
                <a:latin typeface="Verdana" pitchFamily="34" charset="0"/>
              </a:rPr>
              <a:t>Brad Fleury</a:t>
            </a:r>
          </a:p>
          <a:p>
            <a:pPr lvl="1" eaLnBrk="1" hangingPunct="1"/>
            <a:r>
              <a:rPr lang="en-US" sz="1800" dirty="0">
                <a:latin typeface="Verdana" pitchFamily="34" charset="0"/>
              </a:rPr>
              <a:t>Lloyd </a:t>
            </a:r>
            <a:r>
              <a:rPr lang="en-US" sz="1800" dirty="0" err="1">
                <a:latin typeface="Verdana" pitchFamily="34" charset="0"/>
              </a:rPr>
              <a:t>Lautzenhiser</a:t>
            </a:r>
            <a:r>
              <a:rPr lang="en-US" sz="1800" dirty="0">
                <a:latin typeface="Verdana" pitchFamily="34" charset="0"/>
              </a:rPr>
              <a:t> </a:t>
            </a:r>
          </a:p>
          <a:p>
            <a:pPr lvl="1" eaLnBrk="1" hangingPunct="1"/>
            <a:r>
              <a:rPr lang="en-US" sz="1800" dirty="0">
                <a:latin typeface="Verdana" pitchFamily="34" charset="0"/>
              </a:rPr>
              <a:t>Eugene Law</a:t>
            </a:r>
          </a:p>
          <a:p>
            <a:pPr lvl="1" eaLnBrk="1" hangingPunct="1"/>
            <a:r>
              <a:rPr lang="en-US" sz="1800" dirty="0" err="1">
                <a:latin typeface="Verdana" pitchFamily="34" charset="0"/>
              </a:rPr>
              <a:t>Fil</a:t>
            </a:r>
            <a:r>
              <a:rPr lang="en-US" sz="1800" dirty="0">
                <a:latin typeface="Verdana" pitchFamily="34" charset="0"/>
              </a:rPr>
              <a:t> Macias </a:t>
            </a:r>
          </a:p>
          <a:p>
            <a:pPr lvl="1" eaLnBrk="1" hangingPunct="1"/>
            <a:r>
              <a:rPr lang="en-US" sz="1800" dirty="0">
                <a:latin typeface="Verdana" pitchFamily="34" charset="0"/>
              </a:rPr>
              <a:t>Warren Martin</a:t>
            </a:r>
          </a:p>
          <a:p>
            <a:pPr lvl="1" eaLnBrk="1" hangingPunct="1"/>
            <a:r>
              <a:rPr lang="en-US" sz="1800" dirty="0">
                <a:latin typeface="Verdana" pitchFamily="34" charset="0"/>
              </a:rPr>
              <a:t>Bill McNatt </a:t>
            </a:r>
          </a:p>
          <a:p>
            <a:pPr lvl="1" eaLnBrk="1" hangingPunct="1"/>
            <a:r>
              <a:rPr lang="en-US" sz="1800" dirty="0">
                <a:latin typeface="Verdana" pitchFamily="34" charset="0"/>
              </a:rPr>
              <a:t>Rich Siegal</a:t>
            </a:r>
          </a:p>
          <a:p>
            <a:pPr lvl="1" eaLnBrk="1" hangingPunct="1"/>
            <a:r>
              <a:rPr lang="en-US" sz="1800" dirty="0">
                <a:latin typeface="Verdana" pitchFamily="34" charset="0"/>
              </a:rPr>
              <a:t>Brad </a:t>
            </a:r>
            <a:r>
              <a:rPr lang="en-US" sz="1800" dirty="0" err="1">
                <a:latin typeface="Verdana" pitchFamily="34" charset="0"/>
              </a:rPr>
              <a:t>Oney</a:t>
            </a:r>
            <a:endParaRPr lang="en-US" sz="1800" dirty="0">
              <a:latin typeface="Verdana" pitchFamily="34" charset="0"/>
            </a:endParaRPr>
          </a:p>
          <a:p>
            <a:pPr lvl="1" eaLnBrk="1" hangingPunct="1"/>
            <a:r>
              <a:rPr lang="en-US" sz="1800" dirty="0">
                <a:latin typeface="Verdana" pitchFamily="34" charset="0"/>
              </a:rPr>
              <a:t>James </a:t>
            </a:r>
            <a:r>
              <a:rPr lang="en-US" sz="1800" dirty="0" err="1">
                <a:latin typeface="Verdana" pitchFamily="34" charset="0"/>
              </a:rPr>
              <a:t>Carwell</a:t>
            </a:r>
            <a:endParaRPr lang="en-US" sz="1800" dirty="0">
              <a:latin typeface="Verdana" pitchFamily="34" charset="0"/>
            </a:endParaRPr>
          </a:p>
        </p:txBody>
      </p:sp>
    </p:spTree>
    <p:extLst>
      <p:ext uri="{BB962C8B-B14F-4D97-AF65-F5344CB8AC3E}">
        <p14:creationId xmlns:p14="http://schemas.microsoft.com/office/powerpoint/2010/main" val="11057874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p:txBody>
          <a:bodyPr/>
          <a:lstStyle/>
          <a:p>
            <a:pPr eaLnBrk="1" hangingPunct="1">
              <a:defRPr/>
            </a:pPr>
            <a:r>
              <a:rPr lang="en-US">
                <a:latin typeface="+mj-lt"/>
              </a:rPr>
              <a:t>Subcommittee Focus</a:t>
            </a:r>
          </a:p>
        </p:txBody>
      </p:sp>
      <p:sp>
        <p:nvSpPr>
          <p:cNvPr id="18435" name="Rectangle 3"/>
          <p:cNvSpPr>
            <a:spLocks noGrp="1" noChangeArrowheads="1"/>
          </p:cNvSpPr>
          <p:nvPr>
            <p:ph type="body" idx="4294967295"/>
          </p:nvPr>
        </p:nvSpPr>
        <p:spPr/>
        <p:txBody>
          <a:bodyPr/>
          <a:lstStyle/>
          <a:p>
            <a:pPr marL="609600" indent="-609600" eaLnBrk="1" hangingPunct="1">
              <a:lnSpc>
                <a:spcPct val="80000"/>
              </a:lnSpc>
              <a:defRPr/>
            </a:pPr>
            <a:r>
              <a:rPr lang="en-US" sz="2800">
                <a:latin typeface="Verdana" pitchFamily="34" charset="0"/>
              </a:rPr>
              <a:t>RF Subcommittee reviews standards dealing with the Radio Frequency (RF) telemetry link</a:t>
            </a:r>
          </a:p>
          <a:p>
            <a:pPr marL="609600" indent="-609600" eaLnBrk="1" hangingPunct="1">
              <a:lnSpc>
                <a:spcPct val="80000"/>
              </a:lnSpc>
              <a:defRPr/>
            </a:pPr>
            <a:r>
              <a:rPr lang="en-US" sz="2800">
                <a:latin typeface="Verdana" pitchFamily="34" charset="0"/>
              </a:rPr>
              <a:t>Current standards</a:t>
            </a:r>
          </a:p>
          <a:p>
            <a:pPr marL="990600" lvl="1" indent="-533400" eaLnBrk="1" hangingPunct="1">
              <a:lnSpc>
                <a:spcPct val="80000"/>
              </a:lnSpc>
              <a:defRPr/>
            </a:pPr>
            <a:r>
              <a:rPr lang="en-US" sz="2400">
                <a:latin typeface="Verdana" pitchFamily="34" charset="0"/>
              </a:rPr>
              <a:t>RCC IRIG-106</a:t>
            </a:r>
          </a:p>
          <a:p>
            <a:pPr marL="990600" lvl="1" indent="-533400" eaLnBrk="1" hangingPunct="1">
              <a:lnSpc>
                <a:spcPct val="80000"/>
              </a:lnSpc>
              <a:defRPr/>
            </a:pPr>
            <a:r>
              <a:rPr lang="en-US" sz="2400">
                <a:latin typeface="Verdana" pitchFamily="34" charset="0"/>
              </a:rPr>
              <a:t>RCC IRIG-118</a:t>
            </a:r>
          </a:p>
          <a:p>
            <a:pPr marL="990600" lvl="1" indent="-533400" eaLnBrk="1" hangingPunct="1">
              <a:lnSpc>
                <a:spcPct val="80000"/>
              </a:lnSpc>
              <a:defRPr/>
            </a:pPr>
            <a:r>
              <a:rPr lang="en-US" sz="2400">
                <a:latin typeface="Verdana" pitchFamily="34" charset="0"/>
              </a:rPr>
              <a:t>RCC RF Handbook</a:t>
            </a:r>
          </a:p>
          <a:p>
            <a:pPr marL="990600" lvl="1" indent="-533400" eaLnBrk="1" hangingPunct="1">
              <a:lnSpc>
                <a:spcPct val="80000"/>
              </a:lnSpc>
              <a:defRPr/>
            </a:pPr>
            <a:r>
              <a:rPr lang="en-US" sz="2400">
                <a:latin typeface="Verdana" pitchFamily="34" charset="0"/>
              </a:rPr>
              <a:t>CCSDS-401</a:t>
            </a:r>
          </a:p>
          <a:p>
            <a:pPr marL="990600" lvl="1" indent="-533400" eaLnBrk="1" hangingPunct="1">
              <a:lnSpc>
                <a:spcPct val="80000"/>
              </a:lnSpc>
              <a:defRPr/>
            </a:pPr>
            <a:r>
              <a:rPr lang="en-US" sz="2400">
                <a:latin typeface="Verdana" pitchFamily="34" charset="0"/>
              </a:rPr>
              <a:t>CCSDS-411</a:t>
            </a:r>
          </a:p>
          <a:p>
            <a:pPr marL="990600" lvl="1" indent="-533400" eaLnBrk="1" hangingPunct="1">
              <a:lnSpc>
                <a:spcPct val="80000"/>
              </a:lnSpc>
              <a:defRPr/>
            </a:pPr>
            <a:r>
              <a:rPr lang="en-US" sz="2400">
                <a:latin typeface="Verdana" pitchFamily="34" charset="0"/>
              </a:rPr>
              <a:t>SGLS</a:t>
            </a:r>
          </a:p>
          <a:p>
            <a:pPr marL="990600" lvl="1" indent="-533400" eaLnBrk="1" hangingPunct="1">
              <a:lnSpc>
                <a:spcPct val="80000"/>
              </a:lnSpc>
              <a:defRPr/>
            </a:pPr>
            <a:r>
              <a:rPr lang="en-US" sz="2400">
                <a:latin typeface="Verdana" pitchFamily="34" charset="0"/>
              </a:rPr>
              <a:t>STDN</a:t>
            </a:r>
          </a:p>
          <a:p>
            <a:pPr marL="990600" lvl="1" indent="-533400" eaLnBrk="1" hangingPunct="1">
              <a:lnSpc>
                <a:spcPct val="80000"/>
              </a:lnSpc>
              <a:defRPr/>
            </a:pPr>
            <a:r>
              <a:rPr lang="en-US" sz="2400">
                <a:latin typeface="Verdana" pitchFamily="34" charset="0"/>
              </a:rPr>
              <a:t>1451.5</a:t>
            </a:r>
          </a:p>
          <a:p>
            <a:pPr marL="990600" lvl="1" indent="-533400" eaLnBrk="1" hangingPunct="1">
              <a:lnSpc>
                <a:spcPct val="80000"/>
              </a:lnSpc>
              <a:defRPr/>
            </a:pPr>
            <a:endParaRPr lang="en-US" sz="2400">
              <a:latin typeface="Verdana" pitchFamily="34" charset="0"/>
            </a:endParaRPr>
          </a:p>
        </p:txBody>
      </p:sp>
    </p:spTree>
    <p:extLst>
      <p:ext uri="{BB962C8B-B14F-4D97-AF65-F5344CB8AC3E}">
        <p14:creationId xmlns:p14="http://schemas.microsoft.com/office/powerpoint/2010/main" val="19535607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p:txBody>
          <a:bodyPr/>
          <a:lstStyle/>
          <a:p>
            <a:pPr eaLnBrk="1" hangingPunct="1">
              <a:defRPr/>
            </a:pPr>
            <a:r>
              <a:rPr lang="en-US">
                <a:latin typeface="+mj-lt"/>
              </a:rPr>
              <a:t>Significant Activity</a:t>
            </a:r>
          </a:p>
        </p:txBody>
      </p:sp>
      <p:sp>
        <p:nvSpPr>
          <p:cNvPr id="19459" name="Rectangle 3"/>
          <p:cNvSpPr>
            <a:spLocks noGrp="1" noChangeArrowheads="1"/>
          </p:cNvSpPr>
          <p:nvPr>
            <p:ph type="body" idx="4294967295"/>
          </p:nvPr>
        </p:nvSpPr>
        <p:spPr>
          <a:xfrm>
            <a:off x="457200" y="1371600"/>
            <a:ext cx="8686800" cy="5486400"/>
          </a:xfrm>
        </p:spPr>
        <p:txBody>
          <a:bodyPr/>
          <a:lstStyle/>
          <a:p>
            <a:pPr lvl="1" eaLnBrk="1" hangingPunct="1">
              <a:lnSpc>
                <a:spcPct val="80000"/>
              </a:lnSpc>
              <a:defRPr/>
            </a:pPr>
            <a:r>
              <a:rPr lang="en-US" sz="2400" dirty="0">
                <a:latin typeface="Verdana" pitchFamily="34" charset="0"/>
              </a:rPr>
              <a:t>IRIG “Pink Sheets” seemed to have been removed </a:t>
            </a:r>
            <a:r>
              <a:rPr lang="en-US" sz="2400">
                <a:latin typeface="Verdana" pitchFamily="34" charset="0"/>
              </a:rPr>
              <a:t>from the RCC website </a:t>
            </a:r>
            <a:endParaRPr lang="en-US" sz="2400" dirty="0">
              <a:latin typeface="Verdana" pitchFamily="34" charset="0"/>
            </a:endParaRPr>
          </a:p>
        </p:txBody>
      </p:sp>
    </p:spTree>
    <p:extLst>
      <p:ext uri="{BB962C8B-B14F-4D97-AF65-F5344CB8AC3E}">
        <p14:creationId xmlns:p14="http://schemas.microsoft.com/office/powerpoint/2010/main" val="21089942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p:txBody>
          <a:bodyPr/>
          <a:lstStyle/>
          <a:p>
            <a:pPr eaLnBrk="1" hangingPunct="1">
              <a:defRPr/>
            </a:pPr>
            <a:r>
              <a:rPr lang="en-US">
                <a:latin typeface="+mj-lt"/>
              </a:rPr>
              <a:t>Significant Activity</a:t>
            </a:r>
          </a:p>
        </p:txBody>
      </p:sp>
      <p:sp>
        <p:nvSpPr>
          <p:cNvPr id="19459" name="Rectangle 3"/>
          <p:cNvSpPr>
            <a:spLocks noGrp="1" noChangeArrowheads="1"/>
          </p:cNvSpPr>
          <p:nvPr>
            <p:ph type="body" idx="4294967295"/>
          </p:nvPr>
        </p:nvSpPr>
        <p:spPr>
          <a:xfrm>
            <a:off x="457200" y="1371600"/>
            <a:ext cx="8686800" cy="5486400"/>
          </a:xfrm>
        </p:spPr>
        <p:txBody>
          <a:bodyPr/>
          <a:lstStyle/>
          <a:p>
            <a:pPr marL="609600" indent="-609600" eaLnBrk="1" hangingPunct="1">
              <a:lnSpc>
                <a:spcPct val="80000"/>
              </a:lnSpc>
              <a:defRPr/>
            </a:pPr>
            <a:r>
              <a:rPr lang="en-US" sz="2800" dirty="0">
                <a:latin typeface="Verdana" pitchFamily="34" charset="0"/>
              </a:rPr>
              <a:t>New C-Band Telemetry Band</a:t>
            </a:r>
          </a:p>
          <a:p>
            <a:pPr marL="1009650" lvl="1" indent="-609600" eaLnBrk="1" hangingPunct="1">
              <a:lnSpc>
                <a:spcPct val="80000"/>
              </a:lnSpc>
              <a:defRPr/>
            </a:pPr>
            <a:r>
              <a:rPr lang="en-US" sz="2400" dirty="0">
                <a:latin typeface="Verdana" pitchFamily="34" charset="0"/>
              </a:rPr>
              <a:t>C-Band standards expected to be added to the IRIG standards</a:t>
            </a:r>
            <a:endParaRPr lang="en-US" sz="2000" dirty="0">
              <a:latin typeface="Verdana" pitchFamily="34" charset="0"/>
            </a:endParaRPr>
          </a:p>
          <a:p>
            <a:pPr lvl="1" eaLnBrk="1" hangingPunct="1">
              <a:lnSpc>
                <a:spcPct val="80000"/>
              </a:lnSpc>
              <a:defRPr/>
            </a:pPr>
            <a:endParaRPr lang="en-US" sz="2400" dirty="0">
              <a:latin typeface="Verdana" pitchFamily="34" charset="0"/>
            </a:endParaRPr>
          </a:p>
        </p:txBody>
      </p:sp>
    </p:spTree>
    <p:extLst>
      <p:ext uri="{BB962C8B-B14F-4D97-AF65-F5344CB8AC3E}">
        <p14:creationId xmlns:p14="http://schemas.microsoft.com/office/powerpoint/2010/main" val="21935731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ctrTitle"/>
          </p:nvPr>
        </p:nvSpPr>
        <p:spPr>
          <a:xfrm>
            <a:off x="685800" y="3505200"/>
            <a:ext cx="7772400" cy="1470025"/>
          </a:xfrm>
        </p:spPr>
        <p:txBody>
          <a:bodyPr/>
          <a:lstStyle/>
          <a:p>
            <a:pPr eaLnBrk="1" hangingPunct="1"/>
            <a:r>
              <a:rPr lang="en-US" altLang="en-US" sz="4800" dirty="0"/>
              <a:t>TSCC Spring 2016</a:t>
            </a:r>
            <a:br>
              <a:rPr lang="en-US" altLang="en-US" sz="4800" dirty="0"/>
            </a:br>
            <a:r>
              <a:rPr lang="en-US" altLang="en-US" sz="4800" dirty="0"/>
              <a:t>Data Multiplex Committee Report</a:t>
            </a:r>
          </a:p>
        </p:txBody>
      </p:sp>
      <p:sp>
        <p:nvSpPr>
          <p:cNvPr id="97283" name="Rectangle 3"/>
          <p:cNvSpPr>
            <a:spLocks noGrp="1" noChangeArrowheads="1"/>
          </p:cNvSpPr>
          <p:nvPr>
            <p:ph type="subTitle" idx="1"/>
          </p:nvPr>
        </p:nvSpPr>
        <p:spPr>
          <a:xfrm>
            <a:off x="1371600" y="5029200"/>
            <a:ext cx="6477000" cy="1143000"/>
          </a:xfrm>
        </p:spPr>
        <p:txBody>
          <a:bodyPr/>
          <a:lstStyle/>
          <a:p>
            <a:pPr eaLnBrk="1" hangingPunct="1">
              <a:lnSpc>
                <a:spcPct val="80000"/>
              </a:lnSpc>
              <a:defRPr/>
            </a:pPr>
            <a:r>
              <a:rPr lang="en-US" sz="2000" b="1" dirty="0">
                <a:ea typeface="+mn-ea"/>
                <a:cs typeface="+mn-cs"/>
              </a:rPr>
              <a:t>Brad Fleury</a:t>
            </a:r>
          </a:p>
          <a:p>
            <a:pPr eaLnBrk="1" hangingPunct="1">
              <a:lnSpc>
                <a:spcPct val="80000"/>
              </a:lnSpc>
              <a:defRPr/>
            </a:pPr>
            <a:r>
              <a:rPr lang="en-US" sz="2000" b="1" dirty="0">
                <a:ea typeface="+mn-ea"/>
                <a:cs typeface="+mn-cs"/>
              </a:rPr>
              <a:t>Edge Consulting and Sales</a:t>
            </a:r>
          </a:p>
          <a:p>
            <a:pPr eaLnBrk="1" hangingPunct="1">
              <a:defRPr/>
            </a:pPr>
            <a:endParaRPr lang="en-US" sz="2000" dirty="0">
              <a:ea typeface="+mn-ea"/>
              <a:cs typeface="+mn-cs"/>
            </a:endParaRPr>
          </a:p>
          <a:p>
            <a:pPr eaLnBrk="1" hangingPunct="1">
              <a:defRPr/>
            </a:pPr>
            <a:endParaRPr lang="en-US" sz="2000" dirty="0">
              <a:ea typeface="+mn-ea"/>
              <a:cs typeface="+mn-cs"/>
            </a:endParaRPr>
          </a:p>
          <a:p>
            <a:pPr eaLnBrk="1" hangingPunct="1">
              <a:lnSpc>
                <a:spcPct val="80000"/>
              </a:lnSpc>
              <a:defRPr/>
            </a:pPr>
            <a:endParaRPr lang="en-US" sz="2000" u="sng" dirty="0">
              <a:ea typeface="+mn-ea"/>
              <a:cs typeface="+mn-cs"/>
            </a:endParaRPr>
          </a:p>
        </p:txBody>
      </p:sp>
      <p:graphicFrame>
        <p:nvGraphicFramePr>
          <p:cNvPr id="14339" name="Object 4"/>
          <p:cNvGraphicFramePr>
            <a:graphicFrameLocks noChangeAspect="1"/>
          </p:cNvGraphicFramePr>
          <p:nvPr/>
        </p:nvGraphicFramePr>
        <p:xfrm>
          <a:off x="1143000" y="609600"/>
          <a:ext cx="6858000" cy="2297113"/>
        </p:xfrm>
        <a:graphic>
          <a:graphicData uri="http://schemas.openxmlformats.org/presentationml/2006/ole">
            <mc:AlternateContent xmlns:mc="http://schemas.openxmlformats.org/markup-compatibility/2006">
              <mc:Choice xmlns:v="urn:schemas-microsoft-com:vml" Requires="v">
                <p:oleObj spid="_x0000_s67589" r:id="rId3" imgW="7493000" imgH="2209800" progId="Visio.Drawing.6">
                  <p:embed/>
                </p:oleObj>
              </mc:Choice>
              <mc:Fallback>
                <p:oleObj r:id="rId3" imgW="7493000" imgH="2209800" progId="Visio.Drawing.6">
                  <p:embed/>
                  <p:pic>
                    <p:nvPicPr>
                      <p:cNvPr id="14339" name="Object 4"/>
                      <p:cNvPicPr>
                        <a:picLocks noChangeAspect="1" noChangeArrowheads="1"/>
                      </p:cNvPicPr>
                      <p:nvPr/>
                    </p:nvPicPr>
                    <p:blipFill>
                      <a:blip r:embed="rId4">
                        <a:extLst>
                          <a:ext uri="{28A0092B-C50C-407E-A947-70E740481C1C}">
                            <a14:useLocalDpi xmlns:a14="http://schemas.microsoft.com/office/drawing/2010/main" val="0"/>
                          </a:ext>
                        </a:extLst>
                      </a:blip>
                      <a:srcRect l="23199" b="12469"/>
                      <a:stretch>
                        <a:fillRect/>
                      </a:stretch>
                    </p:blipFill>
                    <p:spPr bwMode="auto">
                      <a:xfrm>
                        <a:off x="1143000" y="609600"/>
                        <a:ext cx="6858000" cy="229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787943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a:t>Committee Members</a:t>
            </a:r>
          </a:p>
        </p:txBody>
      </p:sp>
      <p:sp>
        <p:nvSpPr>
          <p:cNvPr id="16387" name="Rectangle 3"/>
          <p:cNvSpPr>
            <a:spLocks noGrp="1" noChangeArrowheads="1"/>
          </p:cNvSpPr>
          <p:nvPr>
            <p:ph type="body" idx="1"/>
          </p:nvPr>
        </p:nvSpPr>
        <p:spPr/>
        <p:txBody>
          <a:bodyPr/>
          <a:lstStyle/>
          <a:p>
            <a:pPr eaLnBrk="1" hangingPunct="1"/>
            <a:r>
              <a:rPr lang="en-US" altLang="en-US"/>
              <a:t>Brad Fleury – Director Edge consulting and sales</a:t>
            </a:r>
          </a:p>
          <a:p>
            <a:pPr eaLnBrk="1" hangingPunct="1"/>
            <a:endParaRPr lang="en-US" altLang="en-US"/>
          </a:p>
          <a:p>
            <a:pPr eaLnBrk="1" hangingPunct="1"/>
            <a:r>
              <a:rPr lang="en-US" altLang="en-US"/>
              <a:t>Alternate – Rob Trepa, Director Edge Consulting and Sales</a:t>
            </a:r>
          </a:p>
        </p:txBody>
      </p:sp>
    </p:spTree>
    <p:extLst>
      <p:ext uri="{BB962C8B-B14F-4D97-AF65-F5344CB8AC3E}">
        <p14:creationId xmlns:p14="http://schemas.microsoft.com/office/powerpoint/2010/main" val="21077389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r>
              <a:rPr lang="en-US" altLang="en-US">
                <a:effectLst/>
              </a:rPr>
              <a:t>Sub-Committee Standards</a:t>
            </a:r>
          </a:p>
        </p:txBody>
      </p:sp>
      <p:sp>
        <p:nvSpPr>
          <p:cNvPr id="16386" name="Rectangle 3"/>
          <p:cNvSpPr>
            <a:spLocks noGrp="1" noChangeArrowheads="1"/>
          </p:cNvSpPr>
          <p:nvPr>
            <p:ph type="body" idx="1"/>
          </p:nvPr>
        </p:nvSpPr>
        <p:spPr>
          <a:xfrm>
            <a:off x="381000" y="1752600"/>
            <a:ext cx="8229600" cy="4530725"/>
          </a:xfrm>
          <a:noFill/>
          <a:extLst>
            <a:ext uri="{909E8E84-426E-40DD-AFC4-6F175D3DCCD1}">
              <a14:hiddenFill xmlns:a14="http://schemas.microsoft.com/office/drawing/2010/main">
                <a:solidFill>
                  <a:srgbClr val="FFFFFF"/>
                </a:solidFill>
              </a14:hiddenFill>
            </a:ext>
          </a:extLst>
        </p:spPr>
        <p:txBody>
          <a:bodyPr/>
          <a:lstStyle/>
          <a:p>
            <a:r>
              <a:rPr lang="en-US" altLang="en-US">
                <a:effectLst/>
              </a:rPr>
              <a:t>Current standards</a:t>
            </a:r>
          </a:p>
          <a:p>
            <a:pPr lvl="1"/>
            <a:r>
              <a:rPr lang="en-US" altLang="en-US" sz="2400">
                <a:effectLst/>
              </a:rPr>
              <a:t>IRIG-106 -15 INET </a:t>
            </a:r>
          </a:p>
          <a:p>
            <a:pPr lvl="1"/>
            <a:r>
              <a:rPr lang="en-US" altLang="en-US" sz="2400">
                <a:effectLst/>
              </a:rPr>
              <a:t>Collecting industry comments.  No comments from my team</a:t>
            </a:r>
            <a:endParaRPr lang="en-US" altLang="en-US" sz="2000">
              <a:effectLst/>
            </a:endParaRPr>
          </a:p>
          <a:p>
            <a:pPr lvl="1"/>
            <a:r>
              <a:rPr lang="en-US" altLang="en-US" sz="2400">
                <a:effectLst/>
              </a:rPr>
              <a:t>Telemetry App</a:t>
            </a:r>
            <a:r>
              <a:rPr lang="ja-JP" altLang="en-US" sz="2400">
                <a:effectLst/>
              </a:rPr>
              <a:t>’</a:t>
            </a:r>
            <a:r>
              <a:rPr lang="en-US" altLang="ja-JP" sz="2400">
                <a:effectLst/>
              </a:rPr>
              <a:t>s Handbook.  TMATS use cases, complete but updates are made as needed</a:t>
            </a:r>
          </a:p>
        </p:txBody>
      </p:sp>
    </p:spTree>
    <p:extLst>
      <p:ext uri="{BB962C8B-B14F-4D97-AF65-F5344CB8AC3E}">
        <p14:creationId xmlns:p14="http://schemas.microsoft.com/office/powerpoint/2010/main" val="22358662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a:t>Sub Committee Membership</a:t>
            </a:r>
          </a:p>
        </p:txBody>
      </p:sp>
      <p:sp>
        <p:nvSpPr>
          <p:cNvPr id="18434" name="Rectangle 3"/>
          <p:cNvSpPr>
            <a:spLocks noChangeArrowheads="1"/>
          </p:cNvSpPr>
          <p:nvPr/>
        </p:nvSpPr>
        <p:spPr bwMode="auto">
          <a:xfrm>
            <a:off x="609600" y="1524000"/>
            <a:ext cx="7924800" cy="436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Verdana" panose="020B0604030504040204" pitchFamily="34" charset="0"/>
                <a:ea typeface="MS PGothic" panose="020B0600070205080204" pitchFamily="34" charset="-128"/>
              </a:defRPr>
            </a:lvl1pPr>
            <a:lvl2pPr>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lvl="1">
              <a:lnSpc>
                <a:spcPct val="90000"/>
              </a:lnSpc>
            </a:pPr>
            <a:endParaRPr lang="en-US" altLang="en-US" sz="2800">
              <a:cs typeface="Arial" panose="020B0604020202020204" pitchFamily="34" charset="0"/>
            </a:endParaRPr>
          </a:p>
          <a:p>
            <a:pPr lvl="1">
              <a:lnSpc>
                <a:spcPct val="90000"/>
              </a:lnSpc>
            </a:pPr>
            <a:r>
              <a:rPr lang="en-US" altLang="en-US" sz="2800">
                <a:cs typeface="Arial" panose="020B0604020202020204" pitchFamily="34" charset="0"/>
              </a:rPr>
              <a:t>Jon Morgan - EAFB</a:t>
            </a:r>
          </a:p>
          <a:p>
            <a:pPr lvl="1">
              <a:lnSpc>
                <a:spcPct val="90000"/>
              </a:lnSpc>
            </a:pPr>
            <a:r>
              <a:rPr lang="en-US" altLang="en-US" sz="2800">
                <a:cs typeface="Arial" panose="020B0604020202020204" pitchFamily="34" charset="0"/>
              </a:rPr>
              <a:t>Joe Sulewski – L-3 Communications</a:t>
            </a:r>
          </a:p>
          <a:p>
            <a:pPr lvl="1">
              <a:lnSpc>
                <a:spcPct val="90000"/>
              </a:lnSpc>
            </a:pPr>
            <a:r>
              <a:rPr lang="en-US" altLang="en-US" sz="2800">
                <a:cs typeface="Arial" panose="020B0604020202020204" pitchFamily="34" charset="0"/>
              </a:rPr>
              <a:t>Rob Trepa</a:t>
            </a:r>
          </a:p>
          <a:p>
            <a:pPr lvl="1">
              <a:lnSpc>
                <a:spcPct val="90000"/>
              </a:lnSpc>
            </a:pPr>
            <a:r>
              <a:rPr lang="en-US" altLang="en-US" sz="2800"/>
              <a:t>Nick Duran - Smartronix (TBD)</a:t>
            </a:r>
          </a:p>
          <a:p>
            <a:pPr lvl="1">
              <a:lnSpc>
                <a:spcPct val="90000"/>
              </a:lnSpc>
            </a:pPr>
            <a:r>
              <a:rPr lang="en-US" altLang="en-US" sz="2800">
                <a:cs typeface="Arial" panose="020B0604020202020204" pitchFamily="34" charset="0"/>
              </a:rPr>
              <a:t>Jack Sheldon</a:t>
            </a:r>
            <a:endParaRPr lang="en-US" altLang="en-US" sz="2800"/>
          </a:p>
          <a:p>
            <a:pPr lvl="1">
              <a:lnSpc>
                <a:spcPct val="90000"/>
              </a:lnSpc>
            </a:pPr>
            <a:r>
              <a:rPr lang="en-US" altLang="en-US" sz="2800"/>
              <a:t>Erwin Straehley</a:t>
            </a:r>
          </a:p>
          <a:p>
            <a:pPr lvl="1">
              <a:lnSpc>
                <a:spcPct val="90000"/>
              </a:lnSpc>
            </a:pPr>
            <a:r>
              <a:rPr lang="en-US" altLang="en-US" sz="2800"/>
              <a:t>Duane Wheaton</a:t>
            </a:r>
          </a:p>
          <a:p>
            <a:pPr lvl="1">
              <a:lnSpc>
                <a:spcPct val="90000"/>
              </a:lnSpc>
            </a:pPr>
            <a:endParaRPr lang="en-US" altLang="en-US" sz="2800"/>
          </a:p>
          <a:p>
            <a:pPr lvl="1">
              <a:lnSpc>
                <a:spcPct val="90000"/>
              </a:lnSpc>
            </a:pPr>
            <a:r>
              <a:rPr lang="en-US" altLang="en-US" sz="2800"/>
              <a:t>Action: Find some new sub committee members</a:t>
            </a:r>
          </a:p>
        </p:txBody>
      </p:sp>
    </p:spTree>
    <p:extLst>
      <p:ext uri="{BB962C8B-B14F-4D97-AF65-F5344CB8AC3E}">
        <p14:creationId xmlns:p14="http://schemas.microsoft.com/office/powerpoint/2010/main" val="1170462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defRPr/>
            </a:pPr>
            <a:r>
              <a:rPr lang="en-US" dirty="0">
                <a:ea typeface="ＭＳ Ｐゴシック" charset="-128"/>
              </a:rPr>
              <a:t>Welcome</a:t>
            </a:r>
          </a:p>
        </p:txBody>
      </p:sp>
      <p:sp>
        <p:nvSpPr>
          <p:cNvPr id="16387" name="Rectangle 3"/>
          <p:cNvSpPr>
            <a:spLocks noGrp="1" noChangeArrowheads="1"/>
          </p:cNvSpPr>
          <p:nvPr>
            <p:ph type="body" idx="1"/>
          </p:nvPr>
        </p:nvSpPr>
        <p:spPr>
          <a:xfrm>
            <a:off x="381000" y="1295400"/>
            <a:ext cx="8229600" cy="4530725"/>
          </a:xfrm>
        </p:spPr>
        <p:txBody>
          <a:bodyPr/>
          <a:lstStyle/>
          <a:p>
            <a:pPr eaLnBrk="1" hangingPunct="1">
              <a:defRPr/>
            </a:pPr>
            <a:r>
              <a:rPr lang="en-US" dirty="0">
                <a:ea typeface="ＭＳ Ｐゴシック" charset="-128"/>
              </a:rPr>
              <a:t>Confirmation of Quorum</a:t>
            </a:r>
          </a:p>
          <a:p>
            <a:pPr eaLnBrk="1" hangingPunct="1">
              <a:defRPr/>
            </a:pPr>
            <a:r>
              <a:rPr lang="en-US" dirty="0">
                <a:ea typeface="ＭＳ Ｐゴシック" charset="-128"/>
              </a:rPr>
              <a:t>Diarmuid Corry is chair.</a:t>
            </a:r>
          </a:p>
          <a:p>
            <a:pPr marL="0" indent="0" eaLnBrk="1" hangingPunct="1">
              <a:buNone/>
              <a:defRPr/>
            </a:pPr>
            <a:endParaRPr lang="en-US" dirty="0">
              <a:ea typeface="ＭＳ Ｐゴシック" charset="-128"/>
            </a:endParaRPr>
          </a:p>
          <a:p>
            <a:pPr eaLnBrk="1" hangingPunct="1">
              <a:defRPr/>
            </a:pPr>
            <a:endParaRPr lang="en-US" dirty="0">
              <a:ea typeface="ＭＳ Ｐゴシック" charset="-128"/>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r>
              <a:rPr lang="en-US" altLang="en-US">
                <a:effectLst/>
              </a:rPr>
              <a:t>Sub-Committee Focus</a:t>
            </a:r>
          </a:p>
        </p:txBody>
      </p:sp>
      <p:sp>
        <p:nvSpPr>
          <p:cNvPr id="19458" name="Rectangle 3"/>
          <p:cNvSpPr>
            <a:spLocks noGrp="1" noChangeArrowheads="1"/>
          </p:cNvSpPr>
          <p:nvPr>
            <p:ph type="body" idx="1"/>
          </p:nvPr>
        </p:nvSpPr>
        <p:spPr>
          <a:xfrm>
            <a:off x="457200" y="1447800"/>
            <a:ext cx="8229600" cy="4530725"/>
          </a:xfrm>
          <a:noFill/>
          <a:extLst>
            <a:ext uri="{909E8E84-426E-40DD-AFC4-6F175D3DCCD1}">
              <a14:hiddenFill xmlns:a14="http://schemas.microsoft.com/office/drawing/2010/main">
                <a:solidFill>
                  <a:srgbClr val="FFFFFF"/>
                </a:solidFill>
              </a14:hiddenFill>
            </a:ext>
          </a:extLst>
        </p:spPr>
        <p:txBody>
          <a:bodyPr/>
          <a:lstStyle/>
          <a:p>
            <a:r>
              <a:rPr lang="en-US" altLang="en-US">
                <a:effectLst/>
              </a:rPr>
              <a:t>IRIG-106 – 15 </a:t>
            </a:r>
          </a:p>
          <a:p>
            <a:r>
              <a:rPr lang="en-US" altLang="en-US">
                <a:effectLst/>
              </a:rPr>
              <a:t>INET Updates Commanding standards in discussion</a:t>
            </a:r>
          </a:p>
          <a:p>
            <a:pPr marL="342900" lvl="1" indent="-342900">
              <a:buClr>
                <a:schemeClr val="hlink"/>
              </a:buClr>
              <a:buSzPct val="60000"/>
              <a:buFont typeface="Wingdings" panose="05000000000000000000" pitchFamily="2" charset="2"/>
              <a:buChar char="n"/>
            </a:pPr>
            <a:r>
              <a:rPr lang="en-US" altLang="en-US" sz="3200">
                <a:effectLst/>
              </a:rPr>
              <a:t>“Chapter 7” recording impacts to TMATS and recording ongoing discussions</a:t>
            </a:r>
          </a:p>
          <a:p>
            <a:r>
              <a:rPr lang="en-US" altLang="en-US">
                <a:effectLst/>
              </a:rPr>
              <a:t>RCC Pink sheets planned to be released for final review</a:t>
            </a:r>
          </a:p>
        </p:txBody>
      </p:sp>
    </p:spTree>
    <p:extLst>
      <p:ext uri="{BB962C8B-B14F-4D97-AF65-F5344CB8AC3E}">
        <p14:creationId xmlns:p14="http://schemas.microsoft.com/office/powerpoint/2010/main" val="33980764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152400"/>
            <a:ext cx="8229600" cy="1139825"/>
          </a:xfrm>
        </p:spPr>
        <p:txBody>
          <a:bodyPr/>
          <a:lstStyle/>
          <a:p>
            <a:pPr eaLnBrk="1" hangingPunct="1"/>
            <a:r>
              <a:rPr lang="en-US" altLang="en-US"/>
              <a:t>Open Actions</a:t>
            </a:r>
          </a:p>
        </p:txBody>
      </p:sp>
      <p:sp>
        <p:nvSpPr>
          <p:cNvPr id="26627" name="Rectangle 3"/>
          <p:cNvSpPr>
            <a:spLocks noGrp="1" noChangeArrowheads="1"/>
          </p:cNvSpPr>
          <p:nvPr>
            <p:ph type="body" idx="1"/>
          </p:nvPr>
        </p:nvSpPr>
        <p:spPr>
          <a:xfrm>
            <a:off x="533400" y="1143000"/>
            <a:ext cx="8229600" cy="4530725"/>
          </a:xfrm>
        </p:spPr>
        <p:txBody>
          <a:bodyPr/>
          <a:lstStyle/>
          <a:p>
            <a:pPr marL="0" indent="0" eaLnBrk="1" hangingPunct="1">
              <a:buFont typeface="Wingdings" panose="05000000000000000000" pitchFamily="2" charset="2"/>
              <a:buNone/>
            </a:pPr>
            <a:endParaRPr lang="en-US" altLang="en-US" sz="2800" b="1"/>
          </a:p>
          <a:p>
            <a:pPr marL="0" indent="0" eaLnBrk="1" hangingPunct="1"/>
            <a:r>
              <a:rPr lang="en-US" altLang="en-US" sz="2800">
                <a:effectLst/>
              </a:rPr>
              <a:t>Support RCC ongoing efforts:</a:t>
            </a:r>
          </a:p>
          <a:p>
            <a:pPr lvl="1" eaLnBrk="1" hangingPunct="1"/>
            <a:r>
              <a:rPr lang="en-US" altLang="en-US">
                <a:effectLst/>
              </a:rPr>
              <a:t>TMATS Handbook releases</a:t>
            </a:r>
          </a:p>
          <a:p>
            <a:pPr lvl="1" eaLnBrk="1" hangingPunct="1"/>
            <a:r>
              <a:rPr lang="en-US" altLang="en-US">
                <a:effectLst/>
              </a:rPr>
              <a:t>IRIG standards</a:t>
            </a:r>
          </a:p>
          <a:p>
            <a:pPr marL="0" indent="0" eaLnBrk="1" hangingPunct="1"/>
            <a:r>
              <a:rPr lang="en-US" altLang="en-US">
                <a:effectLst/>
              </a:rPr>
              <a:t>Support RCC –TG Datamultiplex telecons and RCC meetings.</a:t>
            </a:r>
          </a:p>
        </p:txBody>
      </p:sp>
    </p:spTree>
    <p:extLst>
      <p:ext uri="{BB962C8B-B14F-4D97-AF65-F5344CB8AC3E}">
        <p14:creationId xmlns:p14="http://schemas.microsoft.com/office/powerpoint/2010/main" val="925055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ctrTitle"/>
          </p:nvPr>
        </p:nvSpPr>
        <p:spPr>
          <a:xfrm>
            <a:off x="152400" y="3505200"/>
            <a:ext cx="8763000" cy="1470025"/>
          </a:xfrm>
        </p:spPr>
        <p:txBody>
          <a:bodyPr/>
          <a:lstStyle/>
          <a:p>
            <a:pPr algn="ctr" eaLnBrk="1" hangingPunct="1">
              <a:defRPr/>
            </a:pPr>
            <a:r>
              <a:rPr lang="en-US" sz="4800" dirty="0">
                <a:ea typeface="ＭＳ Ｐゴシック" charset="-128"/>
              </a:rPr>
              <a:t>TSCC Spring 2016</a:t>
            </a:r>
            <a:br>
              <a:rPr lang="en-US" sz="4800" dirty="0">
                <a:ea typeface="ＭＳ Ｐゴシック" charset="-128"/>
              </a:rPr>
            </a:br>
            <a:r>
              <a:rPr lang="en-US" sz="4800" dirty="0">
                <a:ea typeface="ＭＳ Ｐゴシック" charset="-128"/>
              </a:rPr>
              <a:t>Networks Subcommittee Report </a:t>
            </a:r>
          </a:p>
        </p:txBody>
      </p:sp>
      <p:graphicFrame>
        <p:nvGraphicFramePr>
          <p:cNvPr id="1026" name="Object 4"/>
          <p:cNvGraphicFramePr>
            <a:graphicFrameLocks noChangeAspect="1"/>
          </p:cNvGraphicFramePr>
          <p:nvPr/>
        </p:nvGraphicFramePr>
        <p:xfrm>
          <a:off x="1143000" y="609600"/>
          <a:ext cx="6858000" cy="2297113"/>
        </p:xfrm>
        <a:graphic>
          <a:graphicData uri="http://schemas.openxmlformats.org/presentationml/2006/ole">
            <mc:AlternateContent xmlns:mc="http://schemas.openxmlformats.org/markup-compatibility/2006">
              <mc:Choice xmlns:v="urn:schemas-microsoft-com:vml" Requires="v">
                <p:oleObj spid="_x0000_s54293" r:id="rId3" imgW="7488936" imgH="2199843" progId="Visio.Drawing.11">
                  <p:embed/>
                </p:oleObj>
              </mc:Choice>
              <mc:Fallback>
                <p:oleObj r:id="rId3" imgW="7488936" imgH="2199843"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l="23199" b="12469"/>
                      <a:stretch>
                        <a:fillRect/>
                      </a:stretch>
                    </p:blipFill>
                    <p:spPr bwMode="auto">
                      <a:xfrm>
                        <a:off x="1143000" y="609600"/>
                        <a:ext cx="6858000" cy="2297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9497572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defRPr/>
            </a:pPr>
            <a:r>
              <a:rPr lang="en-US">
                <a:ea typeface="ＭＳ Ｐゴシック" charset="-128"/>
              </a:rPr>
              <a:t>Sub Committee Membership</a:t>
            </a:r>
          </a:p>
        </p:txBody>
      </p:sp>
      <p:sp>
        <p:nvSpPr>
          <p:cNvPr id="3" name="Rectangle 3"/>
          <p:cNvSpPr txBox="1">
            <a:spLocks noChangeArrowheads="1"/>
          </p:cNvSpPr>
          <p:nvPr/>
        </p:nvSpPr>
        <p:spPr bwMode="auto">
          <a:xfrm>
            <a:off x="228600" y="1219200"/>
            <a:ext cx="8686800" cy="502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eaLnBrk="1" hangingPunct="1">
              <a:defRPr/>
            </a:pPr>
            <a:r>
              <a:rPr lang="en-US" sz="2400" dirty="0"/>
              <a:t>Diarmuid Corry, Chair – Curtiss-Wright Controls, Avionics and Electronics</a:t>
            </a:r>
          </a:p>
          <a:p>
            <a:pPr lvl="1" eaLnBrk="1" hangingPunct="1">
              <a:defRPr/>
            </a:pPr>
            <a:r>
              <a:rPr lang="en-US" sz="1800" dirty="0"/>
              <a:t>Ben Abbot, Southwest Research Institute</a:t>
            </a:r>
          </a:p>
          <a:p>
            <a:pPr lvl="1" eaLnBrk="1" hangingPunct="1">
              <a:defRPr/>
            </a:pPr>
            <a:r>
              <a:rPr lang="en-US" sz="1800" dirty="0"/>
              <a:t>Myron Moodie, Southwest Research Institute</a:t>
            </a:r>
          </a:p>
          <a:p>
            <a:pPr lvl="1" eaLnBrk="1" hangingPunct="1">
              <a:defRPr/>
            </a:pPr>
            <a:r>
              <a:rPr lang="en-US" sz="1800" dirty="0"/>
              <a:t>Wayne Klein, Apogee Labs</a:t>
            </a:r>
          </a:p>
          <a:p>
            <a:pPr lvl="1" eaLnBrk="1" hangingPunct="1">
              <a:defRPr/>
            </a:pPr>
            <a:r>
              <a:rPr lang="en-US" sz="1800" dirty="0" err="1"/>
              <a:t>Fil</a:t>
            </a:r>
            <a:r>
              <a:rPr lang="en-US" sz="1800" dirty="0"/>
              <a:t> Macias, White Sands Missile Range</a:t>
            </a:r>
          </a:p>
          <a:p>
            <a:pPr lvl="1" eaLnBrk="1" hangingPunct="1">
              <a:defRPr/>
            </a:pPr>
            <a:r>
              <a:rPr lang="en-US" sz="1800" dirty="0"/>
              <a:t>William Malatesta, NAVAIR</a:t>
            </a:r>
          </a:p>
          <a:p>
            <a:pPr lvl="1" eaLnBrk="1" hangingPunct="1">
              <a:defRPr/>
            </a:pPr>
            <a:r>
              <a:rPr lang="en-US" sz="1800" dirty="0"/>
              <a:t>Steve Nicolo, GDP Space Systems</a:t>
            </a:r>
          </a:p>
          <a:p>
            <a:pPr lvl="1" eaLnBrk="1" hangingPunct="1">
              <a:defRPr/>
            </a:pPr>
            <a:r>
              <a:rPr lang="en-US" sz="1800" dirty="0"/>
              <a:t>Hyong Yi, Curtiss-Wright Controls, Avionics and Electronics</a:t>
            </a:r>
          </a:p>
          <a:p>
            <a:pPr lvl="1" eaLnBrk="1" hangingPunct="1">
              <a:defRPr/>
            </a:pPr>
            <a:r>
              <a:rPr lang="en-US" sz="1800" dirty="0"/>
              <a:t>Robert Weaver, Apogee Labs</a:t>
            </a:r>
          </a:p>
          <a:p>
            <a:pPr lvl="1" eaLnBrk="1" hangingPunct="1">
              <a:defRPr/>
            </a:pPr>
            <a:r>
              <a:rPr lang="en-US" sz="1800" dirty="0"/>
              <a:t>Chris </a:t>
            </a:r>
            <a:r>
              <a:rPr lang="en-US" sz="1800" dirty="0" err="1"/>
              <a:t>Dehmelt</a:t>
            </a:r>
            <a:r>
              <a:rPr lang="en-US" sz="1800" dirty="0"/>
              <a:t>, L3 Telemetry – East</a:t>
            </a:r>
          </a:p>
          <a:p>
            <a:pPr lvl="1" eaLnBrk="1" hangingPunct="1">
              <a:defRPr/>
            </a:pPr>
            <a:r>
              <a:rPr lang="en-US" sz="1800" dirty="0"/>
              <a:t>Joe </a:t>
            </a:r>
            <a:r>
              <a:rPr lang="en-US" sz="1800" dirty="0" err="1"/>
              <a:t>Sulewski</a:t>
            </a:r>
            <a:r>
              <a:rPr lang="en-US" sz="1800" dirty="0"/>
              <a:t>, L3 Telemetry</a:t>
            </a:r>
          </a:p>
          <a:p>
            <a:pPr lvl="1" eaLnBrk="1" hangingPunct="1">
              <a:defRPr/>
            </a:pPr>
            <a:r>
              <a:rPr lang="en-US" sz="1800" dirty="0"/>
              <a:t>Malcolm Weir, </a:t>
            </a:r>
            <a:r>
              <a:rPr lang="en-US" sz="1800" dirty="0" err="1"/>
              <a:t>Ampex</a:t>
            </a:r>
            <a:endParaRPr lang="en-US" sz="1800" dirty="0"/>
          </a:p>
        </p:txBody>
      </p:sp>
    </p:spTree>
    <p:extLst>
      <p:ext uri="{BB962C8B-B14F-4D97-AF65-F5344CB8AC3E}">
        <p14:creationId xmlns:p14="http://schemas.microsoft.com/office/powerpoint/2010/main" val="24434836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noFill/>
        </p:spPr>
        <p:txBody>
          <a:bodyPr/>
          <a:lstStyle/>
          <a:p>
            <a:r>
              <a:rPr lang="en-US" dirty="0">
                <a:effectLst/>
                <a:ea typeface="ＭＳ Ｐゴシック" charset="-128"/>
              </a:rPr>
              <a:t>Sub-Committee Focus I</a:t>
            </a:r>
          </a:p>
        </p:txBody>
      </p:sp>
      <p:sp>
        <p:nvSpPr>
          <p:cNvPr id="4" name="Rectangle 3"/>
          <p:cNvSpPr>
            <a:spLocks noGrp="1" noChangeArrowheads="1"/>
          </p:cNvSpPr>
          <p:nvPr>
            <p:ph type="body" idx="1"/>
          </p:nvPr>
        </p:nvSpPr>
        <p:spPr>
          <a:xfrm>
            <a:off x="381000" y="1219200"/>
            <a:ext cx="8458200" cy="5410200"/>
          </a:xfrm>
        </p:spPr>
        <p:txBody>
          <a:bodyPr>
            <a:normAutofit fontScale="92500" lnSpcReduction="20000"/>
          </a:bodyPr>
          <a:lstStyle/>
          <a:p>
            <a:pPr marL="609600" indent="-609600" eaLnBrk="1" hangingPunct="1">
              <a:defRPr/>
            </a:pPr>
            <a:r>
              <a:rPr lang="en-US" dirty="0"/>
              <a:t>Standards Activity:</a:t>
            </a:r>
          </a:p>
          <a:p>
            <a:pPr marL="1009650" lvl="1" indent="-609600" eaLnBrk="1" hangingPunct="1">
              <a:defRPr/>
            </a:pPr>
            <a:r>
              <a:rPr lang="en-US" dirty="0" err="1"/>
              <a:t>iNET</a:t>
            </a:r>
            <a:r>
              <a:rPr lang="en-US" dirty="0"/>
              <a:t> Suite:</a:t>
            </a:r>
          </a:p>
          <a:p>
            <a:pPr marL="1409700" lvl="2" indent="-609600">
              <a:defRPr/>
            </a:pPr>
            <a:r>
              <a:rPr lang="en-US" dirty="0"/>
              <a:t>Radio Access Network Standard (RANS), Test Article Standard (TAS), System Management Standard (SMS), Metadata Standard (MDS)</a:t>
            </a:r>
          </a:p>
          <a:p>
            <a:pPr lvl="3"/>
            <a:r>
              <a:rPr lang="en-US" dirty="0">
                <a:effectLst/>
              </a:rPr>
              <a:t>RF Network testing complete.</a:t>
            </a:r>
          </a:p>
          <a:p>
            <a:pPr lvl="3"/>
            <a:r>
              <a:rPr lang="en-US" dirty="0">
                <a:effectLst/>
              </a:rPr>
              <a:t>On-going testing on F-18</a:t>
            </a:r>
          </a:p>
          <a:p>
            <a:pPr lvl="3"/>
            <a:r>
              <a:rPr lang="en-US" dirty="0">
                <a:effectLst/>
              </a:rPr>
              <a:t>Some issues (as expected)</a:t>
            </a:r>
          </a:p>
          <a:p>
            <a:pPr lvl="3"/>
            <a:r>
              <a:rPr lang="en-US" dirty="0">
                <a:effectLst/>
              </a:rPr>
              <a:t>Lab testing on-going</a:t>
            </a:r>
          </a:p>
          <a:p>
            <a:pPr lvl="2"/>
            <a:r>
              <a:rPr lang="en-US" dirty="0">
                <a:effectLst/>
              </a:rPr>
              <a:t>Working to move the INET standards into IRIG 106 Part2</a:t>
            </a:r>
          </a:p>
          <a:p>
            <a:pPr lvl="3"/>
            <a:r>
              <a:rPr lang="en-US" dirty="0">
                <a:effectLst/>
              </a:rPr>
              <a:t>Pink Sheets target is still prior to August RCC meeting.</a:t>
            </a:r>
          </a:p>
          <a:p>
            <a:pPr lvl="2"/>
            <a:r>
              <a:rPr lang="en-US" dirty="0">
                <a:effectLst/>
              </a:rPr>
              <a:t>There are MDL items that still need to be addressed based on current implementations</a:t>
            </a:r>
          </a:p>
          <a:p>
            <a:pPr lvl="3"/>
            <a:r>
              <a:rPr lang="en-US" dirty="0" err="1">
                <a:effectLst/>
              </a:rPr>
              <a:t>iNET</a:t>
            </a:r>
            <a:r>
              <a:rPr lang="en-US" dirty="0">
                <a:effectLst/>
              </a:rPr>
              <a:t> team working to have an MDL summit to present a path forward for MDL based current usage.</a:t>
            </a:r>
          </a:p>
          <a:p>
            <a:r>
              <a:rPr lang="en-US" dirty="0">
                <a:effectLst/>
              </a:rPr>
              <a:t>RCC Networks group met yesterday</a:t>
            </a:r>
          </a:p>
          <a:p>
            <a:pPr marL="457200" lvl="1" indent="0" eaLnBrk="1" hangingPunct="1">
              <a:buFontTx/>
              <a:buNone/>
              <a:defRPr/>
            </a:pPr>
            <a:endParaRPr lang="en-US" dirty="0"/>
          </a:p>
        </p:txBody>
      </p:sp>
    </p:spTree>
    <p:extLst>
      <p:ext uri="{BB962C8B-B14F-4D97-AF65-F5344CB8AC3E}">
        <p14:creationId xmlns:p14="http://schemas.microsoft.com/office/powerpoint/2010/main" val="13445332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noFill/>
        </p:spPr>
        <p:txBody>
          <a:bodyPr/>
          <a:lstStyle/>
          <a:p>
            <a:r>
              <a:rPr lang="en-US" dirty="0">
                <a:effectLst/>
                <a:ea typeface="ＭＳ Ｐゴシック" charset="-128"/>
              </a:rPr>
              <a:t>Sub-Committee Focus II</a:t>
            </a:r>
          </a:p>
        </p:txBody>
      </p:sp>
      <p:sp>
        <p:nvSpPr>
          <p:cNvPr id="4" name="Rectangle 3"/>
          <p:cNvSpPr>
            <a:spLocks noGrp="1" noChangeArrowheads="1"/>
          </p:cNvSpPr>
          <p:nvPr>
            <p:ph type="body" idx="1"/>
          </p:nvPr>
        </p:nvSpPr>
        <p:spPr>
          <a:xfrm>
            <a:off x="381000" y="1219200"/>
            <a:ext cx="8458200" cy="5105400"/>
          </a:xfrm>
        </p:spPr>
        <p:txBody>
          <a:bodyPr>
            <a:normAutofit fontScale="92500" lnSpcReduction="20000"/>
          </a:bodyPr>
          <a:lstStyle/>
          <a:p>
            <a:pPr marL="609600" indent="-609600" eaLnBrk="1" hangingPunct="1">
              <a:defRPr/>
            </a:pPr>
            <a:r>
              <a:rPr lang="en-US" dirty="0"/>
              <a:t>Standards Activity:</a:t>
            </a:r>
          </a:p>
          <a:p>
            <a:pPr marL="1009650" lvl="1" indent="-609600" eaLnBrk="1" hangingPunct="1">
              <a:defRPr/>
            </a:pPr>
            <a:r>
              <a:rPr lang="en-US" dirty="0"/>
              <a:t>IRIG106-Ch7</a:t>
            </a:r>
          </a:p>
          <a:p>
            <a:pPr marL="1409700" lvl="2" indent="-609600" eaLnBrk="1" hangingPunct="1">
              <a:defRPr/>
            </a:pPr>
            <a:r>
              <a:rPr lang="en-US" dirty="0"/>
              <a:t>IP over PCM</a:t>
            </a:r>
          </a:p>
          <a:p>
            <a:pPr marL="1009650" lvl="1" indent="-609600" eaLnBrk="1" hangingPunct="1">
              <a:defRPr/>
            </a:pPr>
            <a:r>
              <a:rPr lang="en-US" dirty="0"/>
              <a:t>IRIG106-Pt2</a:t>
            </a:r>
          </a:p>
          <a:p>
            <a:pPr marL="1409700" lvl="2" indent="-609600" eaLnBrk="1" hangingPunct="1">
              <a:defRPr/>
            </a:pPr>
            <a:r>
              <a:rPr lang="en-US" dirty="0"/>
              <a:t>Carl </a:t>
            </a:r>
            <a:r>
              <a:rPr lang="en-US" dirty="0" err="1"/>
              <a:t>Reinwald</a:t>
            </a:r>
            <a:r>
              <a:rPr lang="en-US" dirty="0"/>
              <a:t> has been working on a task to define the table of contents for Part II</a:t>
            </a:r>
          </a:p>
          <a:p>
            <a:pPr marL="1866900" lvl="3" indent="-609600" eaLnBrk="1" hangingPunct="1">
              <a:defRPr/>
            </a:pPr>
            <a:r>
              <a:rPr lang="en-US" dirty="0"/>
              <a:t>Restructuring of the draft standards developed by </a:t>
            </a:r>
            <a:r>
              <a:rPr lang="en-US" dirty="0" err="1"/>
              <a:t>iNET</a:t>
            </a:r>
            <a:r>
              <a:rPr lang="en-US" dirty="0"/>
              <a:t> working groups</a:t>
            </a:r>
          </a:p>
          <a:p>
            <a:pPr marL="1866900" lvl="3" indent="-609600" eaLnBrk="1" hangingPunct="1">
              <a:defRPr/>
            </a:pPr>
            <a:r>
              <a:rPr lang="en-US" dirty="0"/>
              <a:t>A structure has been proposed as follows:</a:t>
            </a:r>
          </a:p>
          <a:p>
            <a:pPr marL="2324100" lvl="4" indent="-609600" eaLnBrk="1" hangingPunct="1">
              <a:defRPr/>
            </a:pPr>
            <a:r>
              <a:rPr lang="en-US" dirty="0" err="1"/>
              <a:t>Ch</a:t>
            </a:r>
            <a:r>
              <a:rPr lang="en-US" dirty="0"/>
              <a:t> 22 – Base Protocol Suite</a:t>
            </a:r>
          </a:p>
          <a:p>
            <a:pPr marL="2781300" lvl="5" indent="-609600">
              <a:defRPr/>
            </a:pPr>
            <a:r>
              <a:rPr lang="en-US" dirty="0"/>
              <a:t>22.1 – Network Access Layer</a:t>
            </a:r>
          </a:p>
          <a:p>
            <a:pPr marL="2781300" lvl="5" indent="-609600">
              <a:defRPr/>
            </a:pPr>
            <a:r>
              <a:rPr lang="en-US" dirty="0"/>
              <a:t>22.2 – Internet Layer</a:t>
            </a:r>
          </a:p>
          <a:p>
            <a:pPr marL="2781300" lvl="5" indent="-609600">
              <a:defRPr/>
            </a:pPr>
            <a:r>
              <a:rPr lang="en-US" dirty="0"/>
              <a:t>22.3 – Transport Layer</a:t>
            </a:r>
          </a:p>
          <a:p>
            <a:pPr marL="2781300" lvl="5" indent="-609600">
              <a:defRPr/>
            </a:pPr>
            <a:r>
              <a:rPr lang="en-US" dirty="0"/>
              <a:t>22.4 – Application Layer</a:t>
            </a:r>
          </a:p>
          <a:p>
            <a:pPr marL="2781300" lvl="5" indent="-609600">
              <a:defRPr/>
            </a:pPr>
            <a:r>
              <a:rPr lang="en-US" dirty="0"/>
              <a:t>22.5 – Supporting Technologies</a:t>
            </a:r>
          </a:p>
          <a:p>
            <a:pPr marL="1866900" lvl="3" indent="-609600" eaLnBrk="1" hangingPunct="1">
              <a:defRPr/>
            </a:pPr>
            <a:endParaRPr lang="en-US" dirty="0"/>
          </a:p>
        </p:txBody>
      </p:sp>
    </p:spTree>
    <p:extLst>
      <p:ext uri="{BB962C8B-B14F-4D97-AF65-F5344CB8AC3E}">
        <p14:creationId xmlns:p14="http://schemas.microsoft.com/office/powerpoint/2010/main" val="34809123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33400" y="30480"/>
            <a:ext cx="8229600" cy="1139825"/>
          </a:xfrm>
          <a:noFill/>
        </p:spPr>
        <p:txBody>
          <a:bodyPr/>
          <a:lstStyle/>
          <a:p>
            <a:r>
              <a:rPr lang="en-US" dirty="0">
                <a:effectLst/>
                <a:ea typeface="ＭＳ Ｐゴシック" charset="-128"/>
              </a:rPr>
              <a:t>Sub-Committee Focus III</a:t>
            </a:r>
          </a:p>
        </p:txBody>
      </p:sp>
      <p:sp>
        <p:nvSpPr>
          <p:cNvPr id="4" name="Rectangle 3"/>
          <p:cNvSpPr>
            <a:spLocks noGrp="1" noChangeArrowheads="1"/>
          </p:cNvSpPr>
          <p:nvPr>
            <p:ph type="body" idx="1"/>
          </p:nvPr>
        </p:nvSpPr>
        <p:spPr>
          <a:xfrm>
            <a:off x="381000" y="990600"/>
            <a:ext cx="8458200" cy="5029200"/>
          </a:xfrm>
        </p:spPr>
        <p:txBody>
          <a:bodyPr/>
          <a:lstStyle/>
          <a:p>
            <a:pPr marL="609600" indent="-609600" eaLnBrk="1" hangingPunct="1">
              <a:defRPr/>
            </a:pPr>
            <a:r>
              <a:rPr lang="en-US" dirty="0"/>
              <a:t>Standards Activity:</a:t>
            </a:r>
          </a:p>
          <a:p>
            <a:pPr marL="1009650" lvl="1" indent="-609600" eaLnBrk="1" hangingPunct="1">
              <a:defRPr/>
            </a:pPr>
            <a:r>
              <a:rPr lang="en-US" dirty="0"/>
              <a:t>IEEE1588 (PTPv3)</a:t>
            </a:r>
          </a:p>
          <a:p>
            <a:pPr marL="1409700" lvl="2" indent="-609600" eaLnBrk="1" hangingPunct="1">
              <a:defRPr/>
            </a:pPr>
            <a:r>
              <a:rPr lang="en-US" dirty="0"/>
              <a:t>Working group kicked off April 2013.</a:t>
            </a:r>
          </a:p>
          <a:p>
            <a:pPr marL="1409700" lvl="2" indent="-609600" eaLnBrk="1" hangingPunct="1">
              <a:defRPr/>
            </a:pPr>
            <a:r>
              <a:rPr lang="en-US" dirty="0"/>
              <a:t>Monthly </a:t>
            </a:r>
            <a:r>
              <a:rPr lang="en-US" dirty="0" err="1"/>
              <a:t>telecons</a:t>
            </a:r>
            <a:r>
              <a:rPr lang="en-US" dirty="0"/>
              <a:t> taking place </a:t>
            </a:r>
          </a:p>
          <a:p>
            <a:pPr marL="1409700" lvl="2" indent="-609600" eaLnBrk="1" hangingPunct="1">
              <a:defRPr/>
            </a:pPr>
            <a:r>
              <a:rPr lang="en-US" dirty="0"/>
              <a:t>Seems to be good progress</a:t>
            </a:r>
          </a:p>
          <a:p>
            <a:pPr marL="1409700" lvl="2" indent="-609600" eaLnBrk="1" hangingPunct="1">
              <a:defRPr/>
            </a:pPr>
            <a:r>
              <a:rPr lang="en-US" dirty="0"/>
              <a:t>Draft release in 2016</a:t>
            </a:r>
          </a:p>
          <a:p>
            <a:pPr marL="400050" lvl="1" indent="0" eaLnBrk="1" hangingPunct="1">
              <a:buNone/>
              <a:defRPr/>
            </a:pPr>
            <a:br>
              <a:rPr lang="en-US" dirty="0">
                <a:effectLst/>
              </a:rPr>
            </a:br>
            <a:endParaRPr lang="en-US" dirty="0"/>
          </a:p>
          <a:p>
            <a:pPr marL="457200" lvl="1" indent="0" eaLnBrk="1" hangingPunct="1">
              <a:buFontTx/>
              <a:buNone/>
              <a:defRPr/>
            </a:pPr>
            <a:endParaRPr lang="en-US" dirty="0"/>
          </a:p>
        </p:txBody>
      </p:sp>
    </p:spTree>
    <p:extLst>
      <p:ext uri="{BB962C8B-B14F-4D97-AF65-F5344CB8AC3E}">
        <p14:creationId xmlns:p14="http://schemas.microsoft.com/office/powerpoint/2010/main" val="35456479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noFill/>
        </p:spPr>
        <p:txBody>
          <a:bodyPr/>
          <a:lstStyle/>
          <a:p>
            <a:r>
              <a:rPr lang="en-US" dirty="0">
                <a:effectLst/>
                <a:ea typeface="ＭＳ Ｐゴシック" charset="-128"/>
              </a:rPr>
              <a:t>Sub-Committee Focus IV</a:t>
            </a:r>
          </a:p>
        </p:txBody>
      </p:sp>
      <p:sp>
        <p:nvSpPr>
          <p:cNvPr id="4" name="Rectangle 3"/>
          <p:cNvSpPr>
            <a:spLocks noGrp="1" noChangeArrowheads="1"/>
          </p:cNvSpPr>
          <p:nvPr>
            <p:ph type="body" idx="1"/>
          </p:nvPr>
        </p:nvSpPr>
        <p:spPr>
          <a:xfrm>
            <a:off x="381000" y="1219200"/>
            <a:ext cx="8458200" cy="5029200"/>
          </a:xfrm>
        </p:spPr>
        <p:txBody>
          <a:bodyPr/>
          <a:lstStyle/>
          <a:p>
            <a:pPr marL="1009650" lvl="1" indent="-609600" eaLnBrk="1" hangingPunct="1">
              <a:defRPr/>
            </a:pPr>
            <a:r>
              <a:rPr lang="en-US" dirty="0"/>
              <a:t>Have not been notified of significant activity on any of the following standards of interest:</a:t>
            </a:r>
          </a:p>
          <a:p>
            <a:pPr marL="1409700" lvl="2" indent="-609600" eaLnBrk="1" hangingPunct="1">
              <a:defRPr/>
            </a:pPr>
            <a:r>
              <a:rPr lang="en-US" dirty="0" err="1"/>
              <a:t>TMoIP</a:t>
            </a:r>
            <a:r>
              <a:rPr lang="en-US" dirty="0"/>
              <a:t> (RCC 218)</a:t>
            </a:r>
          </a:p>
          <a:p>
            <a:pPr marL="1866900" lvl="3" indent="-609600" eaLnBrk="1" hangingPunct="1">
              <a:defRPr/>
            </a:pPr>
            <a:r>
              <a:rPr lang="en-US" dirty="0"/>
              <a:t>No progress on suggestion that TSCC take control of RCC218</a:t>
            </a:r>
          </a:p>
          <a:p>
            <a:pPr marL="1409700" lvl="2" indent="-609600" eaLnBrk="1" hangingPunct="1">
              <a:defRPr/>
            </a:pPr>
            <a:r>
              <a:rPr lang="en-US" dirty="0"/>
              <a:t>SCPS, CCSDS</a:t>
            </a:r>
          </a:p>
          <a:p>
            <a:pPr marL="1409700" lvl="2" indent="-609600" eaLnBrk="1" hangingPunct="1">
              <a:defRPr/>
            </a:pPr>
            <a:r>
              <a:rPr lang="en-US" dirty="0"/>
              <a:t>RTP, TCP, UDP, SNMP, FTP, IGMP, etc. etc.</a:t>
            </a:r>
          </a:p>
          <a:p>
            <a:pPr marL="1009650" lvl="1" indent="-609600" eaLnBrk="1" hangingPunct="1">
              <a:defRPr/>
            </a:pPr>
            <a:endParaRPr lang="en-US" dirty="0"/>
          </a:p>
          <a:p>
            <a:pPr marL="400050" lvl="1" indent="0" eaLnBrk="1" hangingPunct="1">
              <a:buNone/>
              <a:defRPr/>
            </a:pPr>
            <a:br>
              <a:rPr lang="en-US" dirty="0">
                <a:effectLst/>
              </a:rPr>
            </a:br>
            <a:endParaRPr lang="en-US" dirty="0"/>
          </a:p>
          <a:p>
            <a:pPr marL="457200" lvl="1" indent="0" eaLnBrk="1" hangingPunct="1">
              <a:buFontTx/>
              <a:buNone/>
              <a:defRPr/>
            </a:pPr>
            <a:endParaRPr lang="en-US" dirty="0"/>
          </a:p>
        </p:txBody>
      </p:sp>
    </p:spTree>
    <p:extLst>
      <p:ext uri="{BB962C8B-B14F-4D97-AF65-F5344CB8AC3E}">
        <p14:creationId xmlns:p14="http://schemas.microsoft.com/office/powerpoint/2010/main" val="1711306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defRPr/>
            </a:pPr>
            <a:r>
              <a:rPr lang="en-US" dirty="0">
                <a:ea typeface="ＭＳ Ｐゴシック" charset="-128"/>
              </a:rPr>
              <a:t>Open Actions</a:t>
            </a:r>
          </a:p>
        </p:txBody>
      </p:sp>
      <p:sp>
        <p:nvSpPr>
          <p:cNvPr id="26627" name="Rectangle 3"/>
          <p:cNvSpPr>
            <a:spLocks noGrp="1" noChangeArrowheads="1"/>
          </p:cNvSpPr>
          <p:nvPr>
            <p:ph type="body" idx="1"/>
          </p:nvPr>
        </p:nvSpPr>
        <p:spPr/>
        <p:txBody>
          <a:bodyPr/>
          <a:lstStyle/>
          <a:p>
            <a:pPr eaLnBrk="1" hangingPunct="1">
              <a:defRPr/>
            </a:pPr>
            <a:r>
              <a:rPr lang="en-US" dirty="0">
                <a:effectLst/>
                <a:ea typeface="ＭＳ Ｐゴシック" charset="-128"/>
              </a:rPr>
              <a:t>None</a:t>
            </a:r>
          </a:p>
        </p:txBody>
      </p:sp>
    </p:spTree>
    <p:extLst>
      <p:ext uri="{BB962C8B-B14F-4D97-AF65-F5344CB8AC3E}">
        <p14:creationId xmlns:p14="http://schemas.microsoft.com/office/powerpoint/2010/main" val="21288878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ctrTitle"/>
          </p:nvPr>
        </p:nvSpPr>
        <p:spPr>
          <a:xfrm>
            <a:off x="152400" y="3505200"/>
            <a:ext cx="8763000" cy="1470025"/>
          </a:xfrm>
        </p:spPr>
        <p:txBody>
          <a:bodyPr/>
          <a:lstStyle/>
          <a:p>
            <a:pPr algn="ctr" eaLnBrk="1" hangingPunct="1">
              <a:defRPr/>
            </a:pPr>
            <a:r>
              <a:rPr lang="en-US" sz="4800" dirty="0">
                <a:ea typeface="ＭＳ Ｐゴシック" charset="-128"/>
              </a:rPr>
              <a:t>TSCC Spring 2016</a:t>
            </a:r>
            <a:br>
              <a:rPr lang="en-US" sz="4800" dirty="0">
                <a:ea typeface="ＭＳ Ｐゴシック" charset="-128"/>
              </a:rPr>
            </a:br>
            <a:r>
              <a:rPr lang="en-US" sz="4800" dirty="0">
                <a:ea typeface="ＭＳ Ｐゴシック" charset="-128"/>
              </a:rPr>
              <a:t>Transducers Subcommittee Report </a:t>
            </a:r>
          </a:p>
        </p:txBody>
      </p:sp>
      <p:graphicFrame>
        <p:nvGraphicFramePr>
          <p:cNvPr id="1026" name="Object 4"/>
          <p:cNvGraphicFramePr>
            <a:graphicFrameLocks noChangeAspect="1"/>
          </p:cNvGraphicFramePr>
          <p:nvPr/>
        </p:nvGraphicFramePr>
        <p:xfrm>
          <a:off x="1143000" y="609600"/>
          <a:ext cx="6858000" cy="2297113"/>
        </p:xfrm>
        <a:graphic>
          <a:graphicData uri="http://schemas.openxmlformats.org/presentationml/2006/ole">
            <mc:AlternateContent xmlns:mc="http://schemas.openxmlformats.org/markup-compatibility/2006">
              <mc:Choice xmlns:v="urn:schemas-microsoft-com:vml" Requires="v">
                <p:oleObj spid="_x0000_s55317" r:id="rId3" imgW="7488936" imgH="2199843" progId="Visio.Drawing.11">
                  <p:embed/>
                </p:oleObj>
              </mc:Choice>
              <mc:Fallback>
                <p:oleObj r:id="rId3" imgW="7488936" imgH="2199843"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l="23199" b="12469"/>
                      <a:stretch>
                        <a:fillRect/>
                      </a:stretch>
                    </p:blipFill>
                    <p:spPr bwMode="auto">
                      <a:xfrm>
                        <a:off x="1143000" y="609600"/>
                        <a:ext cx="6858000" cy="2297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905527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ctrTitle"/>
          </p:nvPr>
        </p:nvSpPr>
        <p:spPr>
          <a:xfrm>
            <a:off x="685800" y="2895600"/>
            <a:ext cx="7772400" cy="1470025"/>
          </a:xfrm>
        </p:spPr>
        <p:txBody>
          <a:bodyPr/>
          <a:lstStyle/>
          <a:p>
            <a:pPr eaLnBrk="1" hangingPunct="1">
              <a:defRPr/>
            </a:pPr>
            <a:r>
              <a:rPr lang="en-US" sz="4800" dirty="0"/>
              <a:t>Committee Reports</a:t>
            </a:r>
          </a:p>
        </p:txBody>
      </p:sp>
      <p:graphicFrame>
        <p:nvGraphicFramePr>
          <p:cNvPr id="1026" name="Object 4"/>
          <p:cNvGraphicFramePr>
            <a:graphicFrameLocks noChangeAspect="1"/>
          </p:cNvGraphicFramePr>
          <p:nvPr/>
        </p:nvGraphicFramePr>
        <p:xfrm>
          <a:off x="1143000" y="609600"/>
          <a:ext cx="6858000" cy="2297113"/>
        </p:xfrm>
        <a:graphic>
          <a:graphicData uri="http://schemas.openxmlformats.org/presentationml/2006/ole">
            <mc:AlternateContent xmlns:mc="http://schemas.openxmlformats.org/markup-compatibility/2006">
              <mc:Choice xmlns:v="urn:schemas-microsoft-com:vml" Requires="v">
                <p:oleObj spid="_x0000_s50197" r:id="rId3" imgW="7488936" imgH="2199843" progId="">
                  <p:embed/>
                </p:oleObj>
              </mc:Choice>
              <mc:Fallback>
                <p:oleObj r:id="rId3" imgW="7488936" imgH="2199843"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l="23199" b="12469"/>
                      <a:stretch>
                        <a:fillRect/>
                      </a:stretch>
                    </p:blipFill>
                    <p:spPr bwMode="auto">
                      <a:xfrm>
                        <a:off x="1143000" y="609600"/>
                        <a:ext cx="6858000" cy="2297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3"/>
          <p:cNvSpPr txBox="1">
            <a:spLocks noChangeArrowheads="1"/>
          </p:cNvSpPr>
          <p:nvPr/>
        </p:nvSpPr>
        <p:spPr bwMode="auto">
          <a:xfrm>
            <a:off x="1371600" y="4610100"/>
            <a:ext cx="6477000" cy="1143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chemeClr val="hlink"/>
              </a:buClr>
              <a:buSzPct val="60000"/>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eaLnBrk="1" hangingPunct="1">
              <a:defRPr/>
            </a:pPr>
            <a:endParaRPr lang="en-US" sz="2000" kern="0" dirty="0"/>
          </a:p>
          <a:p>
            <a:pPr eaLnBrk="1" hangingPunct="1">
              <a:defRPr/>
            </a:pPr>
            <a:endParaRPr lang="en-US" sz="2000" kern="0" dirty="0"/>
          </a:p>
          <a:p>
            <a:pPr eaLnBrk="1" hangingPunct="1">
              <a:lnSpc>
                <a:spcPct val="80000"/>
              </a:lnSpc>
              <a:defRPr/>
            </a:pPr>
            <a:endParaRPr lang="en-US" sz="2000" u="sng" kern="0" dirty="0"/>
          </a:p>
        </p:txBody>
      </p:sp>
    </p:spTree>
    <p:extLst>
      <p:ext uri="{BB962C8B-B14F-4D97-AF65-F5344CB8AC3E}">
        <p14:creationId xmlns:p14="http://schemas.microsoft.com/office/powerpoint/2010/main" val="23042438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ctrTitle" idx="4294967295"/>
          </p:nvPr>
        </p:nvSpPr>
        <p:spPr>
          <a:xfrm>
            <a:off x="457200" y="2971800"/>
            <a:ext cx="8382000" cy="2003425"/>
          </a:xfrm>
        </p:spPr>
        <p:txBody>
          <a:bodyPr anchor="b"/>
          <a:lstStyle/>
          <a:p>
            <a:pPr algn="ctr" eaLnBrk="1" hangingPunct="1"/>
            <a:r>
              <a:rPr lang="en-US" dirty="0"/>
              <a:t>TSCC Spring 2016</a:t>
            </a:r>
            <a:br>
              <a:rPr lang="en-US" dirty="0"/>
            </a:br>
            <a:r>
              <a:rPr lang="en-US" dirty="0"/>
              <a:t> </a:t>
            </a:r>
            <a:r>
              <a:rPr lang="en-US" dirty="0">
                <a:effectLst/>
              </a:rPr>
              <a:t>Coding and Data Compression</a:t>
            </a:r>
            <a:br>
              <a:rPr lang="en-US" dirty="0">
                <a:effectLst/>
              </a:rPr>
            </a:br>
            <a:r>
              <a:rPr lang="en-US" dirty="0">
                <a:effectLst/>
              </a:rPr>
              <a:t>Subcommittee Report</a:t>
            </a:r>
          </a:p>
        </p:txBody>
      </p:sp>
      <p:sp>
        <p:nvSpPr>
          <p:cNvPr id="97283" name="Rectangle 3"/>
          <p:cNvSpPr>
            <a:spLocks noGrp="1" noChangeArrowheads="1"/>
          </p:cNvSpPr>
          <p:nvPr>
            <p:ph type="subTitle" idx="4294967295"/>
          </p:nvPr>
        </p:nvSpPr>
        <p:spPr>
          <a:xfrm>
            <a:off x="1333500" y="5029200"/>
            <a:ext cx="6477000" cy="1524000"/>
          </a:xfrm>
        </p:spPr>
        <p:txBody>
          <a:bodyPr/>
          <a:lstStyle/>
          <a:p>
            <a:pPr marL="0" indent="0" algn="ctr" eaLnBrk="1" hangingPunct="1">
              <a:lnSpc>
                <a:spcPct val="80000"/>
              </a:lnSpc>
              <a:buNone/>
              <a:defRPr/>
            </a:pPr>
            <a:r>
              <a:rPr lang="en-US" sz="2000" b="1" dirty="0"/>
              <a:t>March 15, 2016</a:t>
            </a:r>
          </a:p>
          <a:p>
            <a:pPr marL="0" indent="0" algn="ctr" eaLnBrk="1" hangingPunct="1">
              <a:buNone/>
              <a:defRPr/>
            </a:pPr>
            <a:r>
              <a:rPr lang="en-US" sz="2000" b="1" dirty="0"/>
              <a:t>Redstone </a:t>
            </a:r>
            <a:r>
              <a:rPr lang="en-US" sz="2000" b="1" dirty="0" err="1"/>
              <a:t>Asninal</a:t>
            </a:r>
            <a:endParaRPr lang="en-US" sz="2000" b="1" dirty="0"/>
          </a:p>
          <a:p>
            <a:pPr marL="0" indent="0" algn="ctr" eaLnBrk="1" hangingPunct="1">
              <a:buNone/>
              <a:defRPr/>
            </a:pPr>
            <a:r>
              <a:rPr lang="en-US" sz="2000" b="1" dirty="0"/>
              <a:t>Joint </a:t>
            </a:r>
            <a:r>
              <a:rPr lang="en-US" sz="2000" b="1" dirty="0" err="1"/>
              <a:t>RCC</a:t>
            </a:r>
            <a:r>
              <a:rPr lang="en-US" sz="2000" b="1" dirty="0"/>
              <a:t>/</a:t>
            </a:r>
            <a:r>
              <a:rPr lang="en-US" sz="2000" b="1" dirty="0" err="1"/>
              <a:t>TSCC</a:t>
            </a:r>
            <a:r>
              <a:rPr lang="en-US" sz="2000" b="1" dirty="0"/>
              <a:t> Meeting</a:t>
            </a:r>
          </a:p>
          <a:p>
            <a:pPr marL="0" indent="0" algn="ctr" eaLnBrk="1" hangingPunct="1">
              <a:buNone/>
              <a:defRPr/>
            </a:pPr>
            <a:endParaRPr lang="en-US" sz="2000" dirty="0"/>
          </a:p>
          <a:p>
            <a:pPr marL="0" indent="0" algn="ctr" eaLnBrk="1" hangingPunct="1">
              <a:lnSpc>
                <a:spcPct val="80000"/>
              </a:lnSpc>
              <a:buFont typeface="Wingdings" pitchFamily="2" charset="2"/>
              <a:buNone/>
              <a:defRPr/>
            </a:pPr>
            <a:endParaRPr lang="en-US" sz="2000" u="sng" dirty="0"/>
          </a:p>
        </p:txBody>
      </p:sp>
      <p:graphicFrame>
        <p:nvGraphicFramePr>
          <p:cNvPr id="136196" name="Object 4"/>
          <p:cNvGraphicFramePr>
            <a:graphicFrameLocks noChangeAspect="1"/>
          </p:cNvGraphicFramePr>
          <p:nvPr/>
        </p:nvGraphicFramePr>
        <p:xfrm>
          <a:off x="1143000" y="609600"/>
          <a:ext cx="6858000" cy="2297113"/>
        </p:xfrm>
        <a:graphic>
          <a:graphicData uri="http://schemas.openxmlformats.org/presentationml/2006/ole">
            <mc:AlternateContent xmlns:mc="http://schemas.openxmlformats.org/markup-compatibility/2006">
              <mc:Choice xmlns:v="urn:schemas-microsoft-com:vml" Requires="v">
                <p:oleObj spid="_x0000_s68612" r:id="rId3" imgW="7488936" imgH="2199843" progId="Visio.Drawing.11">
                  <p:embed/>
                </p:oleObj>
              </mc:Choice>
              <mc:Fallback>
                <p:oleObj r:id="rId3" imgW="7488936" imgH="2199843" progId="Visio.Drawing.11">
                  <p:embed/>
                  <p:pic>
                    <p:nvPicPr>
                      <p:cNvPr id="136196" name="Object 4"/>
                      <p:cNvPicPr>
                        <a:picLocks noChangeAspect="1" noChangeArrowheads="1"/>
                      </p:cNvPicPr>
                      <p:nvPr/>
                    </p:nvPicPr>
                    <p:blipFill>
                      <a:blip r:embed="rId4">
                        <a:extLst>
                          <a:ext uri="{28A0092B-C50C-407E-A947-70E740481C1C}">
                            <a14:useLocalDpi xmlns:a14="http://schemas.microsoft.com/office/drawing/2010/main" val="0"/>
                          </a:ext>
                        </a:extLst>
                      </a:blip>
                      <a:srcRect l="23199" b="12469"/>
                      <a:stretch>
                        <a:fillRect/>
                      </a:stretch>
                    </p:blipFill>
                    <p:spPr bwMode="auto">
                      <a:xfrm>
                        <a:off x="1143000" y="609600"/>
                        <a:ext cx="6858000" cy="2297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0593132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noFill/>
        </p:spPr>
        <p:txBody>
          <a:bodyPr/>
          <a:lstStyle/>
          <a:p>
            <a:r>
              <a:rPr lang="en-US">
                <a:effectLst/>
              </a:rPr>
              <a:t>Membership</a:t>
            </a:r>
          </a:p>
        </p:txBody>
      </p:sp>
      <p:sp>
        <p:nvSpPr>
          <p:cNvPr id="50179" name="Rectangle 3"/>
          <p:cNvSpPr>
            <a:spLocks noGrp="1" noChangeArrowheads="1"/>
          </p:cNvSpPr>
          <p:nvPr>
            <p:ph type="body" idx="1"/>
          </p:nvPr>
        </p:nvSpPr>
        <p:spPr>
          <a:xfrm>
            <a:off x="457200" y="1600200"/>
            <a:ext cx="8610600" cy="4800600"/>
          </a:xfrm>
          <a:noFill/>
        </p:spPr>
        <p:txBody>
          <a:bodyPr/>
          <a:lstStyle/>
          <a:p>
            <a:r>
              <a:rPr lang="en-US" dirty="0">
                <a:effectLst/>
              </a:rPr>
              <a:t>Stephen Nicolo, Chair</a:t>
            </a:r>
            <a:r>
              <a:rPr lang="en-US" sz="1600" dirty="0">
                <a:effectLst/>
              </a:rPr>
              <a:t>.</a:t>
            </a:r>
          </a:p>
          <a:p>
            <a:pPr lvl="1"/>
            <a:r>
              <a:rPr lang="en-US" dirty="0">
                <a:effectLst/>
              </a:rPr>
              <a:t>Michael Marcellin- Univ. of Arizona</a:t>
            </a:r>
          </a:p>
          <a:p>
            <a:pPr lvl="1"/>
            <a:r>
              <a:rPr lang="en-US" dirty="0">
                <a:effectLst/>
              </a:rPr>
              <a:t>George Nelson - Delta Information System </a:t>
            </a:r>
          </a:p>
          <a:p>
            <a:pPr lvl="1"/>
            <a:r>
              <a:rPr lang="en-US" dirty="0">
                <a:effectLst/>
              </a:rPr>
              <a:t>Gary Thom - Delta Information System</a:t>
            </a:r>
          </a:p>
          <a:p>
            <a:pPr lvl="1"/>
            <a:r>
              <a:rPr lang="en-US" dirty="0">
                <a:effectLst/>
              </a:rPr>
              <a:t>John Carlson – GDP Space Systems</a:t>
            </a:r>
          </a:p>
          <a:p>
            <a:pPr lvl="1"/>
            <a:endParaRPr lang="en-US" dirty="0">
              <a:effectLst/>
            </a:endParaRPr>
          </a:p>
        </p:txBody>
      </p:sp>
    </p:spTree>
    <p:extLst>
      <p:ext uri="{BB962C8B-B14F-4D97-AF65-F5344CB8AC3E}">
        <p14:creationId xmlns:p14="http://schemas.microsoft.com/office/powerpoint/2010/main" val="33797141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noFill/>
        </p:spPr>
        <p:txBody>
          <a:bodyPr/>
          <a:lstStyle/>
          <a:p>
            <a:r>
              <a:rPr lang="en-US">
                <a:effectLst/>
              </a:rPr>
              <a:t>Sub-Committee Focus</a:t>
            </a:r>
          </a:p>
        </p:txBody>
      </p:sp>
      <p:sp>
        <p:nvSpPr>
          <p:cNvPr id="52227" name="Rectangle 3"/>
          <p:cNvSpPr>
            <a:spLocks noGrp="1" noChangeArrowheads="1"/>
          </p:cNvSpPr>
          <p:nvPr>
            <p:ph type="body" idx="1"/>
          </p:nvPr>
        </p:nvSpPr>
        <p:spPr>
          <a:noFill/>
        </p:spPr>
        <p:txBody>
          <a:bodyPr/>
          <a:lstStyle/>
          <a:p>
            <a:pPr marL="609600" indent="-609600"/>
            <a:r>
              <a:rPr lang="en-US" dirty="0" err="1">
                <a:effectLst/>
              </a:rPr>
              <a:t>IRIG</a:t>
            </a:r>
            <a:r>
              <a:rPr lang="en-US" dirty="0">
                <a:effectLst/>
              </a:rPr>
              <a:t> 106 </a:t>
            </a:r>
            <a:r>
              <a:rPr lang="en-US" dirty="0" err="1">
                <a:effectLst/>
              </a:rPr>
              <a:t>FEC</a:t>
            </a:r>
            <a:r>
              <a:rPr lang="en-US" dirty="0">
                <a:effectLst/>
              </a:rPr>
              <a:t> </a:t>
            </a:r>
          </a:p>
          <a:p>
            <a:pPr marL="609600" indent="-609600"/>
            <a:r>
              <a:rPr lang="en-US" dirty="0">
                <a:effectLst/>
              </a:rPr>
              <a:t>Data Compression and Coding</a:t>
            </a:r>
          </a:p>
          <a:p>
            <a:pPr marL="609600" indent="-609600"/>
            <a:r>
              <a:rPr lang="en-US" dirty="0">
                <a:effectLst/>
              </a:rPr>
              <a:t>Current standards – updates</a:t>
            </a:r>
          </a:p>
        </p:txBody>
      </p:sp>
    </p:spTree>
    <p:extLst>
      <p:ext uri="{BB962C8B-B14F-4D97-AF65-F5344CB8AC3E}">
        <p14:creationId xmlns:p14="http://schemas.microsoft.com/office/powerpoint/2010/main" val="27358593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idx="4294967295"/>
          </p:nvPr>
        </p:nvSpPr>
        <p:spPr>
          <a:noFill/>
          <a:ln/>
        </p:spPr>
        <p:txBody>
          <a:bodyPr/>
          <a:lstStyle/>
          <a:p>
            <a:r>
              <a:rPr lang="en-US">
                <a:effectLst/>
              </a:rPr>
              <a:t>Significant Activity</a:t>
            </a:r>
          </a:p>
        </p:txBody>
      </p:sp>
      <p:sp>
        <p:nvSpPr>
          <p:cNvPr id="139267" name="Rectangle 3"/>
          <p:cNvSpPr>
            <a:spLocks noGrp="1" noChangeArrowheads="1"/>
          </p:cNvSpPr>
          <p:nvPr>
            <p:ph type="body" idx="4294967295"/>
          </p:nvPr>
        </p:nvSpPr>
        <p:spPr>
          <a:xfrm>
            <a:off x="457200" y="1905000"/>
            <a:ext cx="8229600" cy="4572000"/>
          </a:xfrm>
          <a:noFill/>
          <a:ln/>
        </p:spPr>
        <p:txBody>
          <a:bodyPr/>
          <a:lstStyle/>
          <a:p>
            <a:pPr>
              <a:lnSpc>
                <a:spcPct val="80000"/>
              </a:lnSpc>
            </a:pPr>
            <a:r>
              <a:rPr lang="en-US" sz="2000" dirty="0" err="1">
                <a:effectLst/>
              </a:rPr>
              <a:t>IRIG</a:t>
            </a:r>
            <a:r>
              <a:rPr lang="en-US" sz="2000" dirty="0">
                <a:effectLst/>
              </a:rPr>
              <a:t> 106-15: Forward Error Correction (</a:t>
            </a:r>
            <a:r>
              <a:rPr lang="en-US" sz="2000" dirty="0" err="1">
                <a:effectLst/>
              </a:rPr>
              <a:t>FEC</a:t>
            </a:r>
            <a:r>
              <a:rPr lang="en-US" sz="2000" dirty="0">
                <a:effectLst/>
              </a:rPr>
              <a:t>) Codes</a:t>
            </a:r>
          </a:p>
          <a:p>
            <a:pPr lvl="1">
              <a:lnSpc>
                <a:spcPct val="80000"/>
              </a:lnSpc>
            </a:pPr>
            <a:r>
              <a:rPr lang="en-US" sz="2000" dirty="0" err="1">
                <a:effectLst/>
              </a:rPr>
              <a:t>LDPC</a:t>
            </a:r>
            <a:r>
              <a:rPr lang="en-US" sz="2000" dirty="0">
                <a:effectLst/>
              </a:rPr>
              <a:t> Codes were added in Appendix R</a:t>
            </a:r>
          </a:p>
          <a:p>
            <a:pPr lvl="2">
              <a:lnSpc>
                <a:spcPct val="80000"/>
              </a:lnSpc>
            </a:pPr>
            <a:r>
              <a:rPr lang="en-US" sz="2000" dirty="0">
                <a:effectLst/>
              </a:rPr>
              <a:t>Codes were </a:t>
            </a:r>
            <a:r>
              <a:rPr lang="en-US" sz="2000" dirty="0" err="1">
                <a:effectLst/>
              </a:rPr>
              <a:t>CCSDS</a:t>
            </a:r>
            <a:r>
              <a:rPr lang="en-US" sz="2000" dirty="0">
                <a:effectLst/>
              </a:rPr>
              <a:t> </a:t>
            </a:r>
            <a:r>
              <a:rPr lang="en-US" sz="2000" dirty="0" err="1">
                <a:effectLst/>
              </a:rPr>
              <a:t>LDPC</a:t>
            </a:r>
            <a:r>
              <a:rPr lang="en-US" sz="2000" dirty="0">
                <a:effectLst/>
              </a:rPr>
              <a:t> Codes</a:t>
            </a:r>
          </a:p>
          <a:p>
            <a:pPr>
              <a:lnSpc>
                <a:spcPct val="80000"/>
              </a:lnSpc>
            </a:pPr>
            <a:r>
              <a:rPr lang="en-US" sz="2000" dirty="0">
                <a:effectLst/>
              </a:rPr>
              <a:t>Video Compression</a:t>
            </a:r>
          </a:p>
          <a:p>
            <a:pPr lvl="1">
              <a:lnSpc>
                <a:spcPct val="80000"/>
              </a:lnSpc>
            </a:pPr>
            <a:r>
              <a:rPr lang="en-US" sz="2000" dirty="0">
                <a:effectLst/>
              </a:rPr>
              <a:t>H.264: Mature and used widely in commercial and government applications</a:t>
            </a:r>
          </a:p>
          <a:p>
            <a:pPr lvl="2">
              <a:lnSpc>
                <a:spcPct val="80000"/>
              </a:lnSpc>
            </a:pPr>
            <a:r>
              <a:rPr lang="en-US" sz="2000" dirty="0">
                <a:effectLst/>
              </a:rPr>
              <a:t>Last updated in 2014</a:t>
            </a:r>
          </a:p>
          <a:p>
            <a:pPr lvl="2">
              <a:lnSpc>
                <a:spcPct val="80000"/>
              </a:lnSpc>
            </a:pPr>
            <a:r>
              <a:rPr lang="en-US" sz="2000" dirty="0">
                <a:effectLst/>
              </a:rPr>
              <a:t>A new version was just approved in 2016, but not yet published</a:t>
            </a:r>
          </a:p>
          <a:p>
            <a:pPr lvl="1">
              <a:lnSpc>
                <a:spcPct val="80000"/>
              </a:lnSpc>
            </a:pPr>
            <a:r>
              <a:rPr lang="en-US" sz="2000" dirty="0">
                <a:effectLst/>
              </a:rPr>
              <a:t>H.265: New standard offering </a:t>
            </a:r>
            <a:r>
              <a:rPr lang="en-US" sz="2000" dirty="0" err="1">
                <a:effectLst/>
              </a:rPr>
              <a:t>banwdidth</a:t>
            </a:r>
            <a:r>
              <a:rPr lang="en-US" sz="2000" dirty="0">
                <a:effectLst/>
              </a:rPr>
              <a:t> saving up to 50% over H.264. It was generally developed for higher resolution applications (i.e. 4K)</a:t>
            </a:r>
          </a:p>
          <a:p>
            <a:pPr lvl="2">
              <a:lnSpc>
                <a:spcPct val="80000"/>
              </a:lnSpc>
            </a:pPr>
            <a:r>
              <a:rPr lang="en-US" sz="2000" dirty="0">
                <a:effectLst/>
              </a:rPr>
              <a:t>Last updated in 2015</a:t>
            </a:r>
          </a:p>
          <a:p>
            <a:pPr lvl="2">
              <a:lnSpc>
                <a:spcPct val="80000"/>
              </a:lnSpc>
            </a:pPr>
            <a:endParaRPr lang="en-US" sz="1600" dirty="0">
              <a:effectLst/>
            </a:endParaRPr>
          </a:p>
          <a:p>
            <a:pPr lvl="2">
              <a:lnSpc>
                <a:spcPct val="80000"/>
              </a:lnSpc>
            </a:pPr>
            <a:endParaRPr lang="en-US" sz="1600" dirty="0">
              <a:effectLst/>
            </a:endParaRPr>
          </a:p>
          <a:p>
            <a:pPr lvl="2">
              <a:lnSpc>
                <a:spcPct val="80000"/>
              </a:lnSpc>
            </a:pPr>
            <a:endParaRPr lang="en-US" sz="1600" dirty="0">
              <a:effectLst/>
            </a:endParaRPr>
          </a:p>
          <a:p>
            <a:pPr marL="914400" lvl="2" indent="0">
              <a:lnSpc>
                <a:spcPct val="80000"/>
              </a:lnSpc>
              <a:buNone/>
            </a:pPr>
            <a:endParaRPr lang="en-US" dirty="0">
              <a:effectLst/>
            </a:endParaRPr>
          </a:p>
          <a:p>
            <a:pPr>
              <a:lnSpc>
                <a:spcPct val="80000"/>
              </a:lnSpc>
            </a:pPr>
            <a:endParaRPr lang="en-US" sz="1800" dirty="0"/>
          </a:p>
        </p:txBody>
      </p:sp>
    </p:spTree>
    <p:extLst>
      <p:ext uri="{BB962C8B-B14F-4D97-AF65-F5344CB8AC3E}">
        <p14:creationId xmlns:p14="http://schemas.microsoft.com/office/powerpoint/2010/main" val="29706593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idx="4294967295"/>
          </p:nvPr>
        </p:nvSpPr>
        <p:spPr>
          <a:noFill/>
          <a:ln/>
        </p:spPr>
        <p:txBody>
          <a:bodyPr/>
          <a:lstStyle/>
          <a:p>
            <a:r>
              <a:rPr lang="en-US">
                <a:effectLst/>
              </a:rPr>
              <a:t>Open Actions</a:t>
            </a:r>
          </a:p>
        </p:txBody>
      </p:sp>
      <p:sp>
        <p:nvSpPr>
          <p:cNvPr id="137219" name="Rectangle 3"/>
          <p:cNvSpPr>
            <a:spLocks noGrp="1" noChangeArrowheads="1"/>
          </p:cNvSpPr>
          <p:nvPr>
            <p:ph type="body" idx="4294967295"/>
          </p:nvPr>
        </p:nvSpPr>
        <p:spPr>
          <a:noFill/>
          <a:ln/>
        </p:spPr>
        <p:txBody>
          <a:bodyPr/>
          <a:lstStyle/>
          <a:p>
            <a:r>
              <a:rPr lang="en-US" sz="3600" dirty="0">
                <a:effectLst/>
                <a:latin typeface="Times New Roman" pitchFamily="18" charset="0"/>
              </a:rPr>
              <a:t>Work on Committee Membership – Looking for members</a:t>
            </a:r>
          </a:p>
          <a:p>
            <a:r>
              <a:rPr lang="en-US" sz="3600" dirty="0">
                <a:effectLst/>
                <a:latin typeface="Times New Roman" pitchFamily="18" charset="0"/>
              </a:rPr>
              <a:t>Review </a:t>
            </a:r>
            <a:r>
              <a:rPr lang="en-US" sz="3600" dirty="0" err="1">
                <a:effectLst/>
                <a:latin typeface="Times New Roman" pitchFamily="18" charset="0"/>
              </a:rPr>
              <a:t>iNet</a:t>
            </a:r>
            <a:r>
              <a:rPr lang="en-US" sz="3600" dirty="0">
                <a:effectLst/>
                <a:latin typeface="Times New Roman" pitchFamily="18" charset="0"/>
              </a:rPr>
              <a:t> documents for applicable activity</a:t>
            </a:r>
            <a:endParaRPr lang="en-US" sz="3600" dirty="0">
              <a:latin typeface="Times New Roman" pitchFamily="18" charset="0"/>
            </a:endParaRPr>
          </a:p>
          <a:p>
            <a:pPr lvl="1"/>
            <a:endParaRPr lang="en-US" sz="3200" dirty="0">
              <a:effectLst/>
              <a:latin typeface="Times New Roman" pitchFamily="18" charset="0"/>
            </a:endParaRPr>
          </a:p>
          <a:p>
            <a:pPr>
              <a:buFont typeface="Wingdings" pitchFamily="2" charset="2"/>
              <a:buNone/>
            </a:pPr>
            <a:endParaRPr lang="en-US" sz="3600" dirty="0">
              <a:effectLst/>
              <a:latin typeface="Times New Roman" pitchFamily="18" charset="0"/>
            </a:endParaRPr>
          </a:p>
          <a:p>
            <a:pPr lvl="1"/>
            <a:endParaRPr lang="en-US" sz="2400" dirty="0"/>
          </a:p>
        </p:txBody>
      </p:sp>
    </p:spTree>
    <p:extLst>
      <p:ext uri="{BB962C8B-B14F-4D97-AF65-F5344CB8AC3E}">
        <p14:creationId xmlns:p14="http://schemas.microsoft.com/office/powerpoint/2010/main" val="13271613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ctrTitle"/>
          </p:nvPr>
        </p:nvSpPr>
        <p:spPr>
          <a:xfrm>
            <a:off x="685800" y="3505200"/>
            <a:ext cx="7772400" cy="1470025"/>
          </a:xfrm>
        </p:spPr>
        <p:txBody>
          <a:bodyPr/>
          <a:lstStyle/>
          <a:p>
            <a:pPr eaLnBrk="1" hangingPunct="1">
              <a:defRPr/>
            </a:pPr>
            <a:r>
              <a:rPr lang="en-US" sz="4800" dirty="0"/>
              <a:t>“TSCC Spring 2016</a:t>
            </a:r>
            <a:br>
              <a:rPr lang="en-US" sz="4800" dirty="0"/>
            </a:br>
            <a:r>
              <a:rPr lang="en-US" sz="4800" dirty="0"/>
              <a:t>Recorder and Reproducer Committee Reports”</a:t>
            </a:r>
          </a:p>
        </p:txBody>
      </p:sp>
      <p:sp>
        <p:nvSpPr>
          <p:cNvPr id="97283" name="Rectangle 3"/>
          <p:cNvSpPr>
            <a:spLocks noGrp="1" noChangeArrowheads="1"/>
          </p:cNvSpPr>
          <p:nvPr>
            <p:ph type="subTitle" idx="1"/>
          </p:nvPr>
        </p:nvSpPr>
        <p:spPr>
          <a:xfrm>
            <a:off x="1371600" y="5181600"/>
            <a:ext cx="6477000" cy="1143000"/>
          </a:xfrm>
        </p:spPr>
        <p:txBody>
          <a:bodyPr/>
          <a:lstStyle/>
          <a:p>
            <a:pPr eaLnBrk="1" hangingPunct="1">
              <a:lnSpc>
                <a:spcPct val="80000"/>
              </a:lnSpc>
              <a:defRPr/>
            </a:pPr>
            <a:r>
              <a:rPr lang="en-US" sz="2000" dirty="0"/>
              <a:t>March 15, 2016</a:t>
            </a:r>
          </a:p>
          <a:p>
            <a:pPr eaLnBrk="1" hangingPunct="1">
              <a:defRPr/>
            </a:pPr>
            <a:r>
              <a:rPr lang="en-US" sz="2000" dirty="0"/>
              <a:t>RCC TG</a:t>
            </a:r>
          </a:p>
          <a:p>
            <a:pPr eaLnBrk="1" hangingPunct="1">
              <a:defRPr/>
            </a:pPr>
            <a:r>
              <a:rPr lang="en-US" sz="2000" dirty="0"/>
              <a:t>Huntsville, AL</a:t>
            </a:r>
          </a:p>
          <a:p>
            <a:pPr eaLnBrk="1" hangingPunct="1">
              <a:lnSpc>
                <a:spcPct val="80000"/>
              </a:lnSpc>
              <a:defRPr/>
            </a:pPr>
            <a:endParaRPr lang="en-US" sz="2000" u="sng" dirty="0"/>
          </a:p>
        </p:txBody>
      </p:sp>
      <p:graphicFrame>
        <p:nvGraphicFramePr>
          <p:cNvPr id="1026" name="Object 4"/>
          <p:cNvGraphicFramePr>
            <a:graphicFrameLocks noChangeAspect="1"/>
          </p:cNvGraphicFramePr>
          <p:nvPr/>
        </p:nvGraphicFramePr>
        <p:xfrm>
          <a:off x="1143000" y="609600"/>
          <a:ext cx="6858000" cy="2297113"/>
        </p:xfrm>
        <a:graphic>
          <a:graphicData uri="http://schemas.openxmlformats.org/presentationml/2006/ole">
            <mc:AlternateContent xmlns:mc="http://schemas.openxmlformats.org/markup-compatibility/2006">
              <mc:Choice xmlns:v="urn:schemas-microsoft-com:vml" Requires="v">
                <p:oleObj spid="_x0000_s69636" r:id="rId3" imgW="7061200" imgH="1968500" progId="">
                  <p:embed/>
                </p:oleObj>
              </mc:Choice>
              <mc:Fallback>
                <p:oleObj r:id="rId3" imgW="7061200" imgH="1968500" progId="">
                  <p:embed/>
                  <p:pic>
                    <p:nvPicPr>
                      <p:cNvPr id="1026" name="Object 4"/>
                      <p:cNvPicPr>
                        <a:picLocks noChangeAspect="1" noChangeArrowheads="1"/>
                      </p:cNvPicPr>
                      <p:nvPr/>
                    </p:nvPicPr>
                    <p:blipFill>
                      <a:blip r:embed="rId4">
                        <a:extLst>
                          <a:ext uri="{28A0092B-C50C-407E-A947-70E740481C1C}">
                            <a14:useLocalDpi xmlns:a14="http://schemas.microsoft.com/office/drawing/2010/main" val="0"/>
                          </a:ext>
                        </a:extLst>
                      </a:blip>
                      <a:srcRect l="23199" b="12469"/>
                      <a:stretch>
                        <a:fillRect/>
                      </a:stretch>
                    </p:blipFill>
                    <p:spPr bwMode="auto">
                      <a:xfrm>
                        <a:off x="1143000" y="609600"/>
                        <a:ext cx="6858000" cy="2297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8691414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 Committee Membership</a:t>
            </a:r>
          </a:p>
        </p:txBody>
      </p:sp>
      <p:sp>
        <p:nvSpPr>
          <p:cNvPr id="4" name="Rectangle 3"/>
          <p:cNvSpPr>
            <a:spLocks noGrp="1" noChangeArrowheads="1"/>
          </p:cNvSpPr>
          <p:nvPr/>
        </p:nvSpPr>
        <p:spPr bwMode="auto">
          <a:xfrm>
            <a:off x="457200" y="1600200"/>
            <a:ext cx="8229600" cy="480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fontScale="55000" lnSpcReduction="20000"/>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eaLnBrk="1" hangingPunct="1">
              <a:lnSpc>
                <a:spcPct val="80000"/>
              </a:lnSpc>
              <a:defRPr/>
            </a:pPr>
            <a:r>
              <a:rPr lang="en-US" sz="2800" dirty="0"/>
              <a:t>Mark Buckley (Telspan Data), Chairman</a:t>
            </a:r>
          </a:p>
          <a:p>
            <a:pPr eaLnBrk="1" hangingPunct="1">
              <a:lnSpc>
                <a:spcPct val="80000"/>
              </a:lnSpc>
              <a:defRPr/>
            </a:pPr>
            <a:r>
              <a:rPr lang="en-US" sz="2800" dirty="0"/>
              <a:t>Albert </a:t>
            </a:r>
            <a:r>
              <a:rPr lang="en-US" sz="2800" dirty="0" err="1"/>
              <a:t>Gabaldon</a:t>
            </a:r>
            <a:r>
              <a:rPr lang="en-US" sz="2800" dirty="0"/>
              <a:t>, Alternate Chairman</a:t>
            </a:r>
          </a:p>
          <a:p>
            <a:pPr lvl="1" eaLnBrk="1" hangingPunct="1">
              <a:lnSpc>
                <a:spcPct val="80000"/>
              </a:lnSpc>
              <a:defRPr/>
            </a:pPr>
            <a:r>
              <a:rPr lang="de-DE" sz="2000" dirty="0"/>
              <a:t>Balázs Bagó (Zodiac)</a:t>
            </a:r>
          </a:p>
          <a:p>
            <a:pPr lvl="1" eaLnBrk="1" hangingPunct="1">
              <a:lnSpc>
                <a:spcPct val="80000"/>
              </a:lnSpc>
              <a:defRPr/>
            </a:pPr>
            <a:r>
              <a:rPr lang="en-US" sz="2000" dirty="0"/>
              <a:t>Bob Baggerman (Georgia Tech Research Institute)</a:t>
            </a:r>
          </a:p>
          <a:p>
            <a:pPr lvl="1" eaLnBrk="1" hangingPunct="1">
              <a:lnSpc>
                <a:spcPct val="80000"/>
              </a:lnSpc>
              <a:defRPr/>
            </a:pPr>
            <a:r>
              <a:rPr lang="de-DE" sz="2000" dirty="0"/>
              <a:t>Tim Chalfant</a:t>
            </a:r>
          </a:p>
          <a:p>
            <a:pPr lvl="1" eaLnBrk="1" hangingPunct="1">
              <a:lnSpc>
                <a:spcPct val="80000"/>
              </a:lnSpc>
              <a:defRPr/>
            </a:pPr>
            <a:r>
              <a:rPr lang="en-US" sz="2000" dirty="0"/>
              <a:t>Tim Gatton (Wideband)</a:t>
            </a:r>
          </a:p>
          <a:p>
            <a:pPr lvl="1" eaLnBrk="1" hangingPunct="1">
              <a:lnSpc>
                <a:spcPct val="80000"/>
              </a:lnSpc>
              <a:defRPr/>
            </a:pPr>
            <a:r>
              <a:rPr lang="en-US" sz="2000" dirty="0"/>
              <a:t>Mike </a:t>
            </a:r>
            <a:r>
              <a:rPr lang="en-US" sz="2000" dirty="0" err="1"/>
              <a:t>Lockard</a:t>
            </a:r>
            <a:r>
              <a:rPr lang="en-US" sz="2000" dirty="0"/>
              <a:t> (EMC Corp)</a:t>
            </a:r>
          </a:p>
          <a:p>
            <a:pPr lvl="1" eaLnBrk="1" hangingPunct="1">
              <a:lnSpc>
                <a:spcPct val="80000"/>
              </a:lnSpc>
              <a:defRPr/>
            </a:pPr>
            <a:r>
              <a:rPr lang="en-US" sz="2000" dirty="0"/>
              <a:t>Chris Dehmelt (L-3 </a:t>
            </a:r>
            <a:r>
              <a:rPr lang="en-US" sz="2000" dirty="0" err="1"/>
              <a:t>Comm</a:t>
            </a:r>
            <a:r>
              <a:rPr lang="en-US" sz="2000" dirty="0"/>
              <a:t> Telemetry East)</a:t>
            </a:r>
          </a:p>
          <a:p>
            <a:pPr lvl="1" eaLnBrk="1" hangingPunct="1">
              <a:lnSpc>
                <a:spcPct val="80000"/>
              </a:lnSpc>
              <a:defRPr/>
            </a:pPr>
            <a:r>
              <a:rPr lang="en-US" sz="2000" dirty="0"/>
              <a:t>Rob Trepa (Edge Consulting)</a:t>
            </a:r>
          </a:p>
          <a:p>
            <a:pPr lvl="1" eaLnBrk="1" hangingPunct="1">
              <a:lnSpc>
                <a:spcPct val="80000"/>
              </a:lnSpc>
              <a:defRPr/>
            </a:pPr>
            <a:r>
              <a:rPr lang="en-US" sz="2000" dirty="0"/>
              <a:t>Alfredo Berard</a:t>
            </a:r>
          </a:p>
          <a:p>
            <a:pPr lvl="1" eaLnBrk="1" hangingPunct="1">
              <a:lnSpc>
                <a:spcPct val="80000"/>
              </a:lnSpc>
              <a:defRPr/>
            </a:pPr>
            <a:r>
              <a:rPr lang="en-US" sz="2000" dirty="0"/>
              <a:t>Carol Wong (</a:t>
            </a:r>
            <a:r>
              <a:rPr lang="en-US" sz="2000" dirty="0" err="1"/>
              <a:t>NetAcquire</a:t>
            </a:r>
            <a:r>
              <a:rPr lang="en-US" sz="2000" dirty="0"/>
              <a:t>)</a:t>
            </a:r>
          </a:p>
          <a:p>
            <a:pPr lvl="1" eaLnBrk="1" hangingPunct="1">
              <a:lnSpc>
                <a:spcPct val="80000"/>
              </a:lnSpc>
              <a:defRPr/>
            </a:pPr>
            <a:r>
              <a:rPr lang="en-US" sz="2000" dirty="0"/>
              <a:t>Christian </a:t>
            </a:r>
            <a:r>
              <a:rPr lang="en-US" sz="2000" dirty="0" err="1"/>
              <a:t>Rueck</a:t>
            </a:r>
            <a:r>
              <a:rPr lang="en-US" sz="2000" dirty="0"/>
              <a:t> (</a:t>
            </a:r>
            <a:r>
              <a:rPr lang="en-US" sz="2000" dirty="0" err="1"/>
              <a:t>Databus</a:t>
            </a:r>
            <a:r>
              <a:rPr lang="en-US" sz="2000" dirty="0"/>
              <a:t> Tools)</a:t>
            </a:r>
          </a:p>
          <a:p>
            <a:pPr lvl="1" eaLnBrk="1" hangingPunct="1">
              <a:lnSpc>
                <a:spcPct val="80000"/>
              </a:lnSpc>
              <a:defRPr/>
            </a:pPr>
            <a:r>
              <a:rPr lang="en-US" sz="2000" dirty="0"/>
              <a:t>Don Downing (</a:t>
            </a:r>
            <a:r>
              <a:rPr lang="en-US" sz="2000" dirty="0" err="1"/>
              <a:t>Ampex</a:t>
            </a:r>
            <a:r>
              <a:rPr lang="en-US" sz="2000" dirty="0"/>
              <a:t>)</a:t>
            </a:r>
          </a:p>
          <a:p>
            <a:pPr lvl="1" eaLnBrk="1" hangingPunct="1">
              <a:lnSpc>
                <a:spcPct val="80000"/>
              </a:lnSpc>
              <a:defRPr/>
            </a:pPr>
            <a:r>
              <a:rPr lang="en-US" sz="2000" dirty="0"/>
              <a:t>Albert Gabaldon</a:t>
            </a:r>
          </a:p>
          <a:p>
            <a:pPr lvl="1" eaLnBrk="1" hangingPunct="1">
              <a:lnSpc>
                <a:spcPct val="80000"/>
              </a:lnSpc>
              <a:defRPr/>
            </a:pPr>
            <a:r>
              <a:rPr lang="en-US" sz="2000" dirty="0"/>
              <a:t>Jack Salisbury</a:t>
            </a:r>
          </a:p>
          <a:p>
            <a:pPr lvl="1" eaLnBrk="1" hangingPunct="1">
              <a:lnSpc>
                <a:spcPct val="80000"/>
              </a:lnSpc>
              <a:defRPr/>
            </a:pPr>
            <a:r>
              <a:rPr lang="en-US" sz="2000" dirty="0"/>
              <a:t>Johnny Pappas (Zodiac)</a:t>
            </a:r>
          </a:p>
          <a:p>
            <a:pPr lvl="1" eaLnBrk="1" hangingPunct="1">
              <a:lnSpc>
                <a:spcPct val="80000"/>
              </a:lnSpc>
              <a:defRPr/>
            </a:pPr>
            <a:r>
              <a:rPr lang="en-US" sz="2000" dirty="0"/>
              <a:t>Kevin Bossoletti</a:t>
            </a:r>
          </a:p>
          <a:p>
            <a:pPr lvl="1" eaLnBrk="1" hangingPunct="1">
              <a:lnSpc>
                <a:spcPct val="80000"/>
              </a:lnSpc>
              <a:defRPr/>
            </a:pPr>
            <a:r>
              <a:rPr lang="en-US" sz="2000" dirty="0"/>
              <a:t>Hung Mach (Boeing)</a:t>
            </a:r>
          </a:p>
          <a:p>
            <a:pPr lvl="1" eaLnBrk="1" hangingPunct="1">
              <a:lnSpc>
                <a:spcPct val="80000"/>
              </a:lnSpc>
              <a:defRPr/>
            </a:pPr>
            <a:r>
              <a:rPr lang="en-US" sz="2000" dirty="0"/>
              <a:t>Marty Small (Calculex)</a:t>
            </a:r>
          </a:p>
          <a:p>
            <a:pPr lvl="1" eaLnBrk="1" hangingPunct="1">
              <a:lnSpc>
                <a:spcPct val="80000"/>
              </a:lnSpc>
              <a:defRPr/>
            </a:pPr>
            <a:r>
              <a:rPr lang="en-US" sz="2000" dirty="0"/>
              <a:t>Matthew Grammer</a:t>
            </a:r>
          </a:p>
          <a:p>
            <a:pPr lvl="1" eaLnBrk="1" hangingPunct="1">
              <a:lnSpc>
                <a:spcPct val="80000"/>
              </a:lnSpc>
              <a:defRPr/>
            </a:pPr>
            <a:r>
              <a:rPr lang="en-US" sz="2000" dirty="0"/>
              <a:t>Mike Fitter (Wideband Systems)</a:t>
            </a:r>
          </a:p>
          <a:p>
            <a:pPr lvl="1" eaLnBrk="1" hangingPunct="1">
              <a:lnSpc>
                <a:spcPct val="80000"/>
              </a:lnSpc>
              <a:defRPr/>
            </a:pPr>
            <a:r>
              <a:rPr lang="en-US" sz="2000" dirty="0"/>
              <a:t>Doug Novak</a:t>
            </a:r>
          </a:p>
          <a:p>
            <a:pPr lvl="1" eaLnBrk="1" hangingPunct="1">
              <a:lnSpc>
                <a:spcPct val="80000"/>
              </a:lnSpc>
              <a:defRPr/>
            </a:pPr>
            <a:r>
              <a:rPr lang="en-US" sz="2000" dirty="0"/>
              <a:t>Preston Hauck (</a:t>
            </a:r>
            <a:r>
              <a:rPr lang="en-US" sz="2000" dirty="0" err="1"/>
              <a:t>NetAcquire</a:t>
            </a:r>
            <a:r>
              <a:rPr lang="en-US" sz="2000" dirty="0"/>
              <a:t>)</a:t>
            </a:r>
          </a:p>
          <a:p>
            <a:pPr lvl="1" eaLnBrk="1" hangingPunct="1">
              <a:lnSpc>
                <a:spcPct val="80000"/>
              </a:lnSpc>
              <a:defRPr/>
            </a:pPr>
            <a:r>
              <a:rPr lang="en-US" sz="2000" dirty="0"/>
              <a:t>Brad Fleury (Edge Consulting)</a:t>
            </a:r>
          </a:p>
          <a:p>
            <a:pPr lvl="1" eaLnBrk="1" hangingPunct="1">
              <a:lnSpc>
                <a:spcPct val="80000"/>
              </a:lnSpc>
              <a:defRPr/>
            </a:pPr>
            <a:r>
              <a:rPr lang="en-US" sz="2000" dirty="0"/>
              <a:t>Steve Nicolo (GDP Space)</a:t>
            </a:r>
          </a:p>
          <a:p>
            <a:pPr lvl="1" eaLnBrk="1" hangingPunct="1">
              <a:lnSpc>
                <a:spcPct val="80000"/>
              </a:lnSpc>
              <a:defRPr/>
            </a:pPr>
            <a:r>
              <a:rPr lang="en-US" sz="2000" dirty="0"/>
              <a:t>Tom Beams (Calculex)</a:t>
            </a:r>
          </a:p>
          <a:p>
            <a:pPr lvl="1" eaLnBrk="1" hangingPunct="1">
              <a:lnSpc>
                <a:spcPct val="80000"/>
              </a:lnSpc>
              <a:defRPr/>
            </a:pPr>
            <a:r>
              <a:rPr lang="en-US" sz="2000" dirty="0"/>
              <a:t>E.J. Wendell (</a:t>
            </a:r>
            <a:r>
              <a:rPr lang="en-US" sz="2000" dirty="0" err="1"/>
              <a:t>Leidos</a:t>
            </a:r>
            <a:r>
              <a:rPr lang="en-US" sz="2000" dirty="0"/>
              <a:t> Data Storage)</a:t>
            </a:r>
          </a:p>
          <a:p>
            <a:pPr lvl="1" eaLnBrk="1" hangingPunct="1">
              <a:lnSpc>
                <a:spcPct val="80000"/>
              </a:lnSpc>
              <a:defRPr/>
            </a:pPr>
            <a:r>
              <a:rPr lang="en-US" sz="2000" dirty="0"/>
              <a:t>Anthony Wirtz</a:t>
            </a:r>
          </a:p>
          <a:p>
            <a:pPr lvl="1" eaLnBrk="1" hangingPunct="1">
              <a:lnSpc>
                <a:spcPct val="80000"/>
              </a:lnSpc>
              <a:defRPr/>
            </a:pPr>
            <a:r>
              <a:rPr lang="en-US" sz="2000" dirty="0"/>
              <a:t>Pete Jones (Wideband-Systems)</a:t>
            </a:r>
          </a:p>
          <a:p>
            <a:pPr lvl="1" eaLnBrk="1" hangingPunct="1">
              <a:lnSpc>
                <a:spcPct val="80000"/>
              </a:lnSpc>
              <a:defRPr/>
            </a:pPr>
            <a:r>
              <a:rPr lang="en-US" sz="2000" dirty="0"/>
              <a:t>Rick Williams (Scientific Data Systems)</a:t>
            </a:r>
          </a:p>
          <a:p>
            <a:pPr lvl="1" eaLnBrk="1" hangingPunct="1">
              <a:lnSpc>
                <a:spcPct val="80000"/>
              </a:lnSpc>
              <a:defRPr/>
            </a:pPr>
            <a:r>
              <a:rPr lang="en-US" sz="2000" dirty="0"/>
              <a:t>Kevin Bossoletti</a:t>
            </a:r>
          </a:p>
          <a:p>
            <a:pPr lvl="1" eaLnBrk="1" hangingPunct="1">
              <a:lnSpc>
                <a:spcPct val="80000"/>
              </a:lnSpc>
              <a:defRPr/>
            </a:pPr>
            <a:r>
              <a:rPr lang="en-US" sz="2000" dirty="0" err="1"/>
              <a:t>Oahn</a:t>
            </a:r>
            <a:r>
              <a:rPr lang="en-US" sz="2000" dirty="0"/>
              <a:t> Nguyen</a:t>
            </a:r>
          </a:p>
          <a:p>
            <a:pPr lvl="1" eaLnBrk="1" hangingPunct="1">
              <a:lnSpc>
                <a:spcPct val="80000"/>
              </a:lnSpc>
              <a:defRPr/>
            </a:pPr>
            <a:endParaRPr lang="en-US" sz="2000" dirty="0"/>
          </a:p>
          <a:p>
            <a:pPr lvl="1" eaLnBrk="1" hangingPunct="1">
              <a:lnSpc>
                <a:spcPct val="80000"/>
              </a:lnSpc>
              <a:defRPr/>
            </a:pPr>
            <a:endParaRPr lang="en-US" sz="2000" dirty="0"/>
          </a:p>
          <a:p>
            <a:pPr lvl="1" eaLnBrk="1" hangingPunct="1">
              <a:lnSpc>
                <a:spcPct val="80000"/>
              </a:lnSpc>
              <a:buFontTx/>
              <a:buNone/>
              <a:defRPr/>
            </a:pPr>
            <a:endParaRPr lang="en-US" sz="2000" dirty="0"/>
          </a:p>
        </p:txBody>
      </p:sp>
    </p:spTree>
    <p:extLst>
      <p:ext uri="{BB962C8B-B14F-4D97-AF65-F5344CB8AC3E}">
        <p14:creationId xmlns:p14="http://schemas.microsoft.com/office/powerpoint/2010/main" val="1942764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en-US" dirty="0"/>
              <a:t>Sub-Committee Focus</a:t>
            </a:r>
          </a:p>
        </p:txBody>
      </p:sp>
      <p:sp>
        <p:nvSpPr>
          <p:cNvPr id="9219" name="Rectangle 3"/>
          <p:cNvSpPr>
            <a:spLocks noGrp="1" noChangeArrowheads="1"/>
          </p:cNvSpPr>
          <p:nvPr>
            <p:ph type="body" idx="1"/>
          </p:nvPr>
        </p:nvSpPr>
        <p:spPr>
          <a:xfrm>
            <a:off x="457200" y="1447800"/>
            <a:ext cx="8382000" cy="4530725"/>
          </a:xfrm>
        </p:spPr>
        <p:txBody>
          <a:bodyPr/>
          <a:lstStyle/>
          <a:p>
            <a:pPr eaLnBrk="1" hangingPunct="1">
              <a:defRPr/>
            </a:pPr>
            <a:r>
              <a:rPr lang="en-US" sz="2800" dirty="0"/>
              <a:t>Data Recorders, Ground and Airborne</a:t>
            </a:r>
          </a:p>
          <a:p>
            <a:pPr eaLnBrk="1" hangingPunct="1">
              <a:defRPr/>
            </a:pPr>
            <a:r>
              <a:rPr lang="en-US" sz="2800" dirty="0"/>
              <a:t>Standards in Place</a:t>
            </a:r>
          </a:p>
          <a:p>
            <a:pPr lvl="1" eaLnBrk="1" hangingPunct="1">
              <a:defRPr/>
            </a:pPr>
            <a:r>
              <a:rPr lang="en-US" sz="1800" u="sng" dirty="0"/>
              <a:t>IRIG 106-15</a:t>
            </a:r>
            <a:r>
              <a:rPr lang="en-US" sz="1800" dirty="0"/>
              <a:t> – Range Commanders Council (RCC) Telemetry Standards </a:t>
            </a:r>
          </a:p>
          <a:p>
            <a:pPr lvl="1" indent="-4763" eaLnBrk="1" hangingPunct="1">
              <a:buNone/>
              <a:defRPr/>
            </a:pPr>
            <a:r>
              <a:rPr lang="en-US" sz="1600" dirty="0"/>
              <a:t>http://www.wsmr.army.mil/RCCsite/Pages/Publications.aspx</a:t>
            </a:r>
          </a:p>
          <a:p>
            <a:pPr lvl="1" eaLnBrk="1" hangingPunct="1">
              <a:defRPr/>
            </a:pPr>
            <a:r>
              <a:rPr lang="en-US" sz="1800" u="sng" dirty="0"/>
              <a:t>STANAG 4575</a:t>
            </a:r>
            <a:r>
              <a:rPr lang="en-US" sz="1800" dirty="0"/>
              <a:t> – North Atlantic Treaty Organization (NATO) Standard Agreement (STANAG) – NATO Advanced Data Storage Interface (NADSI) Allied Engineering Documentation Publication (AEDP)</a:t>
            </a:r>
          </a:p>
          <a:p>
            <a:pPr lvl="1" indent="-4763" eaLnBrk="1" hangingPunct="1">
              <a:buNone/>
              <a:defRPr/>
            </a:pPr>
            <a:r>
              <a:rPr lang="en-US" sz="1600" dirty="0"/>
              <a:t>http://www.nato.int/STRUCTUR/AC/224/standard/4575/4575.htm</a:t>
            </a:r>
          </a:p>
          <a:p>
            <a:pPr lvl="1" eaLnBrk="1" hangingPunct="1">
              <a:defRPr/>
            </a:pPr>
            <a:r>
              <a:rPr lang="en-US" sz="1800" u="sng" dirty="0">
                <a:hlinkClick r:id="rId3" action="ppaction://hlinkfile"/>
              </a:rPr>
              <a:t>ANSI INCITS 175-1999 (R2004</a:t>
            </a:r>
            <a:r>
              <a:rPr lang="en-US" sz="1800" dirty="0">
                <a:hlinkClick r:id="rId3" action="ppaction://hlinkfile"/>
              </a:rPr>
              <a:t>)</a:t>
            </a:r>
            <a:r>
              <a:rPr lang="en-US" sz="1800" dirty="0"/>
              <a:t> 19mm Type ID-1 Recorded Instrumentation Digital Cassette Tape Format (revision and redesignation of ANSI X3.175-1990 (R1995)</a:t>
            </a:r>
          </a:p>
          <a:p>
            <a:pPr lvl="1" eaLnBrk="1" hangingPunct="1">
              <a:defRPr/>
            </a:pPr>
            <a:r>
              <a:rPr lang="en-US" sz="1800" u="sng" dirty="0"/>
              <a:t>MIL-STD-2179</a:t>
            </a:r>
            <a:r>
              <a:rPr lang="en-US" sz="1800" dirty="0"/>
              <a:t> – Helical Digital Recording Format For 19-MM Magnetic Tape Cassette Recorders/Recorders</a:t>
            </a:r>
          </a:p>
          <a:p>
            <a:pPr lvl="1" eaLnBrk="1" hangingPunct="1">
              <a:defRPr/>
            </a:pPr>
            <a:endParaRPr lang="en-US" dirty="0"/>
          </a:p>
        </p:txBody>
      </p:sp>
    </p:spTree>
    <p:extLst>
      <p:ext uri="{BB962C8B-B14F-4D97-AF65-F5344CB8AC3E}">
        <p14:creationId xmlns:p14="http://schemas.microsoft.com/office/powerpoint/2010/main" val="6551079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dirty="0"/>
              <a:t>Significant Activity</a:t>
            </a:r>
          </a:p>
        </p:txBody>
      </p:sp>
      <p:sp>
        <p:nvSpPr>
          <p:cNvPr id="4099" name="Rectangle 3"/>
          <p:cNvSpPr>
            <a:spLocks noGrp="1" noChangeArrowheads="1"/>
          </p:cNvSpPr>
          <p:nvPr>
            <p:ph type="body" idx="1"/>
          </p:nvPr>
        </p:nvSpPr>
        <p:spPr>
          <a:xfrm>
            <a:off x="381000" y="1447800"/>
            <a:ext cx="8229600" cy="4530725"/>
          </a:xfrm>
        </p:spPr>
        <p:txBody>
          <a:bodyPr/>
          <a:lstStyle/>
          <a:p>
            <a:pPr eaLnBrk="1" hangingPunct="1">
              <a:defRPr/>
            </a:pPr>
            <a:r>
              <a:rPr lang="en-US" sz="2800" dirty="0"/>
              <a:t>RCC Telemetry Group Recorder &amp; Reproducer Committee</a:t>
            </a:r>
          </a:p>
          <a:p>
            <a:pPr lvl="1" eaLnBrk="1" hangingPunct="1">
              <a:defRPr/>
            </a:pPr>
            <a:r>
              <a:rPr lang="en-US" sz="2400" dirty="0"/>
              <a:t>IRIG 106-17 Chapters 6/9/10 Change Requests (CR’s) In-Work</a:t>
            </a:r>
          </a:p>
          <a:p>
            <a:pPr eaLnBrk="1" hangingPunct="1">
              <a:defRPr/>
            </a:pPr>
            <a:r>
              <a:rPr lang="en-US" sz="2800" dirty="0"/>
              <a:t>STANAG 4575, AEDP-6 Ratification</a:t>
            </a:r>
          </a:p>
          <a:p>
            <a:pPr lvl="1" eaLnBrk="1" hangingPunct="1">
              <a:defRPr/>
            </a:pPr>
            <a:r>
              <a:rPr lang="en-US" sz="2400" dirty="0"/>
              <a:t>Released Ed 4 to NSA for ratification and subsequent release to member nations for promulgation.</a:t>
            </a:r>
          </a:p>
        </p:txBody>
      </p:sp>
    </p:spTree>
    <p:extLst>
      <p:ext uri="{BB962C8B-B14F-4D97-AF65-F5344CB8AC3E}">
        <p14:creationId xmlns:p14="http://schemas.microsoft.com/office/powerpoint/2010/main" val="38263611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lgn="ctr"/>
            <a:r>
              <a:rPr lang="en-US" dirty="0"/>
              <a:t>Significant Activity </a:t>
            </a:r>
            <a:br>
              <a:rPr lang="en-US" dirty="0"/>
            </a:br>
            <a:r>
              <a:rPr lang="en-US" sz="3200" dirty="0"/>
              <a:t>RCC Document 106-17 Chapter 10</a:t>
            </a:r>
            <a:br>
              <a:rPr lang="en-US" sz="3200" dirty="0"/>
            </a:br>
            <a:endParaRPr lang="en-US" sz="3200" dirty="0"/>
          </a:p>
        </p:txBody>
      </p:sp>
      <p:sp>
        <p:nvSpPr>
          <p:cNvPr id="25603" name="Rectangle 3"/>
          <p:cNvSpPr>
            <a:spLocks noGrp="1" noChangeArrowheads="1"/>
          </p:cNvSpPr>
          <p:nvPr>
            <p:ph type="body" idx="1"/>
          </p:nvPr>
        </p:nvSpPr>
        <p:spPr>
          <a:xfrm>
            <a:off x="457200" y="1447800"/>
            <a:ext cx="8229600" cy="4530725"/>
          </a:xfrm>
        </p:spPr>
        <p:txBody>
          <a:bodyPr/>
          <a:lstStyle/>
          <a:p>
            <a:pPr marL="0" lvl="0"/>
            <a:r>
              <a:rPr lang="en-US" sz="2800" dirty="0"/>
              <a:t>TSCC R&amp;R to take a more significant roll in CR reviews &amp; recommendations</a:t>
            </a:r>
          </a:p>
          <a:p>
            <a:pPr marL="400050" lvl="1"/>
            <a:r>
              <a:rPr lang="en-US" sz="2400" dirty="0"/>
              <a:t>Help ease the TG R&amp;R work load &amp; approval process</a:t>
            </a:r>
          </a:p>
          <a:p>
            <a:pPr marL="0" lvl="0"/>
            <a:r>
              <a:rPr lang="en-US" sz="2800" dirty="0"/>
              <a:t>2017 release CR’s in-work</a:t>
            </a:r>
          </a:p>
          <a:p>
            <a:pPr marL="400050" lvl="1"/>
            <a:r>
              <a:rPr lang="en-US" sz="2400" u="sng" dirty="0"/>
              <a:t>CR 56:</a:t>
            </a:r>
            <a:r>
              <a:rPr lang="en-US" sz="2400" dirty="0"/>
              <a:t> Update Programmers Handbook &amp; Test Methods to IRIG106-13 Chapter 10</a:t>
            </a:r>
          </a:p>
          <a:p>
            <a:pPr marL="400050" lvl="1"/>
            <a:r>
              <a:rPr lang="en-US" sz="2400" u="sng" dirty="0"/>
              <a:t>CR 77:</a:t>
            </a:r>
            <a:r>
              <a:rPr lang="en-US" sz="2400" dirty="0"/>
              <a:t> Revise 118 Test Methods &amp; TSCC to Investigate Open Source Validator SW</a:t>
            </a:r>
          </a:p>
          <a:p>
            <a:pPr marL="400050" lvl="1"/>
            <a:r>
              <a:rPr lang="en-US" sz="2400" u="sng" dirty="0"/>
              <a:t>CR 79:</a:t>
            </a:r>
            <a:r>
              <a:rPr lang="en-US" sz="2400" dirty="0"/>
              <a:t> FC Format 1 (FC-FS Layer, All), FC Format 0 (FC-PH Layer, Only Frame Header + Data)</a:t>
            </a:r>
          </a:p>
        </p:txBody>
      </p:sp>
    </p:spTree>
    <p:extLst>
      <p:ext uri="{BB962C8B-B14F-4D97-AF65-F5344CB8AC3E}">
        <p14:creationId xmlns:p14="http://schemas.microsoft.com/office/powerpoint/2010/main" val="2093723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ctrTitle" idx="4294967295"/>
          </p:nvPr>
        </p:nvSpPr>
        <p:spPr>
          <a:xfrm>
            <a:off x="685800" y="3505200"/>
            <a:ext cx="7772400" cy="1470025"/>
          </a:xfrm>
        </p:spPr>
        <p:txBody>
          <a:bodyPr anchor="b"/>
          <a:lstStyle/>
          <a:p>
            <a:pPr algn="ctr" eaLnBrk="1" hangingPunct="1"/>
            <a:r>
              <a:rPr lang="en-US" dirty="0">
                <a:latin typeface="Arial" charset="0"/>
              </a:rPr>
              <a:t>TSCC Spring 2016</a:t>
            </a:r>
            <a:br>
              <a:rPr lang="en-US" dirty="0">
                <a:latin typeface="Arial" charset="0"/>
              </a:rPr>
            </a:br>
            <a:r>
              <a:rPr lang="en-US" i="1" dirty="0">
                <a:latin typeface="Arial" charset="0"/>
              </a:rPr>
              <a:t>Nominating</a:t>
            </a:r>
            <a:br>
              <a:rPr lang="en-US" i="1" dirty="0">
                <a:latin typeface="Arial" charset="0"/>
              </a:rPr>
            </a:br>
            <a:r>
              <a:rPr lang="en-US" i="1" dirty="0">
                <a:latin typeface="Arial" charset="0"/>
              </a:rPr>
              <a:t>Subcommittee Report</a:t>
            </a:r>
          </a:p>
        </p:txBody>
      </p:sp>
      <p:sp>
        <p:nvSpPr>
          <p:cNvPr id="97283" name="Rectangle 3"/>
          <p:cNvSpPr>
            <a:spLocks noGrp="1" noChangeArrowheads="1"/>
          </p:cNvSpPr>
          <p:nvPr>
            <p:ph type="subTitle" idx="4294967295"/>
          </p:nvPr>
        </p:nvSpPr>
        <p:spPr>
          <a:xfrm>
            <a:off x="1447800" y="5105400"/>
            <a:ext cx="6477000" cy="1143000"/>
          </a:xfrm>
        </p:spPr>
        <p:txBody>
          <a:bodyPr/>
          <a:lstStyle/>
          <a:p>
            <a:pPr marL="0" indent="0" algn="ctr" eaLnBrk="1" hangingPunct="1">
              <a:buFont typeface="Wingdings" pitchFamily="2" charset="2"/>
              <a:buNone/>
              <a:defRPr/>
            </a:pPr>
            <a:endParaRPr lang="en-US" sz="2000" dirty="0"/>
          </a:p>
          <a:p>
            <a:pPr marL="0" indent="0" algn="ctr" eaLnBrk="1" hangingPunct="1">
              <a:lnSpc>
                <a:spcPct val="80000"/>
              </a:lnSpc>
              <a:buFont typeface="Wingdings" pitchFamily="2" charset="2"/>
              <a:buNone/>
              <a:defRPr/>
            </a:pPr>
            <a:endParaRPr lang="en-US" sz="2000" u="sng" dirty="0"/>
          </a:p>
        </p:txBody>
      </p:sp>
      <p:graphicFrame>
        <p:nvGraphicFramePr>
          <p:cNvPr id="41988" name="Object 4"/>
          <p:cNvGraphicFramePr>
            <a:graphicFrameLocks noChangeAspect="1"/>
          </p:cNvGraphicFramePr>
          <p:nvPr/>
        </p:nvGraphicFramePr>
        <p:xfrm>
          <a:off x="1143000" y="609600"/>
          <a:ext cx="6858000" cy="2297113"/>
        </p:xfrm>
        <a:graphic>
          <a:graphicData uri="http://schemas.openxmlformats.org/presentationml/2006/ole">
            <mc:AlternateContent xmlns:mc="http://schemas.openxmlformats.org/markup-compatibility/2006">
              <mc:Choice xmlns:v="urn:schemas-microsoft-com:vml" Requires="v">
                <p:oleObj spid="_x0000_s65541" r:id="rId4" imgW="7488936" imgH="2199843" progId="Visio.Drawing.11">
                  <p:embed/>
                </p:oleObj>
              </mc:Choice>
              <mc:Fallback>
                <p:oleObj r:id="rId4" imgW="7488936" imgH="2199843" progId="Visio.Drawing.11">
                  <p:embed/>
                  <p:pic>
                    <p:nvPicPr>
                      <p:cNvPr id="41988" name="Object 4"/>
                      <p:cNvPicPr>
                        <a:picLocks noChangeAspect="1" noChangeArrowheads="1"/>
                      </p:cNvPicPr>
                      <p:nvPr/>
                    </p:nvPicPr>
                    <p:blipFill>
                      <a:blip r:embed="rId5">
                        <a:extLst>
                          <a:ext uri="{28A0092B-C50C-407E-A947-70E740481C1C}">
                            <a14:useLocalDpi xmlns:a14="http://schemas.microsoft.com/office/drawing/2010/main" val="0"/>
                          </a:ext>
                        </a:extLst>
                      </a:blip>
                      <a:srcRect l="23199" b="12469"/>
                      <a:stretch>
                        <a:fillRect/>
                      </a:stretch>
                    </p:blipFill>
                    <p:spPr bwMode="auto">
                      <a:xfrm>
                        <a:off x="1143000" y="609600"/>
                        <a:ext cx="6858000" cy="22971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41614949-55A6-4858-8B24-16311FA21443}" type="slidenum">
              <a:rPr lang="en-US" smtClean="0"/>
              <a:pPr>
                <a:defRPr/>
              </a:pPr>
              <a:t>5</a:t>
            </a:fld>
            <a:endParaRPr lang="en-US" dirty="0"/>
          </a:p>
        </p:txBody>
      </p:sp>
    </p:spTree>
    <p:extLst>
      <p:ext uri="{BB962C8B-B14F-4D97-AF65-F5344CB8AC3E}">
        <p14:creationId xmlns:p14="http://schemas.microsoft.com/office/powerpoint/2010/main" val="14322733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lgn="ctr"/>
            <a:r>
              <a:rPr lang="en-US" dirty="0"/>
              <a:t>Significant Activity </a:t>
            </a:r>
            <a:br>
              <a:rPr lang="en-US" dirty="0"/>
            </a:br>
            <a:r>
              <a:rPr lang="en-US" sz="3200" dirty="0"/>
              <a:t>RCC Document 106-17 Chapter 10</a:t>
            </a:r>
            <a:br>
              <a:rPr lang="en-US" sz="3200" dirty="0"/>
            </a:br>
            <a:endParaRPr lang="en-US" sz="3200" dirty="0"/>
          </a:p>
        </p:txBody>
      </p:sp>
      <p:sp>
        <p:nvSpPr>
          <p:cNvPr id="25603" name="Rectangle 3"/>
          <p:cNvSpPr>
            <a:spLocks noGrp="1" noChangeArrowheads="1"/>
          </p:cNvSpPr>
          <p:nvPr>
            <p:ph type="body" idx="1"/>
          </p:nvPr>
        </p:nvSpPr>
        <p:spPr>
          <a:xfrm>
            <a:off x="457200" y="1447800"/>
            <a:ext cx="8229600" cy="4530725"/>
          </a:xfrm>
        </p:spPr>
        <p:txBody>
          <a:bodyPr/>
          <a:lstStyle/>
          <a:p>
            <a:pPr marL="0" lvl="0"/>
            <a:r>
              <a:rPr lang="en-US" sz="2800" dirty="0"/>
              <a:t>2017 release CR’s are in-work Cont.</a:t>
            </a:r>
          </a:p>
          <a:p>
            <a:pPr marL="400050" lvl="1"/>
            <a:r>
              <a:rPr lang="en-US" sz="2400" u="sng" dirty="0"/>
              <a:t>CR 80:</a:t>
            </a:r>
            <a:r>
              <a:rPr lang="en-US" sz="2400" dirty="0"/>
              <a:t> CH9/10 Clarifications &amp; Corrections, to be Reviewed by TG R&amp;R</a:t>
            </a:r>
          </a:p>
          <a:p>
            <a:pPr marL="400050" lvl="1"/>
            <a:r>
              <a:rPr lang="en-US" sz="2400" u="sng" dirty="0"/>
              <a:t>CR 86:</a:t>
            </a:r>
            <a:r>
              <a:rPr lang="en-US" sz="2400" dirty="0"/>
              <a:t> Implement new Chapter 6 command to publish setup record TMATS with rate or once</a:t>
            </a:r>
          </a:p>
          <a:p>
            <a:pPr marL="400050" lvl="1"/>
            <a:r>
              <a:rPr lang="en-US" sz="2400" u="sng" dirty="0"/>
              <a:t>CR 88:</a:t>
            </a:r>
            <a:r>
              <a:rPr lang="en-US" sz="2400" dirty="0"/>
              <a:t> Remove Chapter 6 Commands from Chapter 10 </a:t>
            </a:r>
          </a:p>
          <a:p>
            <a:pPr marL="400050" lvl="1"/>
            <a:r>
              <a:rPr lang="en-US" sz="2400" u="sng" dirty="0"/>
              <a:t>CR 89:</a:t>
            </a:r>
            <a:r>
              <a:rPr lang="en-US" sz="2400" dirty="0"/>
              <a:t> Create new Chapter 11 which is the Chapter 10 section 10.6 data format only</a:t>
            </a:r>
          </a:p>
          <a:p>
            <a:pPr marL="400050" lvl="1"/>
            <a:r>
              <a:rPr lang="en-US" sz="2400" u="sng" dirty="0"/>
              <a:t>CR 91:</a:t>
            </a:r>
            <a:r>
              <a:rPr lang="en-US" sz="2400" dirty="0"/>
              <a:t> Remove Fibre Channel &amp; </a:t>
            </a:r>
            <a:r>
              <a:rPr lang="en-US" sz="2400" dirty="0" err="1"/>
              <a:t>Firewire</a:t>
            </a:r>
            <a:r>
              <a:rPr lang="en-US" sz="2400" dirty="0"/>
              <a:t> as required recorder interfaces &amp; add Ethernet  </a:t>
            </a:r>
          </a:p>
        </p:txBody>
      </p:sp>
    </p:spTree>
    <p:extLst>
      <p:ext uri="{BB962C8B-B14F-4D97-AF65-F5344CB8AC3E}">
        <p14:creationId xmlns:p14="http://schemas.microsoft.com/office/powerpoint/2010/main" val="26399429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lgn="ctr"/>
            <a:r>
              <a:rPr lang="en-US" dirty="0"/>
              <a:t>Significant Activity </a:t>
            </a:r>
            <a:br>
              <a:rPr lang="en-US" dirty="0"/>
            </a:br>
            <a:r>
              <a:rPr lang="en-US" sz="3200" dirty="0"/>
              <a:t>RCC Document 106-17 Chapter 10</a:t>
            </a:r>
            <a:br>
              <a:rPr lang="en-US" sz="3200" dirty="0"/>
            </a:br>
            <a:endParaRPr lang="en-US" sz="3200" dirty="0"/>
          </a:p>
        </p:txBody>
      </p:sp>
      <p:sp>
        <p:nvSpPr>
          <p:cNvPr id="25603" name="Rectangle 3"/>
          <p:cNvSpPr>
            <a:spLocks noGrp="1" noChangeArrowheads="1"/>
          </p:cNvSpPr>
          <p:nvPr>
            <p:ph type="body" idx="1"/>
          </p:nvPr>
        </p:nvSpPr>
        <p:spPr>
          <a:xfrm>
            <a:off x="457200" y="1447800"/>
            <a:ext cx="8229600" cy="4530725"/>
          </a:xfrm>
        </p:spPr>
        <p:txBody>
          <a:bodyPr/>
          <a:lstStyle/>
          <a:p>
            <a:pPr marL="0" lvl="0"/>
            <a:r>
              <a:rPr lang="en-US" sz="2800" dirty="0"/>
              <a:t>2017 release CR’s are in-work Cont.</a:t>
            </a:r>
          </a:p>
          <a:p>
            <a:pPr marL="400050" lvl="1"/>
            <a:r>
              <a:rPr lang="en-US" sz="2400" u="sng" dirty="0"/>
              <a:t>CR 92:</a:t>
            </a:r>
            <a:r>
              <a:rPr lang="en-US" sz="2400" dirty="0"/>
              <a:t> Version 2 Chapter 10 packet header</a:t>
            </a:r>
          </a:p>
          <a:p>
            <a:pPr marL="400050" lvl="1"/>
            <a:r>
              <a:rPr lang="en-US" sz="2400" u="sng" dirty="0"/>
              <a:t>CR 93:</a:t>
            </a:r>
            <a:r>
              <a:rPr lang="en-US" sz="2400" dirty="0"/>
              <a:t> New format 2 time packet, Network/IEEE-1588</a:t>
            </a:r>
          </a:p>
          <a:p>
            <a:pPr marL="400050" lvl="1"/>
            <a:r>
              <a:rPr lang="en-US" sz="2400" u="sng" dirty="0"/>
              <a:t>CR 94:</a:t>
            </a:r>
            <a:r>
              <a:rPr lang="en-US" sz="2400" dirty="0"/>
              <a:t> Revised Chapter 10 UDP header to version 2</a:t>
            </a:r>
          </a:p>
          <a:p>
            <a:pPr marL="400050" lvl="1"/>
            <a:r>
              <a:rPr lang="en-US" sz="2400" u="sng" dirty="0"/>
              <a:t>CR 95:</a:t>
            </a:r>
            <a:r>
              <a:rPr lang="en-US" sz="2400" dirty="0"/>
              <a:t> Revise section 10.9 for RMM clock to be optional</a:t>
            </a:r>
          </a:p>
          <a:p>
            <a:pPr marL="400050" lvl="1"/>
            <a:r>
              <a:rPr lang="en-US" sz="2400" u="sng" dirty="0"/>
              <a:t>CR 96:</a:t>
            </a:r>
            <a:r>
              <a:rPr lang="en-US" sz="2400" dirty="0"/>
              <a:t> New message packet format for change of value data words</a:t>
            </a:r>
          </a:p>
          <a:p>
            <a:pPr marL="400050" lvl="1"/>
            <a:r>
              <a:rPr lang="en-US" sz="2400" u="sng" dirty="0"/>
              <a:t>CR 97:</a:t>
            </a:r>
            <a:r>
              <a:rPr lang="en-US" sz="2400" dirty="0"/>
              <a:t> Add new video/still image formats w/ coordination from OSG/MISB  </a:t>
            </a:r>
          </a:p>
        </p:txBody>
      </p:sp>
    </p:spTree>
    <p:extLst>
      <p:ext uri="{BB962C8B-B14F-4D97-AF65-F5344CB8AC3E}">
        <p14:creationId xmlns:p14="http://schemas.microsoft.com/office/powerpoint/2010/main" val="39994291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defRPr/>
            </a:pPr>
            <a:r>
              <a:rPr lang="en-US" dirty="0"/>
              <a:t>Open Actions</a:t>
            </a:r>
          </a:p>
        </p:txBody>
      </p:sp>
      <p:sp>
        <p:nvSpPr>
          <p:cNvPr id="11267" name="Rectangle 3"/>
          <p:cNvSpPr>
            <a:spLocks noGrp="1" noChangeArrowheads="1"/>
          </p:cNvSpPr>
          <p:nvPr>
            <p:ph type="body" idx="1"/>
          </p:nvPr>
        </p:nvSpPr>
        <p:spPr>
          <a:xfrm>
            <a:off x="457200" y="1295400"/>
            <a:ext cx="8229600" cy="5105400"/>
          </a:xfrm>
          <a:ln w="28575"/>
        </p:spPr>
        <p:txBody>
          <a:bodyPr>
            <a:normAutofit fontScale="92500" lnSpcReduction="10000"/>
          </a:bodyPr>
          <a:lstStyle/>
          <a:p>
            <a:pPr eaLnBrk="1" hangingPunct="1">
              <a:defRPr/>
            </a:pPr>
            <a:r>
              <a:rPr lang="en-US" sz="2800" dirty="0"/>
              <a:t>TSCC – </a:t>
            </a:r>
          </a:p>
          <a:p>
            <a:pPr lvl="1" eaLnBrk="1" hangingPunct="1">
              <a:defRPr/>
            </a:pPr>
            <a:r>
              <a:rPr lang="en-US" sz="2400" dirty="0"/>
              <a:t>Review Chapter 10 section 10.8 “Declassification” for removal from the standard</a:t>
            </a:r>
          </a:p>
          <a:p>
            <a:pPr lvl="1" eaLnBrk="1" hangingPunct="1">
              <a:defRPr/>
            </a:pPr>
            <a:r>
              <a:rPr lang="en-US" sz="2400" dirty="0"/>
              <a:t>Review Ethernet payload identification related to range needs</a:t>
            </a:r>
          </a:p>
          <a:p>
            <a:pPr lvl="1" eaLnBrk="1" hangingPunct="1">
              <a:defRPr/>
            </a:pPr>
            <a:r>
              <a:rPr lang="en-US" sz="2400" dirty="0"/>
              <a:t>TSCC Web site to be updated for public document access and storage</a:t>
            </a:r>
          </a:p>
          <a:p>
            <a:pPr lvl="1" eaLnBrk="1" hangingPunct="1">
              <a:defRPr/>
            </a:pPr>
            <a:r>
              <a:rPr lang="en-US" sz="2400" dirty="0"/>
              <a:t>Validator</a:t>
            </a:r>
          </a:p>
          <a:p>
            <a:pPr lvl="2" eaLnBrk="1" hangingPunct="1">
              <a:defRPr/>
            </a:pPr>
            <a:r>
              <a:rPr lang="en-US" sz="2000" dirty="0"/>
              <a:t>The RCC has requested the TSCC to develop a recorder validation tool (Chapter 10 Validator)</a:t>
            </a:r>
          </a:p>
          <a:p>
            <a:pPr lvl="3" eaLnBrk="1" hangingPunct="1">
              <a:defRPr/>
            </a:pPr>
            <a:r>
              <a:rPr lang="en-US" sz="1600" dirty="0"/>
              <a:t>Software/hardware definition, procedure</a:t>
            </a:r>
          </a:p>
          <a:p>
            <a:pPr lvl="3" eaLnBrk="1" hangingPunct="1">
              <a:defRPr/>
            </a:pPr>
            <a:r>
              <a:rPr lang="en-US" sz="1600" dirty="0"/>
              <a:t>Would include maintaining a “Golden File” of data. Any issues of TSCC maintaining files with ITF?  Would be maintained on webpage.</a:t>
            </a:r>
          </a:p>
          <a:p>
            <a:pPr lvl="3" eaLnBrk="1" hangingPunct="1">
              <a:defRPr/>
            </a:pPr>
            <a:r>
              <a:rPr lang="en-US" sz="1600" dirty="0"/>
              <a:t>We have a volunteer to lead the effort…</a:t>
            </a:r>
          </a:p>
          <a:p>
            <a:pPr lvl="3" eaLnBrk="1" hangingPunct="1">
              <a:defRPr/>
            </a:pPr>
            <a:r>
              <a:rPr lang="en-US" sz="1600" dirty="0"/>
              <a:t>At least two versions exist…</a:t>
            </a:r>
          </a:p>
        </p:txBody>
      </p:sp>
    </p:spTree>
    <p:extLst>
      <p:ext uri="{BB962C8B-B14F-4D97-AF65-F5344CB8AC3E}">
        <p14:creationId xmlns:p14="http://schemas.microsoft.com/office/powerpoint/2010/main" val="2245684593"/>
      </p:ext>
    </p:extLst>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ctrTitle" idx="4294967295"/>
          </p:nvPr>
        </p:nvSpPr>
        <p:spPr>
          <a:xfrm>
            <a:off x="685800" y="3505200"/>
            <a:ext cx="7772400" cy="1470025"/>
          </a:xfrm>
        </p:spPr>
        <p:txBody>
          <a:bodyPr anchor="b"/>
          <a:lstStyle/>
          <a:p>
            <a:pPr eaLnBrk="1" hangingPunct="1"/>
            <a:r>
              <a:rPr lang="en-US" altLang="en-US" sz="4800"/>
              <a:t>		</a:t>
            </a:r>
            <a:r>
              <a:rPr lang="en-US" altLang="en-US" sz="4800" b="1">
                <a:solidFill>
                  <a:srgbClr val="FF3300"/>
                </a:solidFill>
              </a:rPr>
              <a:t>ETSC</a:t>
            </a:r>
            <a:br>
              <a:rPr lang="en-US" altLang="en-US" sz="4800"/>
            </a:br>
            <a:r>
              <a:rPr lang="en-US" altLang="en-US" sz="4800"/>
              <a:t>Report – Fall 2015</a:t>
            </a:r>
          </a:p>
        </p:txBody>
      </p:sp>
      <p:sp>
        <p:nvSpPr>
          <p:cNvPr id="97283" name="Rectangle 3"/>
          <p:cNvSpPr>
            <a:spLocks noGrp="1" noChangeArrowheads="1"/>
          </p:cNvSpPr>
          <p:nvPr>
            <p:ph type="subTitle" idx="4294967295"/>
          </p:nvPr>
        </p:nvSpPr>
        <p:spPr>
          <a:xfrm>
            <a:off x="1371600" y="5181600"/>
            <a:ext cx="6477000" cy="1143000"/>
          </a:xfrm>
        </p:spPr>
        <p:txBody>
          <a:bodyPr/>
          <a:lstStyle/>
          <a:p>
            <a:pPr marL="0" indent="0" algn="ctr" eaLnBrk="1" hangingPunct="1">
              <a:lnSpc>
                <a:spcPct val="80000"/>
              </a:lnSpc>
              <a:buFont typeface="Wingdings" pitchFamily="2" charset="2"/>
              <a:buNone/>
              <a:defRPr/>
            </a:pPr>
            <a:r>
              <a:rPr lang="en-US" sz="2000" dirty="0"/>
              <a:t>October 26, 2015</a:t>
            </a:r>
          </a:p>
          <a:p>
            <a:pPr marL="0" indent="0" algn="ctr" eaLnBrk="1" hangingPunct="1">
              <a:buFont typeface="Wingdings" pitchFamily="2" charset="2"/>
              <a:buNone/>
              <a:defRPr/>
            </a:pPr>
            <a:r>
              <a:rPr lang="en-US" sz="2000" dirty="0" err="1"/>
              <a:t>Ballys</a:t>
            </a:r>
            <a:endParaRPr lang="en-US" sz="2000" dirty="0"/>
          </a:p>
          <a:p>
            <a:pPr marL="0" indent="0" algn="ctr" eaLnBrk="1" hangingPunct="1">
              <a:buFont typeface="Wingdings" pitchFamily="2" charset="2"/>
              <a:buNone/>
              <a:defRPr/>
            </a:pPr>
            <a:r>
              <a:rPr lang="en-US" sz="2000" dirty="0"/>
              <a:t>Las Vegas, NV</a:t>
            </a:r>
          </a:p>
          <a:p>
            <a:pPr marL="0" indent="0" algn="ctr" eaLnBrk="1" hangingPunct="1">
              <a:buFont typeface="Wingdings" pitchFamily="2" charset="2"/>
              <a:buNone/>
              <a:defRPr/>
            </a:pPr>
            <a:endParaRPr lang="en-US" sz="2000" dirty="0"/>
          </a:p>
          <a:p>
            <a:pPr marL="0" indent="0" algn="ctr" eaLnBrk="1" hangingPunct="1">
              <a:lnSpc>
                <a:spcPct val="80000"/>
              </a:lnSpc>
              <a:buFont typeface="Wingdings" pitchFamily="2" charset="2"/>
              <a:buNone/>
              <a:defRPr/>
            </a:pPr>
            <a:endParaRPr lang="en-US" sz="2000" u="sng" dirty="0"/>
          </a:p>
        </p:txBody>
      </p:sp>
      <p:graphicFrame>
        <p:nvGraphicFramePr>
          <p:cNvPr id="62468" name="Object 4"/>
          <p:cNvGraphicFramePr>
            <a:graphicFrameLocks noChangeAspect="1"/>
          </p:cNvGraphicFramePr>
          <p:nvPr/>
        </p:nvGraphicFramePr>
        <p:xfrm>
          <a:off x="1143000" y="609600"/>
          <a:ext cx="6858000" cy="2297113"/>
        </p:xfrm>
        <a:graphic>
          <a:graphicData uri="http://schemas.openxmlformats.org/presentationml/2006/ole">
            <mc:AlternateContent xmlns:mc="http://schemas.openxmlformats.org/markup-compatibility/2006">
              <mc:Choice xmlns:v="urn:schemas-microsoft-com:vml" Requires="v">
                <p:oleObj spid="_x0000_s64523" r:id="rId4" imgW="7488936" imgH="2199843" progId="">
                  <p:embed/>
                </p:oleObj>
              </mc:Choice>
              <mc:Fallback>
                <p:oleObj r:id="rId4" imgW="7488936" imgH="2199843"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l="23199" b="12469"/>
                      <a:stretch>
                        <a:fillRect/>
                      </a:stretch>
                    </p:blipFill>
                    <p:spPr bwMode="auto">
                      <a:xfrm>
                        <a:off x="1143000" y="609600"/>
                        <a:ext cx="6858000" cy="229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9653696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effectLst/>
              </a:rPr>
              <a:t>Subcommittee Focus(1)</a:t>
            </a:r>
          </a:p>
        </p:txBody>
      </p:sp>
      <p:sp>
        <p:nvSpPr>
          <p:cNvPr id="6147" name="Rectangle 3"/>
          <p:cNvSpPr>
            <a:spLocks noGrp="1" noChangeArrowheads="1"/>
          </p:cNvSpPr>
          <p:nvPr>
            <p:ph type="body" idx="1"/>
          </p:nvPr>
        </p:nvSpPr>
        <p:spPr>
          <a:xfrm>
            <a:off x="0" y="1600200"/>
            <a:ext cx="8915400" cy="5105400"/>
          </a:xfrm>
          <a:noFill/>
          <a:ln>
            <a:solidFill>
              <a:schemeClr val="folHlink"/>
            </a:solidFill>
          </a:ln>
          <a:extLst>
            <a:ext uri="{909E8E84-426E-40DD-AFC4-6F175D3DCCD1}">
              <a14:hiddenFill xmlns:a14="http://schemas.microsoft.com/office/drawing/2010/main">
                <a:solidFill>
                  <a:srgbClr val="FFFFFF"/>
                </a:solidFill>
              </a14:hiddenFill>
            </a:ext>
          </a:extLst>
        </p:spPr>
        <p:txBody>
          <a:bodyPr/>
          <a:lstStyle/>
          <a:p>
            <a:pPr marL="609600" indent="-609600"/>
            <a:r>
              <a:rPr lang="en-US" altLang="en-US">
                <a:effectLst/>
              </a:rPr>
              <a:t>SC-1:Spectrum availability &amp; efficient techniques, data integrity in the transmission channel</a:t>
            </a:r>
          </a:p>
          <a:p>
            <a:pPr marL="609600" indent="-609600"/>
            <a:endParaRPr lang="en-US" altLang="en-US">
              <a:effectLst/>
            </a:endParaRPr>
          </a:p>
          <a:p>
            <a:pPr marL="609600" indent="-609600"/>
            <a:r>
              <a:rPr lang="en-US" altLang="en-US">
                <a:effectLst/>
              </a:rPr>
              <a:t>Current Standards</a:t>
            </a:r>
          </a:p>
          <a:p>
            <a:pPr marL="990600" lvl="1" indent="-533400"/>
            <a:r>
              <a:rPr lang="en-US" altLang="en-US" b="1">
                <a:effectLst/>
              </a:rPr>
              <a:t>IRIG 106-15</a:t>
            </a:r>
            <a:r>
              <a:rPr lang="en-US" altLang="en-US">
                <a:effectLst/>
              </a:rPr>
              <a:t>, </a:t>
            </a:r>
            <a:r>
              <a:rPr lang="en-US" altLang="en-US" b="1">
                <a:solidFill>
                  <a:srgbClr val="FF9933"/>
                </a:solidFill>
                <a:effectLst/>
              </a:rPr>
              <a:t>Chapter 2 update</a:t>
            </a:r>
            <a:endParaRPr lang="en-US" altLang="en-US">
              <a:solidFill>
                <a:srgbClr val="FF9933"/>
              </a:solidFill>
              <a:effectLst/>
            </a:endParaRPr>
          </a:p>
          <a:p>
            <a:pPr marL="990600" lvl="1" indent="-533400"/>
            <a:r>
              <a:rPr lang="en-US" altLang="en-US">
                <a:effectLst/>
              </a:rPr>
              <a:t>IEEE 802.11n/15.3/15.4</a:t>
            </a:r>
          </a:p>
          <a:p>
            <a:pPr marL="990600" lvl="1" indent="-533400"/>
            <a:r>
              <a:rPr lang="en-US" altLang="en-US">
                <a:effectLst/>
              </a:rPr>
              <a:t>DVB-T &amp; OFDM derived industry standard:</a:t>
            </a:r>
          </a:p>
          <a:p>
            <a:pPr lvl="2">
              <a:buFont typeface="Wingdings" pitchFamily="2" charset="2"/>
              <a:buNone/>
            </a:pPr>
            <a:r>
              <a:rPr lang="en-US" altLang="en-US" b="1" i="1">
                <a:solidFill>
                  <a:srgbClr val="FF9933"/>
                </a:solidFill>
                <a:effectLst/>
              </a:rPr>
              <a:t>AMT needing an own standard ?</a:t>
            </a:r>
            <a:r>
              <a:rPr lang="en-US" altLang="en-US" b="1">
                <a:solidFill>
                  <a:srgbClr val="FF9933"/>
                </a:solidFill>
                <a:effectLst/>
              </a:rPr>
              <a:t>?</a:t>
            </a:r>
          </a:p>
        </p:txBody>
      </p:sp>
    </p:spTree>
    <p:extLst>
      <p:ext uri="{BB962C8B-B14F-4D97-AF65-F5344CB8AC3E}">
        <p14:creationId xmlns:p14="http://schemas.microsoft.com/office/powerpoint/2010/main" val="21096670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effectLst/>
              </a:rPr>
              <a:t>Subcommittee Focus(2)</a:t>
            </a:r>
          </a:p>
        </p:txBody>
      </p:sp>
      <p:sp>
        <p:nvSpPr>
          <p:cNvPr id="7171" name="Rectangle 3"/>
          <p:cNvSpPr>
            <a:spLocks noGrp="1" noChangeArrowheads="1"/>
          </p:cNvSpPr>
          <p:nvPr>
            <p:ph type="body" idx="1"/>
          </p:nvPr>
        </p:nvSpPr>
        <p:spPr>
          <a:xfrm>
            <a:off x="228600" y="1600200"/>
            <a:ext cx="8915400" cy="510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r>
              <a:rPr lang="en-US" altLang="en-US">
                <a:effectLst/>
              </a:rPr>
              <a:t>SC-2:Ensure data acquisition and time tagging in high-rate data streams</a:t>
            </a:r>
          </a:p>
          <a:p>
            <a:pPr marL="609600" indent="-609600">
              <a:buFont typeface="Wingdings" pitchFamily="2" charset="2"/>
              <a:buNone/>
            </a:pPr>
            <a:endParaRPr lang="en-US" altLang="en-US">
              <a:effectLst/>
            </a:endParaRPr>
          </a:p>
          <a:p>
            <a:pPr marL="609600" indent="-609600">
              <a:buFont typeface="Wingdings" pitchFamily="2" charset="2"/>
              <a:buNone/>
            </a:pPr>
            <a:endParaRPr lang="en-US" altLang="en-US">
              <a:effectLst/>
            </a:endParaRPr>
          </a:p>
          <a:p>
            <a:pPr marL="609600" indent="-609600"/>
            <a:r>
              <a:rPr lang="en-US" altLang="en-US">
                <a:effectLst/>
              </a:rPr>
              <a:t>Current Standards</a:t>
            </a:r>
          </a:p>
          <a:p>
            <a:pPr marL="990600" lvl="1" indent="-533400"/>
            <a:r>
              <a:rPr lang="en-US" altLang="en-US">
                <a:effectLst/>
              </a:rPr>
              <a:t>IEEE 1451, IEEE 1588, </a:t>
            </a:r>
          </a:p>
          <a:p>
            <a:pPr marL="990600" lvl="1" indent="-533400"/>
            <a:r>
              <a:rPr lang="en-US" altLang="en-US">
                <a:effectLst/>
              </a:rPr>
              <a:t>IEEE 802.11.n/15.1/3/4</a:t>
            </a:r>
          </a:p>
          <a:p>
            <a:pPr marL="990600" lvl="1" indent="-533400"/>
            <a:r>
              <a:rPr lang="en-US" altLang="en-US" b="1">
                <a:effectLst/>
              </a:rPr>
              <a:t>IRIG 106-15, </a:t>
            </a:r>
          </a:p>
          <a:p>
            <a:pPr marL="990600" lvl="1" indent="-533400">
              <a:buFontTx/>
              <a:buNone/>
            </a:pPr>
            <a:r>
              <a:rPr lang="en-US" altLang="en-US" b="1">
                <a:solidFill>
                  <a:srgbClr val="FF9933"/>
                </a:solidFill>
                <a:effectLst/>
              </a:rPr>
              <a:t>	Chapter 4 &amp; 7 downlink format</a:t>
            </a:r>
            <a:endParaRPr lang="en-US" altLang="en-US">
              <a:solidFill>
                <a:srgbClr val="FF9933"/>
              </a:solidFill>
              <a:effectLst/>
            </a:endParaRPr>
          </a:p>
        </p:txBody>
      </p:sp>
    </p:spTree>
    <p:extLst>
      <p:ext uri="{BB962C8B-B14F-4D97-AF65-F5344CB8AC3E}">
        <p14:creationId xmlns:p14="http://schemas.microsoft.com/office/powerpoint/2010/main" val="39890683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effectLst/>
              </a:rPr>
              <a:t>Subcommittee Focus(3)</a:t>
            </a:r>
          </a:p>
        </p:txBody>
      </p:sp>
      <p:sp>
        <p:nvSpPr>
          <p:cNvPr id="8195" name="Rectangle 3"/>
          <p:cNvSpPr>
            <a:spLocks noGrp="1" noChangeArrowheads="1"/>
          </p:cNvSpPr>
          <p:nvPr>
            <p:ph type="body" idx="1"/>
          </p:nvPr>
        </p:nvSpPr>
        <p:spPr>
          <a:xfrm>
            <a:off x="0" y="1600200"/>
            <a:ext cx="9144000" cy="4530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buFont typeface="Wingdings" pitchFamily="2" charset="2"/>
              <a:buNone/>
            </a:pPr>
            <a:endParaRPr lang="en-US" altLang="en-US">
              <a:effectLst/>
            </a:endParaRPr>
          </a:p>
          <a:p>
            <a:pPr marL="609600" indent="-609600"/>
            <a:r>
              <a:rPr lang="en-US" altLang="en-US">
                <a:effectLst/>
              </a:rPr>
              <a:t>SC-3:Info collection &amp; dissemination</a:t>
            </a:r>
          </a:p>
          <a:p>
            <a:pPr marL="609600" indent="-609600">
              <a:buFont typeface="Wingdings" pitchFamily="2" charset="2"/>
              <a:buNone/>
            </a:pPr>
            <a:r>
              <a:rPr lang="en-US" altLang="en-US">
                <a:effectLst/>
              </a:rPr>
              <a:t>	on recording system and techniques</a:t>
            </a:r>
          </a:p>
          <a:p>
            <a:pPr marL="609600" indent="-609600">
              <a:buFont typeface="Wingdings" pitchFamily="2" charset="2"/>
              <a:buNone/>
            </a:pPr>
            <a:endParaRPr lang="en-US" altLang="en-US">
              <a:effectLst/>
            </a:endParaRPr>
          </a:p>
          <a:p>
            <a:pPr marL="609600" indent="-609600"/>
            <a:r>
              <a:rPr lang="en-US" altLang="en-US">
                <a:effectLst/>
              </a:rPr>
              <a:t> Current Standards</a:t>
            </a:r>
          </a:p>
          <a:p>
            <a:pPr marL="990600" lvl="1" indent="-533400"/>
            <a:r>
              <a:rPr lang="en-US" altLang="en-US">
                <a:effectLst/>
              </a:rPr>
              <a:t>IRIG 106-15 update, </a:t>
            </a:r>
            <a:r>
              <a:rPr lang="en-US" altLang="en-US" b="1">
                <a:solidFill>
                  <a:srgbClr val="FF9933"/>
                </a:solidFill>
                <a:effectLst/>
              </a:rPr>
              <a:t>Ch.10 TM downlink,</a:t>
            </a:r>
          </a:p>
          <a:p>
            <a:pPr marL="990600" lvl="1" indent="-533400">
              <a:buFontTx/>
              <a:buNone/>
            </a:pPr>
            <a:r>
              <a:rPr lang="en-US" altLang="en-US">
                <a:solidFill>
                  <a:srgbClr val="FF9933"/>
                </a:solidFill>
                <a:effectLst/>
              </a:rPr>
              <a:t>	</a:t>
            </a:r>
            <a:r>
              <a:rPr lang="en-US" altLang="en-US" b="1">
                <a:solidFill>
                  <a:srgbClr val="FF9933"/>
                </a:solidFill>
                <a:effectLst/>
              </a:rPr>
              <a:t>TMATS update</a:t>
            </a:r>
          </a:p>
          <a:p>
            <a:pPr marL="990600" lvl="1" indent="-533400">
              <a:buFontTx/>
              <a:buNone/>
            </a:pPr>
            <a:endParaRPr lang="en-US" altLang="en-US">
              <a:solidFill>
                <a:srgbClr val="FF9933"/>
              </a:solidFill>
              <a:effectLst/>
            </a:endParaRPr>
          </a:p>
        </p:txBody>
      </p:sp>
    </p:spTree>
    <p:extLst>
      <p:ext uri="{BB962C8B-B14F-4D97-AF65-F5344CB8AC3E}">
        <p14:creationId xmlns:p14="http://schemas.microsoft.com/office/powerpoint/2010/main" val="25187942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en-US" b="1">
                <a:effectLst/>
              </a:rPr>
              <a:t>Subcommittee Focus (4)</a:t>
            </a:r>
          </a:p>
        </p:txBody>
      </p:sp>
      <p:sp>
        <p:nvSpPr>
          <p:cNvPr id="9219" name="Rectangle 3"/>
          <p:cNvSpPr>
            <a:spLocks noGrp="1" noChangeArrowheads="1"/>
          </p:cNvSpPr>
          <p:nvPr>
            <p:ph type="body" idx="1"/>
          </p:nvPr>
        </p:nvSpPr>
        <p:spPr>
          <a:xfrm>
            <a:off x="457200" y="1600200"/>
            <a:ext cx="82296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en-US">
                <a:effectLst/>
              </a:rPr>
              <a:t>SC-4: Info collection &amp; dissmination on network telemetry systems</a:t>
            </a:r>
          </a:p>
          <a:p>
            <a:endParaRPr lang="de-DE" altLang="en-US">
              <a:effectLst/>
            </a:endParaRPr>
          </a:p>
          <a:p>
            <a:r>
              <a:rPr lang="de-DE" altLang="en-US">
                <a:effectLst/>
              </a:rPr>
              <a:t>Current standards:</a:t>
            </a:r>
          </a:p>
          <a:p>
            <a:pPr>
              <a:buFont typeface="Wingdings" pitchFamily="2" charset="2"/>
              <a:buNone/>
            </a:pPr>
            <a:r>
              <a:rPr lang="de-DE" altLang="en-US">
                <a:effectLst/>
              </a:rPr>
              <a:t>	IEEE803.3 (Ethernet 100-Tx), basis  for long range WLAN functionality</a:t>
            </a:r>
          </a:p>
          <a:p>
            <a:pPr>
              <a:buFont typeface="Wingdings" pitchFamily="2" charset="2"/>
              <a:buNone/>
            </a:pPr>
            <a:endParaRPr lang="de-DE" altLang="en-US">
              <a:effectLst/>
            </a:endParaRPr>
          </a:p>
          <a:p>
            <a:pPr>
              <a:buFont typeface="Wingdings" pitchFamily="2" charset="2"/>
              <a:buNone/>
            </a:pPr>
            <a:r>
              <a:rPr lang="de-DE" altLang="en-US">
                <a:effectLst/>
              </a:rPr>
              <a:t>	</a:t>
            </a:r>
            <a:r>
              <a:rPr lang="de-DE" altLang="en-US">
                <a:solidFill>
                  <a:srgbClr val="FF9933"/>
                </a:solidFill>
                <a:effectLst/>
              </a:rPr>
              <a:t>iNet Metadata standard</a:t>
            </a:r>
          </a:p>
          <a:p>
            <a:pPr>
              <a:buFont typeface="Wingdings" pitchFamily="2" charset="2"/>
              <a:buNone/>
            </a:pPr>
            <a:r>
              <a:rPr lang="de-DE" altLang="en-US">
                <a:effectLst/>
              </a:rPr>
              <a:t>		  </a:t>
            </a:r>
          </a:p>
        </p:txBody>
      </p:sp>
    </p:spTree>
    <p:extLst>
      <p:ext uri="{BB962C8B-B14F-4D97-AF65-F5344CB8AC3E}">
        <p14:creationId xmlns:p14="http://schemas.microsoft.com/office/powerpoint/2010/main" val="42594592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a:xfrm>
            <a:off x="457200" y="277813"/>
            <a:ext cx="8229600" cy="865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effectLst/>
              </a:rPr>
              <a:t>Open Actions</a:t>
            </a:r>
            <a:r>
              <a:rPr lang="en-US" altLang="en-US">
                <a:effectLst/>
              </a:rPr>
              <a:t> </a:t>
            </a:r>
          </a:p>
        </p:txBody>
      </p:sp>
      <p:sp>
        <p:nvSpPr>
          <p:cNvPr id="52227" name="Rectangle 3"/>
          <p:cNvSpPr>
            <a:spLocks noGrp="1" noChangeArrowheads="1"/>
          </p:cNvSpPr>
          <p:nvPr>
            <p:ph type="body" idx="4294967295"/>
          </p:nvPr>
        </p:nvSpPr>
        <p:spPr>
          <a:xfrm>
            <a:off x="152400" y="1371600"/>
            <a:ext cx="8839200" cy="5867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endParaRPr lang="en-US" altLang="en-US" sz="1600" b="1">
              <a:solidFill>
                <a:srgbClr val="FF9933"/>
              </a:solidFill>
              <a:effectLst/>
            </a:endParaRPr>
          </a:p>
          <a:p>
            <a:pPr>
              <a:lnSpc>
                <a:spcPct val="80000"/>
              </a:lnSpc>
            </a:pPr>
            <a:endParaRPr lang="en-US" altLang="en-US" sz="1600" b="1">
              <a:solidFill>
                <a:srgbClr val="FF9933"/>
              </a:solidFill>
              <a:effectLst/>
            </a:endParaRPr>
          </a:p>
          <a:p>
            <a:pPr>
              <a:lnSpc>
                <a:spcPct val="80000"/>
              </a:lnSpc>
            </a:pPr>
            <a:r>
              <a:rPr lang="en-US" altLang="en-US" sz="2000" b="1">
                <a:solidFill>
                  <a:srgbClr val="FF9933"/>
                </a:solidFill>
                <a:effectLst/>
              </a:rPr>
              <a:t>Track IRIG 106-15 update process</a:t>
            </a:r>
          </a:p>
          <a:p>
            <a:pPr>
              <a:lnSpc>
                <a:spcPct val="80000"/>
              </a:lnSpc>
            </a:pPr>
            <a:r>
              <a:rPr lang="en-US" altLang="en-US" sz="2000" b="1">
                <a:solidFill>
                  <a:srgbClr val="FF9933"/>
                </a:solidFill>
                <a:effectLst/>
              </a:rPr>
              <a:t>Track the update process  of IRIG 118</a:t>
            </a:r>
          </a:p>
          <a:p>
            <a:pPr>
              <a:lnSpc>
                <a:spcPct val="80000"/>
              </a:lnSpc>
              <a:buFont typeface="Wingdings" pitchFamily="2" charset="2"/>
              <a:buNone/>
            </a:pPr>
            <a:r>
              <a:rPr lang="en-US" altLang="en-US" sz="2000">
                <a:effectLst/>
              </a:rPr>
              <a:t>  </a:t>
            </a:r>
          </a:p>
          <a:p>
            <a:pPr>
              <a:lnSpc>
                <a:spcPct val="80000"/>
              </a:lnSpc>
            </a:pPr>
            <a:r>
              <a:rPr lang="en-US" altLang="en-US" sz="2000">
                <a:effectLst/>
              </a:rPr>
              <a:t>IEEE 802.n and UWB (as a basic standard for </a:t>
            </a:r>
          </a:p>
          <a:p>
            <a:pPr>
              <a:lnSpc>
                <a:spcPct val="80000"/>
              </a:lnSpc>
              <a:buFont typeface="Wingdings" pitchFamily="2" charset="2"/>
              <a:buNone/>
            </a:pPr>
            <a:r>
              <a:rPr lang="en-US" altLang="en-US" sz="2000">
                <a:effectLst/>
              </a:rPr>
              <a:t>	wireless intra-aircraft RDA-networking)</a:t>
            </a:r>
          </a:p>
          <a:p>
            <a:pPr>
              <a:lnSpc>
                <a:spcPct val="80000"/>
              </a:lnSpc>
              <a:buFont typeface="Wingdings" pitchFamily="2" charset="2"/>
              <a:buNone/>
            </a:pPr>
            <a:endParaRPr lang="en-US" altLang="en-US" sz="2000">
              <a:effectLst/>
            </a:endParaRPr>
          </a:p>
          <a:p>
            <a:pPr>
              <a:lnSpc>
                <a:spcPct val="80000"/>
              </a:lnSpc>
            </a:pPr>
            <a:r>
              <a:rPr lang="en-US" altLang="en-US" sz="2000">
                <a:effectLst/>
              </a:rPr>
              <a:t>Track emerging standards of Cognitive Radio Systems, IEEE 801.15&amp;22, IEEE1900.1/2/4,</a:t>
            </a:r>
          </a:p>
          <a:p>
            <a:pPr>
              <a:lnSpc>
                <a:spcPct val="80000"/>
              </a:lnSpc>
              <a:buFont typeface="Wingdings" pitchFamily="2" charset="2"/>
              <a:buNone/>
            </a:pPr>
            <a:r>
              <a:rPr lang="en-US" altLang="en-US" sz="2000">
                <a:effectLst/>
              </a:rPr>
              <a:t>	ETSI TR102 802/803</a:t>
            </a:r>
          </a:p>
          <a:p>
            <a:pPr>
              <a:lnSpc>
                <a:spcPct val="80000"/>
              </a:lnSpc>
              <a:buFont typeface="Wingdings" pitchFamily="2" charset="2"/>
              <a:buNone/>
            </a:pPr>
            <a:r>
              <a:rPr lang="en-US" altLang="en-US" sz="1000">
                <a:effectLst/>
              </a:rPr>
              <a:t>	</a:t>
            </a:r>
          </a:p>
          <a:p>
            <a:pPr>
              <a:lnSpc>
                <a:spcPct val="80000"/>
              </a:lnSpc>
              <a:buFont typeface="Wingdings" pitchFamily="2" charset="2"/>
              <a:buNone/>
            </a:pPr>
            <a:r>
              <a:rPr lang="en-US" altLang="en-US" sz="2000" b="1">
                <a:effectLst/>
              </a:rPr>
              <a:t>----------------------------------------------------------------------</a:t>
            </a:r>
          </a:p>
          <a:p>
            <a:pPr>
              <a:lnSpc>
                <a:spcPct val="80000"/>
              </a:lnSpc>
              <a:buFont typeface="Wingdings" pitchFamily="2" charset="2"/>
              <a:buNone/>
            </a:pPr>
            <a:endParaRPr lang="en-US" altLang="en-US" sz="1000">
              <a:effectLst/>
            </a:endParaRPr>
          </a:p>
          <a:p>
            <a:pPr>
              <a:lnSpc>
                <a:spcPct val="80000"/>
              </a:lnSpc>
              <a:buFont typeface="Wingdings" pitchFamily="2" charset="2"/>
              <a:buNone/>
            </a:pPr>
            <a:r>
              <a:rPr lang="en-US" altLang="en-US" sz="1000">
                <a:effectLst/>
              </a:rPr>
              <a:t>    </a:t>
            </a:r>
            <a:r>
              <a:rPr lang="en-US" altLang="en-US" sz="1800" b="1" u="sng">
                <a:solidFill>
                  <a:srgbClr val="FF3300"/>
                </a:solidFill>
                <a:effectLst/>
              </a:rPr>
              <a:t>Briefings of the ETSC Open Meeting 2015 available under:</a:t>
            </a:r>
          </a:p>
          <a:p>
            <a:pPr>
              <a:lnSpc>
                <a:spcPct val="80000"/>
              </a:lnSpc>
              <a:buFont typeface="Wingdings" pitchFamily="2" charset="2"/>
              <a:buNone/>
            </a:pPr>
            <a:endParaRPr lang="en-US" altLang="en-US" sz="1800" b="1" u="sng">
              <a:solidFill>
                <a:srgbClr val="FF3300"/>
              </a:solidFill>
              <a:effectLst/>
            </a:endParaRPr>
          </a:p>
          <a:p>
            <a:pPr>
              <a:lnSpc>
                <a:spcPct val="80000"/>
              </a:lnSpc>
              <a:buFont typeface="Wingdings" pitchFamily="2" charset="2"/>
              <a:buNone/>
            </a:pPr>
            <a:r>
              <a:rPr lang="en-US" altLang="en-US" sz="1000">
                <a:solidFill>
                  <a:srgbClr val="FF3300"/>
                </a:solidFill>
                <a:effectLst/>
              </a:rPr>
              <a:t>	</a:t>
            </a:r>
            <a:r>
              <a:rPr lang="de-DE" altLang="en-US" sz="1600">
                <a:solidFill>
                  <a:srgbClr val="FF3300"/>
                </a:solidFill>
                <a:effectLst/>
                <a:hlinkClick r:id="rId3"/>
              </a:rPr>
              <a:t>http://telemetry-europe.org/index.php/general-information/reports</a:t>
            </a:r>
            <a:endParaRPr lang="de-DE" altLang="en-US" sz="1600">
              <a:solidFill>
                <a:srgbClr val="FF3300"/>
              </a:solidFill>
              <a:effectLst/>
            </a:endParaRPr>
          </a:p>
          <a:p>
            <a:pPr>
              <a:lnSpc>
                <a:spcPct val="80000"/>
              </a:lnSpc>
              <a:buFont typeface="Wingdings" pitchFamily="2" charset="2"/>
              <a:buNone/>
            </a:pPr>
            <a:endParaRPr lang="en-US" altLang="en-US" sz="1000">
              <a:solidFill>
                <a:srgbClr val="FF3300"/>
              </a:solidFill>
              <a:effectLst/>
            </a:endParaRPr>
          </a:p>
          <a:p>
            <a:pPr>
              <a:lnSpc>
                <a:spcPct val="80000"/>
              </a:lnSpc>
              <a:buFont typeface="Wingdings" pitchFamily="2" charset="2"/>
              <a:buNone/>
            </a:pPr>
            <a:endParaRPr lang="en-US" altLang="en-US" sz="1000">
              <a:solidFill>
                <a:srgbClr val="FF3300"/>
              </a:solidFill>
              <a:effectLst/>
            </a:endParaRPr>
          </a:p>
          <a:p>
            <a:pPr>
              <a:lnSpc>
                <a:spcPct val="80000"/>
              </a:lnSpc>
              <a:buFont typeface="Wingdings" pitchFamily="2" charset="2"/>
              <a:buNone/>
            </a:pPr>
            <a:endParaRPr lang="en-US" altLang="en-US" sz="1000">
              <a:solidFill>
                <a:srgbClr val="FF3300"/>
              </a:solidFill>
              <a:effectLst/>
            </a:endParaRPr>
          </a:p>
          <a:p>
            <a:pPr>
              <a:lnSpc>
                <a:spcPct val="80000"/>
              </a:lnSpc>
            </a:pPr>
            <a:endParaRPr lang="en-US" altLang="en-US" sz="1000">
              <a:effectLst/>
            </a:endParaRPr>
          </a:p>
          <a:p>
            <a:pPr>
              <a:lnSpc>
                <a:spcPct val="80000"/>
              </a:lnSpc>
              <a:buFont typeface="Wingdings" pitchFamily="2" charset="2"/>
              <a:buNone/>
            </a:pPr>
            <a:endParaRPr lang="en-US" altLang="en-US" sz="1000" i="1">
              <a:effectLst/>
            </a:endParaRPr>
          </a:p>
          <a:p>
            <a:pPr>
              <a:lnSpc>
                <a:spcPct val="80000"/>
              </a:lnSpc>
              <a:buFont typeface="Wingdings" pitchFamily="2" charset="2"/>
              <a:buNone/>
            </a:pPr>
            <a:r>
              <a:rPr lang="en-US" altLang="en-US" sz="1000" i="1">
                <a:effectLst/>
              </a:rPr>
              <a:t>	</a:t>
            </a:r>
          </a:p>
          <a:p>
            <a:pPr>
              <a:lnSpc>
                <a:spcPct val="80000"/>
              </a:lnSpc>
            </a:pPr>
            <a:endParaRPr lang="en-US" altLang="en-US" sz="1200">
              <a:effectLst/>
            </a:endParaRPr>
          </a:p>
        </p:txBody>
      </p:sp>
    </p:spTree>
    <p:extLst>
      <p:ext uri="{BB962C8B-B14F-4D97-AF65-F5344CB8AC3E}">
        <p14:creationId xmlns:p14="http://schemas.microsoft.com/office/powerpoint/2010/main" val="2530839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hteck 3"/>
          <p:cNvSpPr>
            <a:spLocks noChangeArrowheads="1"/>
          </p:cNvSpPr>
          <p:nvPr/>
        </p:nvSpPr>
        <p:spPr bwMode="auto">
          <a:xfrm>
            <a:off x="0" y="0"/>
            <a:ext cx="9144000" cy="6858000"/>
          </a:xfrm>
          <a:prstGeom prst="rect">
            <a:avLst/>
          </a:prstGeom>
          <a:solidFill>
            <a:schemeClr val="bg1"/>
          </a:solidFill>
          <a:ln w="9525" algn="ctr">
            <a:solidFill>
              <a:schemeClr val="tx1"/>
            </a:solidFill>
            <a:round/>
            <a:headEnd/>
            <a:tailEnd/>
          </a:ln>
        </p:spPr>
        <p:txBody>
          <a:bodyPr anchor="ctr"/>
          <a:lstStyle>
            <a:lvl1pPr defTabSz="1042988">
              <a:defRPr>
                <a:solidFill>
                  <a:schemeClr val="tx1"/>
                </a:solidFill>
                <a:latin typeface="Verdana" pitchFamily="34" charset="0"/>
              </a:defRPr>
            </a:lvl1pPr>
            <a:lvl2pPr marL="742950" indent="-285750" defTabSz="1042988">
              <a:defRPr>
                <a:solidFill>
                  <a:schemeClr val="tx1"/>
                </a:solidFill>
                <a:latin typeface="Verdana" pitchFamily="34" charset="0"/>
              </a:defRPr>
            </a:lvl2pPr>
            <a:lvl3pPr marL="1143000" indent="-228600" defTabSz="1042988">
              <a:defRPr>
                <a:solidFill>
                  <a:schemeClr val="tx1"/>
                </a:solidFill>
                <a:latin typeface="Verdana" pitchFamily="34" charset="0"/>
              </a:defRPr>
            </a:lvl3pPr>
            <a:lvl4pPr marL="1600200" indent="-228600" defTabSz="1042988">
              <a:defRPr>
                <a:solidFill>
                  <a:schemeClr val="tx1"/>
                </a:solidFill>
                <a:latin typeface="Verdana" pitchFamily="34" charset="0"/>
              </a:defRPr>
            </a:lvl4pPr>
            <a:lvl5pPr marL="2057400" indent="-228600" defTabSz="1042988">
              <a:defRPr>
                <a:solidFill>
                  <a:schemeClr val="tx1"/>
                </a:solidFill>
                <a:latin typeface="Verdana" pitchFamily="34" charset="0"/>
              </a:defRPr>
            </a:lvl5pPr>
            <a:lvl6pPr marL="2514600" indent="-228600" defTabSz="1042988" eaLnBrk="0" fontAlgn="base" hangingPunct="0">
              <a:spcBef>
                <a:spcPct val="0"/>
              </a:spcBef>
              <a:spcAft>
                <a:spcPct val="0"/>
              </a:spcAft>
              <a:defRPr>
                <a:solidFill>
                  <a:schemeClr val="tx1"/>
                </a:solidFill>
                <a:latin typeface="Verdana" pitchFamily="34" charset="0"/>
              </a:defRPr>
            </a:lvl6pPr>
            <a:lvl7pPr marL="2971800" indent="-228600" defTabSz="1042988" eaLnBrk="0" fontAlgn="base" hangingPunct="0">
              <a:spcBef>
                <a:spcPct val="0"/>
              </a:spcBef>
              <a:spcAft>
                <a:spcPct val="0"/>
              </a:spcAft>
              <a:defRPr>
                <a:solidFill>
                  <a:schemeClr val="tx1"/>
                </a:solidFill>
                <a:latin typeface="Verdana" pitchFamily="34" charset="0"/>
              </a:defRPr>
            </a:lvl7pPr>
            <a:lvl8pPr marL="3429000" indent="-228600" defTabSz="1042988" eaLnBrk="0" fontAlgn="base" hangingPunct="0">
              <a:spcBef>
                <a:spcPct val="0"/>
              </a:spcBef>
              <a:spcAft>
                <a:spcPct val="0"/>
              </a:spcAft>
              <a:defRPr>
                <a:solidFill>
                  <a:schemeClr val="tx1"/>
                </a:solidFill>
                <a:latin typeface="Verdana" pitchFamily="34" charset="0"/>
              </a:defRPr>
            </a:lvl8pPr>
            <a:lvl9pPr marL="3886200" indent="-228600" defTabSz="1042988" eaLnBrk="0" fontAlgn="base" hangingPunct="0">
              <a:spcBef>
                <a:spcPct val="0"/>
              </a:spcBef>
              <a:spcAft>
                <a:spcPct val="0"/>
              </a:spcAft>
              <a:defRPr>
                <a:solidFill>
                  <a:schemeClr val="tx1"/>
                </a:solidFill>
                <a:latin typeface="Verdana" pitchFamily="34" charset="0"/>
              </a:defRPr>
            </a:lvl9pPr>
          </a:lstStyle>
          <a:p>
            <a:pPr algn="ctr" eaLnBrk="1" hangingPunct="1">
              <a:lnSpc>
                <a:spcPct val="115000"/>
              </a:lnSpc>
            </a:pPr>
            <a:endParaRPr lang="de-DE" altLang="en-US" sz="1500">
              <a:latin typeface="Arial" pitchFamily="34" charset="0"/>
              <a:cs typeface="Arial" pitchFamily="34" charset="0"/>
            </a:endParaRPr>
          </a:p>
        </p:txBody>
      </p:sp>
      <p:pic>
        <p:nvPicPr>
          <p:cNvPr id="64515" name="Picture 2" descr="H:\Expos\ETC\European Society of Telemetry\Pics\etc2016\Logo-etc2016-quer.jpg"/>
          <p:cNvPicPr>
            <a:picLocks noChangeAspect="1" noChangeArrowheads="1"/>
          </p:cNvPicPr>
          <p:nvPr/>
        </p:nvPicPr>
        <p:blipFill>
          <a:blip r:embed="rId3">
            <a:extLst>
              <a:ext uri="{28A0092B-C50C-407E-A947-70E740481C1C}">
                <a14:useLocalDpi xmlns:a14="http://schemas.microsoft.com/office/drawing/2010/main" val="0"/>
              </a:ext>
            </a:extLst>
          </a:blip>
          <a:srcRect b="19966"/>
          <a:stretch>
            <a:fillRect/>
          </a:stretch>
        </p:blipFill>
        <p:spPr bwMode="auto">
          <a:xfrm>
            <a:off x="250825" y="254000"/>
            <a:ext cx="4176713"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C:\Data\Präsentationen\#Pics\Nuremberg\henkersteg-nuernberg-20ab013a-3f79-4853-9209-c8073226c91f.jpg"/>
          <p:cNvPicPr>
            <a:picLocks noChangeAspect="1" noChangeArrowheads="1"/>
          </p:cNvPicPr>
          <p:nvPr/>
        </p:nvPicPr>
        <p:blipFill>
          <a:blip r:embed="rId4">
            <a:extLst/>
          </a:blip>
          <a:srcRect/>
          <a:stretch>
            <a:fillRect/>
          </a:stretch>
        </p:blipFill>
        <p:spPr bwMode="auto">
          <a:xfrm>
            <a:off x="196956" y="3097700"/>
            <a:ext cx="8839540" cy="3643668"/>
          </a:xfrm>
          <a:prstGeom prst="rect">
            <a:avLst/>
          </a:prstGeom>
          <a:noFill/>
          <a:scene3d>
            <a:camera prst="orthographicFront"/>
            <a:lightRig rig="threePt" dir="t"/>
          </a:scene3d>
          <a:sp3d>
            <a:bevelT/>
            <a:bevelB/>
          </a:sp3d>
          <a:extLst/>
        </p:spPr>
      </p:pic>
      <p:sp>
        <p:nvSpPr>
          <p:cNvPr id="7" name="Textfeld 6"/>
          <p:cNvSpPr txBox="1"/>
          <p:nvPr/>
        </p:nvSpPr>
        <p:spPr>
          <a:xfrm>
            <a:off x="5387167" y="215930"/>
            <a:ext cx="3143809" cy="2308324"/>
          </a:xfrm>
          <a:prstGeom prst="rect">
            <a:avLst/>
          </a:prstGeom>
          <a:solidFill>
            <a:srgbClr val="0087E2"/>
          </a:solidFill>
        </p:spPr>
        <p:style>
          <a:lnRef idx="0">
            <a:schemeClr val="accent1"/>
          </a:lnRef>
          <a:fillRef idx="3">
            <a:schemeClr val="accent1"/>
          </a:fillRef>
          <a:effectRef idx="3">
            <a:schemeClr val="accent1"/>
          </a:effectRef>
          <a:fontRef idx="minor">
            <a:schemeClr val="lt1"/>
          </a:fontRef>
        </p:style>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endParaRPr lang="en-US" altLang="en-US" sz="2000" b="1" i="1" dirty="0">
              <a:solidFill>
                <a:schemeClr val="bg1"/>
              </a:solidFill>
              <a:effectLst>
                <a:outerShdw blurRad="38100" dist="38100" dir="2700000" algn="tl">
                  <a:srgbClr val="000000"/>
                </a:outerShdw>
              </a:effectLst>
            </a:endParaRPr>
          </a:p>
          <a:p>
            <a:pPr algn="ctr" eaLnBrk="1" hangingPunct="1"/>
            <a:r>
              <a:rPr lang="en-US" altLang="en-US" b="1" i="1" dirty="0">
                <a:solidFill>
                  <a:schemeClr val="bg1"/>
                </a:solidFill>
                <a:effectLst>
                  <a:outerShdw blurRad="38100" dist="38100" dir="2700000" algn="tl">
                    <a:srgbClr val="000000"/>
                  </a:outerShdw>
                </a:effectLst>
              </a:rPr>
              <a:t>May 10th - 12th , 2016</a:t>
            </a:r>
          </a:p>
          <a:p>
            <a:pPr algn="ctr" eaLnBrk="1" hangingPunct="1"/>
            <a:r>
              <a:rPr lang="en-US" altLang="en-US" b="1" i="1" dirty="0">
                <a:solidFill>
                  <a:schemeClr val="bg1"/>
                </a:solidFill>
                <a:effectLst>
                  <a:outerShdw blurRad="38100" dist="38100" dir="2700000" algn="tl">
                    <a:srgbClr val="000000"/>
                  </a:outerShdw>
                </a:effectLst>
              </a:rPr>
              <a:t>Nuremberg, Germany</a:t>
            </a:r>
            <a:endParaRPr lang="en-US" altLang="en-US" sz="1600" b="1" i="1" dirty="0">
              <a:solidFill>
                <a:schemeClr val="bg1"/>
              </a:solidFill>
              <a:effectLst>
                <a:outerShdw blurRad="38100" dist="38100" dir="2700000" algn="tl">
                  <a:srgbClr val="000000"/>
                </a:outerShdw>
              </a:effectLst>
            </a:endParaRPr>
          </a:p>
          <a:p>
            <a:pPr algn="ctr" eaLnBrk="1" hangingPunct="1"/>
            <a:r>
              <a:rPr lang="en-US" altLang="en-US" sz="2000" b="1" i="1" u="sng" dirty="0">
                <a:solidFill>
                  <a:srgbClr val="FF3300"/>
                </a:solidFill>
                <a:effectLst>
                  <a:outerShdw blurRad="38100" dist="38100" dir="2700000" algn="tl">
                    <a:srgbClr val="000000"/>
                  </a:outerShdw>
                </a:effectLst>
              </a:rPr>
              <a:t>ETSC Open Meeting</a:t>
            </a:r>
          </a:p>
          <a:p>
            <a:pPr algn="ctr" eaLnBrk="1" hangingPunct="1"/>
            <a:r>
              <a:rPr lang="en-US" altLang="en-US" sz="2000" b="1" i="1" u="sng" dirty="0">
                <a:solidFill>
                  <a:srgbClr val="FF3300"/>
                </a:solidFill>
                <a:effectLst>
                  <a:outerShdw blurRad="38100" dist="38100" dir="2700000" algn="tl">
                    <a:srgbClr val="000000"/>
                  </a:outerShdw>
                </a:effectLst>
              </a:rPr>
              <a:t>May 11th, 2016</a:t>
            </a:r>
          </a:p>
          <a:p>
            <a:pPr algn="ctr" eaLnBrk="1" hangingPunct="1"/>
            <a:endParaRPr lang="en-US" altLang="en-US" sz="1600" b="1" i="1" dirty="0">
              <a:solidFill>
                <a:schemeClr val="bg1"/>
              </a:solidFill>
              <a:effectLst>
                <a:outerShdw blurRad="38100" dist="38100" dir="2700000" algn="tl">
                  <a:srgbClr val="000000"/>
                </a:outerShdw>
              </a:effectLst>
            </a:endParaRPr>
          </a:p>
          <a:p>
            <a:pPr algn="ctr" eaLnBrk="1" hangingPunct="1"/>
            <a:r>
              <a:rPr lang="en-US" altLang="en-US" sz="1600" b="1" i="1" u="sng" dirty="0">
                <a:solidFill>
                  <a:schemeClr val="bg1"/>
                </a:solidFill>
                <a:effectLst>
                  <a:outerShdw blurRad="38100" dist="38100" dir="2700000" algn="tl">
                    <a:srgbClr val="000000"/>
                  </a:outerShdw>
                </a:effectLst>
              </a:rPr>
              <a:t>Call for Papers</a:t>
            </a:r>
            <a:r>
              <a:rPr lang="en-US" altLang="en-US" sz="1600" b="1" i="1" dirty="0">
                <a:solidFill>
                  <a:schemeClr val="bg1"/>
                </a:solidFill>
                <a:effectLst>
                  <a:outerShdw blurRad="38100" dist="38100" dir="2700000" algn="tl">
                    <a:srgbClr val="000000"/>
                  </a:outerShdw>
                </a:effectLst>
              </a:rPr>
              <a:t> online :</a:t>
            </a:r>
          </a:p>
          <a:p>
            <a:pPr algn="ctr" eaLnBrk="1" hangingPunct="1"/>
            <a:r>
              <a:rPr lang="en-US" altLang="en-US" sz="1600" b="1" i="1" dirty="0">
                <a:solidFill>
                  <a:schemeClr val="bg1"/>
                </a:solidFill>
                <a:effectLst>
                  <a:outerShdw blurRad="38100" dist="38100" dir="2700000" algn="tl">
                    <a:srgbClr val="000000"/>
                  </a:outerShdw>
                </a:effectLst>
              </a:rPr>
              <a:t>www.etc2016.de</a:t>
            </a:r>
          </a:p>
        </p:txBody>
      </p:sp>
      <p:pic>
        <p:nvPicPr>
          <p:cNvPr id="64520" name="Picture 4" descr="H:\Expos\Sensors\Pics SENSORS\Logo-und-Titel-SENSOR+TEST-2016-weis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463" y="3317875"/>
            <a:ext cx="3960812" cy="771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Textfeld 8"/>
          <p:cNvSpPr txBox="1"/>
          <p:nvPr/>
        </p:nvSpPr>
        <p:spPr>
          <a:xfrm>
            <a:off x="1420813" y="3544888"/>
            <a:ext cx="2214562" cy="307975"/>
          </a:xfrm>
          <a:prstGeom prst="rect">
            <a:avLst/>
          </a:prstGeom>
          <a:noFill/>
        </p:spPr>
        <p:txBody>
          <a:bodyPr wrap="none">
            <a:spAutoFit/>
          </a:bodyPr>
          <a:lstStyle/>
          <a:p>
            <a:pPr algn="r" eaLnBrk="1" fontAlgn="auto" hangingPunct="1">
              <a:spcBef>
                <a:spcPts val="0"/>
              </a:spcBef>
              <a:spcAft>
                <a:spcPts val="0"/>
              </a:spcAft>
              <a:defRPr/>
            </a:pPr>
            <a:r>
              <a:rPr lang="en-US" sz="1400" b="1" dirty="0">
                <a:solidFill>
                  <a:schemeClr val="bg1"/>
                </a:solidFill>
                <a:effectLst>
                  <a:outerShdw blurRad="38100" dist="38100" dir="2700000" algn="tl">
                    <a:srgbClr val="000000">
                      <a:alpha val="43137"/>
                    </a:srgbClr>
                  </a:outerShdw>
                </a:effectLst>
                <a:ea typeface="Verdana" panose="020B0604030504040204" pitchFamily="34" charset="0"/>
                <a:cs typeface="Verdana" panose="020B0604030504040204" pitchFamily="34" charset="0"/>
              </a:rPr>
              <a:t>in cooperation with:</a:t>
            </a:r>
          </a:p>
        </p:txBody>
      </p:sp>
      <p:sp>
        <p:nvSpPr>
          <p:cNvPr id="64522" name="Abgerundetes Rechteck 9"/>
          <p:cNvSpPr>
            <a:spLocks noChangeArrowheads="1"/>
          </p:cNvSpPr>
          <p:nvPr/>
        </p:nvSpPr>
        <p:spPr bwMode="auto">
          <a:xfrm>
            <a:off x="2187575" y="4635500"/>
            <a:ext cx="3321050" cy="1836738"/>
          </a:xfrm>
          <a:prstGeom prst="roundRect">
            <a:avLst>
              <a:gd name="adj" fmla="val 16667"/>
            </a:avLst>
          </a:prstGeom>
          <a:solidFill>
            <a:schemeClr val="bg1">
              <a:alpha val="85097"/>
            </a:schemeClr>
          </a:solidFill>
          <a:ln w="9525" algn="ctr">
            <a:solidFill>
              <a:schemeClr val="tx1"/>
            </a:solidFill>
            <a:round/>
            <a:headEnd/>
            <a:tailEnd/>
          </a:ln>
        </p:spPr>
        <p:txBody>
          <a:bodyPr anchor="ctr"/>
          <a:lstStyle>
            <a:lvl1pPr defTabSz="1042988">
              <a:defRPr>
                <a:solidFill>
                  <a:schemeClr val="tx1"/>
                </a:solidFill>
                <a:latin typeface="Verdana" pitchFamily="34" charset="0"/>
              </a:defRPr>
            </a:lvl1pPr>
            <a:lvl2pPr marL="742950" indent="-285750" defTabSz="1042988">
              <a:defRPr>
                <a:solidFill>
                  <a:schemeClr val="tx1"/>
                </a:solidFill>
                <a:latin typeface="Verdana" pitchFamily="34" charset="0"/>
              </a:defRPr>
            </a:lvl2pPr>
            <a:lvl3pPr marL="1143000" indent="-228600" defTabSz="1042988">
              <a:defRPr>
                <a:solidFill>
                  <a:schemeClr val="tx1"/>
                </a:solidFill>
                <a:latin typeface="Verdana" pitchFamily="34" charset="0"/>
              </a:defRPr>
            </a:lvl3pPr>
            <a:lvl4pPr marL="1600200" indent="-228600" defTabSz="1042988">
              <a:defRPr>
                <a:solidFill>
                  <a:schemeClr val="tx1"/>
                </a:solidFill>
                <a:latin typeface="Verdana" pitchFamily="34" charset="0"/>
              </a:defRPr>
            </a:lvl4pPr>
            <a:lvl5pPr marL="2057400" indent="-228600" defTabSz="1042988">
              <a:defRPr>
                <a:solidFill>
                  <a:schemeClr val="tx1"/>
                </a:solidFill>
                <a:latin typeface="Verdana" pitchFamily="34" charset="0"/>
              </a:defRPr>
            </a:lvl5pPr>
            <a:lvl6pPr marL="2514600" indent="-228600" defTabSz="1042988" eaLnBrk="0" fontAlgn="base" hangingPunct="0">
              <a:spcBef>
                <a:spcPct val="0"/>
              </a:spcBef>
              <a:spcAft>
                <a:spcPct val="0"/>
              </a:spcAft>
              <a:defRPr>
                <a:solidFill>
                  <a:schemeClr val="tx1"/>
                </a:solidFill>
                <a:latin typeface="Verdana" pitchFamily="34" charset="0"/>
              </a:defRPr>
            </a:lvl6pPr>
            <a:lvl7pPr marL="2971800" indent="-228600" defTabSz="1042988" eaLnBrk="0" fontAlgn="base" hangingPunct="0">
              <a:spcBef>
                <a:spcPct val="0"/>
              </a:spcBef>
              <a:spcAft>
                <a:spcPct val="0"/>
              </a:spcAft>
              <a:defRPr>
                <a:solidFill>
                  <a:schemeClr val="tx1"/>
                </a:solidFill>
                <a:latin typeface="Verdana" pitchFamily="34" charset="0"/>
              </a:defRPr>
            </a:lvl7pPr>
            <a:lvl8pPr marL="3429000" indent="-228600" defTabSz="1042988" eaLnBrk="0" fontAlgn="base" hangingPunct="0">
              <a:spcBef>
                <a:spcPct val="0"/>
              </a:spcBef>
              <a:spcAft>
                <a:spcPct val="0"/>
              </a:spcAft>
              <a:defRPr>
                <a:solidFill>
                  <a:schemeClr val="tx1"/>
                </a:solidFill>
                <a:latin typeface="Verdana" pitchFamily="34" charset="0"/>
              </a:defRPr>
            </a:lvl8pPr>
            <a:lvl9pPr marL="3886200" indent="-228600" defTabSz="1042988" eaLnBrk="0" fontAlgn="base" hangingPunct="0">
              <a:spcBef>
                <a:spcPct val="0"/>
              </a:spcBef>
              <a:spcAft>
                <a:spcPct val="0"/>
              </a:spcAft>
              <a:defRPr>
                <a:solidFill>
                  <a:schemeClr val="tx1"/>
                </a:solidFill>
                <a:latin typeface="Verdana" pitchFamily="34" charset="0"/>
              </a:defRPr>
            </a:lvl9pPr>
          </a:lstStyle>
          <a:p>
            <a:pPr algn="ctr" eaLnBrk="1" hangingPunct="1">
              <a:lnSpc>
                <a:spcPct val="115000"/>
              </a:lnSpc>
            </a:pPr>
            <a:endParaRPr lang="en-US" altLang="en-US" sz="1500">
              <a:latin typeface="Arial" pitchFamily="34" charset="0"/>
              <a:cs typeface="Arial" pitchFamily="34" charset="0"/>
            </a:endParaRPr>
          </a:p>
        </p:txBody>
      </p:sp>
      <p:pic>
        <p:nvPicPr>
          <p:cNvPr id="64523" name="Picture 5" descr="H:\Expos\SFTE\Logos SFTE\sfte-logo-footer.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95513" y="4672013"/>
            <a:ext cx="2655887"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24" name="Abgerundetes Rechteck 11"/>
          <p:cNvSpPr>
            <a:spLocks noChangeArrowheads="1"/>
          </p:cNvSpPr>
          <p:nvPr/>
        </p:nvSpPr>
        <p:spPr bwMode="auto">
          <a:xfrm>
            <a:off x="5676900" y="4635500"/>
            <a:ext cx="3287713" cy="1836738"/>
          </a:xfrm>
          <a:prstGeom prst="roundRect">
            <a:avLst>
              <a:gd name="adj" fmla="val 16667"/>
            </a:avLst>
          </a:prstGeom>
          <a:solidFill>
            <a:schemeClr val="bg1">
              <a:alpha val="85097"/>
            </a:schemeClr>
          </a:solidFill>
          <a:ln w="9525" algn="ctr">
            <a:solidFill>
              <a:schemeClr val="tx1"/>
            </a:solidFill>
            <a:round/>
            <a:headEnd/>
            <a:tailEnd/>
          </a:ln>
        </p:spPr>
        <p:txBody>
          <a:bodyPr anchor="ctr"/>
          <a:lstStyle>
            <a:lvl1pPr defTabSz="1042988">
              <a:defRPr>
                <a:solidFill>
                  <a:schemeClr val="tx1"/>
                </a:solidFill>
                <a:latin typeface="Verdana" pitchFamily="34" charset="0"/>
              </a:defRPr>
            </a:lvl1pPr>
            <a:lvl2pPr marL="742950" indent="-285750" defTabSz="1042988">
              <a:defRPr>
                <a:solidFill>
                  <a:schemeClr val="tx1"/>
                </a:solidFill>
                <a:latin typeface="Verdana" pitchFamily="34" charset="0"/>
              </a:defRPr>
            </a:lvl2pPr>
            <a:lvl3pPr marL="1143000" indent="-228600" defTabSz="1042988">
              <a:defRPr>
                <a:solidFill>
                  <a:schemeClr val="tx1"/>
                </a:solidFill>
                <a:latin typeface="Verdana" pitchFamily="34" charset="0"/>
              </a:defRPr>
            </a:lvl3pPr>
            <a:lvl4pPr marL="1600200" indent="-228600" defTabSz="1042988">
              <a:defRPr>
                <a:solidFill>
                  <a:schemeClr val="tx1"/>
                </a:solidFill>
                <a:latin typeface="Verdana" pitchFamily="34" charset="0"/>
              </a:defRPr>
            </a:lvl4pPr>
            <a:lvl5pPr marL="2057400" indent="-228600" defTabSz="1042988">
              <a:defRPr>
                <a:solidFill>
                  <a:schemeClr val="tx1"/>
                </a:solidFill>
                <a:latin typeface="Verdana" pitchFamily="34" charset="0"/>
              </a:defRPr>
            </a:lvl5pPr>
            <a:lvl6pPr marL="2514600" indent="-228600" defTabSz="1042988" eaLnBrk="0" fontAlgn="base" hangingPunct="0">
              <a:spcBef>
                <a:spcPct val="0"/>
              </a:spcBef>
              <a:spcAft>
                <a:spcPct val="0"/>
              </a:spcAft>
              <a:defRPr>
                <a:solidFill>
                  <a:schemeClr val="tx1"/>
                </a:solidFill>
                <a:latin typeface="Verdana" pitchFamily="34" charset="0"/>
              </a:defRPr>
            </a:lvl6pPr>
            <a:lvl7pPr marL="2971800" indent="-228600" defTabSz="1042988" eaLnBrk="0" fontAlgn="base" hangingPunct="0">
              <a:spcBef>
                <a:spcPct val="0"/>
              </a:spcBef>
              <a:spcAft>
                <a:spcPct val="0"/>
              </a:spcAft>
              <a:defRPr>
                <a:solidFill>
                  <a:schemeClr val="tx1"/>
                </a:solidFill>
                <a:latin typeface="Verdana" pitchFamily="34" charset="0"/>
              </a:defRPr>
            </a:lvl7pPr>
            <a:lvl8pPr marL="3429000" indent="-228600" defTabSz="1042988" eaLnBrk="0" fontAlgn="base" hangingPunct="0">
              <a:spcBef>
                <a:spcPct val="0"/>
              </a:spcBef>
              <a:spcAft>
                <a:spcPct val="0"/>
              </a:spcAft>
              <a:defRPr>
                <a:solidFill>
                  <a:schemeClr val="tx1"/>
                </a:solidFill>
                <a:latin typeface="Verdana" pitchFamily="34" charset="0"/>
              </a:defRPr>
            </a:lvl8pPr>
            <a:lvl9pPr marL="3886200" indent="-228600" defTabSz="1042988" eaLnBrk="0" fontAlgn="base" hangingPunct="0">
              <a:spcBef>
                <a:spcPct val="0"/>
              </a:spcBef>
              <a:spcAft>
                <a:spcPct val="0"/>
              </a:spcAft>
              <a:defRPr>
                <a:solidFill>
                  <a:schemeClr val="tx1"/>
                </a:solidFill>
                <a:latin typeface="Verdana" pitchFamily="34" charset="0"/>
              </a:defRPr>
            </a:lvl9pPr>
          </a:lstStyle>
          <a:p>
            <a:pPr algn="ctr" eaLnBrk="1" hangingPunct="1">
              <a:lnSpc>
                <a:spcPct val="115000"/>
              </a:lnSpc>
            </a:pPr>
            <a:endParaRPr lang="en-US" altLang="en-US" sz="1500">
              <a:latin typeface="Arial" pitchFamily="34" charset="0"/>
              <a:cs typeface="Arial" pitchFamily="34" charset="0"/>
            </a:endParaRPr>
          </a:p>
        </p:txBody>
      </p:sp>
      <p:pic>
        <p:nvPicPr>
          <p:cNvPr id="64525" name="Picture 6" descr="H:\Expos\AIM2\Pics AIM2\AIM2-LOGO.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84863" y="4797425"/>
            <a:ext cx="2790825"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feld 13"/>
          <p:cNvSpPr txBox="1"/>
          <p:nvPr/>
        </p:nvSpPr>
        <p:spPr>
          <a:xfrm>
            <a:off x="150813" y="5715000"/>
            <a:ext cx="2036762" cy="307975"/>
          </a:xfrm>
          <a:prstGeom prst="rect">
            <a:avLst/>
          </a:prstGeom>
          <a:noFill/>
        </p:spPr>
        <p:txBody>
          <a:bodyPr wrap="none">
            <a:spAutoFit/>
          </a:bodyPr>
          <a:lstStyle/>
          <a:p>
            <a:pPr algn="r" eaLnBrk="1" fontAlgn="auto" hangingPunct="1">
              <a:spcBef>
                <a:spcPts val="0"/>
              </a:spcBef>
              <a:spcAft>
                <a:spcPts val="0"/>
              </a:spcAft>
              <a:defRPr/>
            </a:pPr>
            <a:r>
              <a:rPr lang="en-US" sz="1400" b="1" dirty="0">
                <a:solidFill>
                  <a:schemeClr val="bg1"/>
                </a:solidFill>
                <a:effectLst>
                  <a:outerShdw blurRad="38100" dist="38100" dir="2700000" algn="tl">
                    <a:srgbClr val="000000">
                      <a:alpha val="43137"/>
                    </a:srgbClr>
                  </a:outerShdw>
                </a:effectLst>
                <a:ea typeface="Verdana" panose="020B0604030504040204" pitchFamily="34" charset="0"/>
                <a:cs typeface="Verdana" panose="020B0604030504040204" pitchFamily="34" charset="0"/>
              </a:rPr>
              <a:t>host conferences :</a:t>
            </a:r>
          </a:p>
        </p:txBody>
      </p:sp>
      <p:sp>
        <p:nvSpPr>
          <p:cNvPr id="15" name="Textfeld 14"/>
          <p:cNvSpPr txBox="1"/>
          <p:nvPr/>
        </p:nvSpPr>
        <p:spPr>
          <a:xfrm>
            <a:off x="179511" y="1877923"/>
            <a:ext cx="4549643" cy="830997"/>
          </a:xfrm>
          <a:prstGeom prst="rect">
            <a:avLst/>
          </a:prstGeom>
          <a:solidFill>
            <a:srgbClr val="0087E2"/>
          </a:solidFill>
        </p:spPr>
        <p:style>
          <a:lnRef idx="0">
            <a:schemeClr val="accent1"/>
          </a:lnRef>
          <a:fillRef idx="3">
            <a:schemeClr val="accent1"/>
          </a:fillRef>
          <a:effectRef idx="3">
            <a:schemeClr val="accent1"/>
          </a:effectRef>
          <a:fontRef idx="minor">
            <a:schemeClr val="lt1"/>
          </a:fontRef>
        </p:style>
        <p:txBody>
          <a:bodyPr wrap="none">
            <a:spAutoFit/>
          </a:bodyPr>
          <a:lstStyle>
            <a:defPPr>
              <a:defRPr lang="de-DE"/>
            </a:defPPr>
            <a:lvl1pPr algn="ctr">
              <a:defRPr sz="2400" b="1" i="1">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eaLnBrk="1" fontAlgn="auto" hangingPunct="1">
              <a:spcBef>
                <a:spcPts val="0"/>
              </a:spcBef>
              <a:spcAft>
                <a:spcPts val="0"/>
              </a:spcAft>
              <a:defRPr/>
            </a:pPr>
            <a:r>
              <a:rPr lang="en-US" sz="1600" u="sng" dirty="0">
                <a:effectLst>
                  <a:outerShdw blurRad="38100" dist="38100" dir="2700000" algn="tl">
                    <a:srgbClr val="000000">
                      <a:alpha val="43137"/>
                    </a:srgbClr>
                  </a:outerShdw>
                </a:effectLst>
              </a:rPr>
              <a:t>Telemetry is Everywhere</a:t>
            </a:r>
          </a:p>
          <a:p>
            <a:pPr eaLnBrk="1" fontAlgn="auto" hangingPunct="1">
              <a:spcBef>
                <a:spcPts val="0"/>
              </a:spcBef>
              <a:spcAft>
                <a:spcPts val="0"/>
              </a:spcAft>
              <a:defRPr/>
            </a:pPr>
            <a:endParaRPr lang="en-US" sz="1600" dirty="0"/>
          </a:p>
          <a:p>
            <a:pPr eaLnBrk="1" fontAlgn="auto" hangingPunct="1">
              <a:spcBef>
                <a:spcPts val="0"/>
              </a:spcBef>
              <a:spcAft>
                <a:spcPts val="0"/>
              </a:spcAft>
              <a:defRPr/>
            </a:pPr>
            <a:r>
              <a:rPr lang="en-US" sz="1600" dirty="0">
                <a:effectLst>
                  <a:outerShdw blurRad="38100" dist="38100" dir="2700000" algn="tl">
                    <a:srgbClr val="000000">
                      <a:alpha val="43137"/>
                    </a:srgbClr>
                  </a:outerShdw>
                </a:effectLst>
              </a:rPr>
              <a:t>Conference, Exhibition, Short Courses</a:t>
            </a:r>
          </a:p>
        </p:txBody>
      </p:sp>
      <p:sp>
        <p:nvSpPr>
          <p:cNvPr id="17" name="Rechteck 16"/>
          <p:cNvSpPr/>
          <p:nvPr/>
        </p:nvSpPr>
        <p:spPr>
          <a:xfrm>
            <a:off x="196956" y="188640"/>
            <a:ext cx="4518726" cy="1584176"/>
          </a:xfrm>
          <a:prstGeom prst="rect">
            <a:avLst/>
          </a:prstGeom>
          <a:noFill/>
          <a:ln>
            <a:solidFill>
              <a:srgbClr val="00A7E2"/>
            </a:solid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sp>
        <p:nvSpPr>
          <p:cNvPr id="16" name="Textfeld 15"/>
          <p:cNvSpPr txBox="1"/>
          <p:nvPr/>
        </p:nvSpPr>
        <p:spPr>
          <a:xfrm>
            <a:off x="4230688" y="5805488"/>
            <a:ext cx="1277937" cy="584200"/>
          </a:xfrm>
          <a:prstGeom prst="rect">
            <a:avLst/>
          </a:prstGeom>
          <a:noFill/>
        </p:spPr>
        <p:txBody>
          <a:bodyPr wrap="none">
            <a:spAutoFit/>
          </a:bodyPr>
          <a:lstStyle/>
          <a:p>
            <a:pPr algn="r" eaLnBrk="1" fontAlgn="auto" hangingPunct="1">
              <a:spcBef>
                <a:spcPts val="0"/>
              </a:spcBef>
              <a:spcAft>
                <a:spcPts val="0"/>
              </a:spcAft>
              <a:defRPr/>
            </a:pPr>
            <a:r>
              <a:rPr lang="en-US" sz="1600" b="1" i="1" dirty="0">
                <a:effectLst>
                  <a:outerShdw blurRad="38100" dist="38100" dir="2700000" algn="tl">
                    <a:srgbClr val="000000">
                      <a:alpha val="43137"/>
                    </a:srgbClr>
                  </a:outerShdw>
                </a:effectLst>
                <a:ea typeface="Verdana" panose="020B0604030504040204" pitchFamily="34" charset="0"/>
                <a:cs typeface="Verdana" panose="020B0604030504040204" pitchFamily="34" charset="0"/>
              </a:rPr>
              <a:t>European</a:t>
            </a:r>
          </a:p>
          <a:p>
            <a:pPr algn="r" eaLnBrk="1" fontAlgn="auto" hangingPunct="1">
              <a:spcBef>
                <a:spcPts val="0"/>
              </a:spcBef>
              <a:spcAft>
                <a:spcPts val="0"/>
              </a:spcAft>
              <a:defRPr/>
            </a:pPr>
            <a:r>
              <a:rPr lang="en-US" sz="1600" b="1" i="1" dirty="0">
                <a:effectLst>
                  <a:outerShdw blurRad="38100" dist="38100" dir="2700000" algn="tl">
                    <a:srgbClr val="000000">
                      <a:alpha val="43137"/>
                    </a:srgbClr>
                  </a:outerShdw>
                </a:effectLst>
                <a:ea typeface="Verdana" panose="020B0604030504040204" pitchFamily="34" charset="0"/>
                <a:cs typeface="Verdana" panose="020B0604030504040204" pitchFamily="34" charset="0"/>
              </a:rPr>
              <a:t>Chapter</a:t>
            </a:r>
          </a:p>
        </p:txBody>
      </p:sp>
    </p:spTree>
    <p:extLst>
      <p:ext uri="{BB962C8B-B14F-4D97-AF65-F5344CB8AC3E}">
        <p14:creationId xmlns:p14="http://schemas.microsoft.com/office/powerpoint/2010/main" val="1517937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p:txBody>
          <a:bodyPr/>
          <a:lstStyle/>
          <a:p>
            <a:pPr algn="ctr" eaLnBrk="1" hangingPunct="1">
              <a:defRPr/>
            </a:pPr>
            <a:r>
              <a:rPr lang="en-US" dirty="0"/>
              <a:t>Nominating Sub-Committee Membership</a:t>
            </a:r>
          </a:p>
        </p:txBody>
      </p:sp>
      <p:sp>
        <p:nvSpPr>
          <p:cNvPr id="16387" name="Rectangle 3"/>
          <p:cNvSpPr>
            <a:spLocks noGrp="1" noChangeArrowheads="1"/>
          </p:cNvSpPr>
          <p:nvPr>
            <p:ph type="body" idx="4294967295"/>
          </p:nvPr>
        </p:nvSpPr>
        <p:spPr/>
        <p:txBody>
          <a:bodyPr/>
          <a:lstStyle/>
          <a:p>
            <a:pPr eaLnBrk="1" hangingPunct="1"/>
            <a:r>
              <a:rPr lang="en-US" dirty="0">
                <a:latin typeface="Verdana" pitchFamily="34" charset="0"/>
              </a:rPr>
              <a:t>Current Nominating Subcommittee Membership</a:t>
            </a:r>
          </a:p>
          <a:p>
            <a:pPr lvl="1" eaLnBrk="1" hangingPunct="1"/>
            <a:r>
              <a:rPr lang="en-US" sz="2400" dirty="0">
                <a:latin typeface="Verdana" pitchFamily="34" charset="0"/>
              </a:rPr>
              <a:t>Brad Fleury (chair) – Edge Consulting</a:t>
            </a:r>
          </a:p>
          <a:p>
            <a:pPr lvl="1" eaLnBrk="1" hangingPunct="1"/>
            <a:r>
              <a:rPr lang="en-US" sz="2400" dirty="0">
                <a:latin typeface="Verdana" pitchFamily="34" charset="0"/>
              </a:rPr>
              <a:t>Stephen </a:t>
            </a:r>
            <a:r>
              <a:rPr lang="en-US" sz="2400" dirty="0" err="1">
                <a:latin typeface="Verdana" pitchFamily="34" charset="0"/>
              </a:rPr>
              <a:t>Nicolo</a:t>
            </a:r>
            <a:r>
              <a:rPr lang="en-US" sz="2400" dirty="0">
                <a:latin typeface="Verdana" pitchFamily="34" charset="0"/>
              </a:rPr>
              <a:t> – GDP Space Systems</a:t>
            </a:r>
          </a:p>
          <a:p>
            <a:pPr lvl="1" eaLnBrk="1" hangingPunct="1"/>
            <a:r>
              <a:rPr lang="en-US" sz="2400" dirty="0">
                <a:latin typeface="Verdana" pitchFamily="34" charset="0"/>
              </a:rPr>
              <a:t>Scott Brierley - United Launch Alliance</a:t>
            </a:r>
          </a:p>
          <a:p>
            <a:pPr lvl="1" eaLnBrk="1" hangingPunct="1"/>
            <a:r>
              <a:rPr lang="en-US" sz="2400" dirty="0">
                <a:latin typeface="Verdana" pitchFamily="34" charset="0"/>
              </a:rPr>
              <a:t>Wayne Klein – Apogee Labs</a:t>
            </a:r>
          </a:p>
          <a:p>
            <a:pPr eaLnBrk="1" hangingPunct="1"/>
            <a:endParaRPr lang="en-US" sz="2400" dirty="0">
              <a:latin typeface="Verdana" pitchFamily="34" charset="0"/>
            </a:endParaRPr>
          </a:p>
          <a:p>
            <a:pPr eaLnBrk="1" hangingPunct="1">
              <a:buFont typeface="Wingdings" pitchFamily="2" charset="2"/>
              <a:buNone/>
            </a:pPr>
            <a:endParaRPr lang="en-US" sz="2400" dirty="0">
              <a:latin typeface="Verdana" pitchFamily="34" charset="0"/>
            </a:endParaRPr>
          </a:p>
        </p:txBody>
      </p:sp>
      <p:sp>
        <p:nvSpPr>
          <p:cNvPr id="2" name="Slide Number Placeholder 1"/>
          <p:cNvSpPr>
            <a:spLocks noGrp="1"/>
          </p:cNvSpPr>
          <p:nvPr>
            <p:ph type="sldNum" sz="quarter" idx="12"/>
          </p:nvPr>
        </p:nvSpPr>
        <p:spPr/>
        <p:txBody>
          <a:bodyPr/>
          <a:lstStyle/>
          <a:p>
            <a:pPr>
              <a:defRPr/>
            </a:pPr>
            <a:fld id="{41614949-55A6-4858-8B24-16311FA21443}" type="slidenum">
              <a:rPr lang="en-US" smtClean="0"/>
              <a:pPr>
                <a:defRPr/>
              </a:pPr>
              <a:t>6</a:t>
            </a:fld>
            <a:endParaRPr lang="en-US" dirty="0"/>
          </a:p>
        </p:txBody>
      </p:sp>
    </p:spTree>
    <p:extLst>
      <p:ext uri="{BB962C8B-B14F-4D97-AF65-F5344CB8AC3E}">
        <p14:creationId xmlns:p14="http://schemas.microsoft.com/office/powerpoint/2010/main" val="7813225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defRPr/>
            </a:pPr>
            <a:r>
              <a:rPr lang="en-US" dirty="0">
                <a:ea typeface="ＭＳ Ｐゴシック" charset="-128"/>
              </a:rPr>
              <a:t>Website Status</a:t>
            </a:r>
          </a:p>
        </p:txBody>
      </p:sp>
      <p:sp>
        <p:nvSpPr>
          <p:cNvPr id="16387" name="Rectangle 3"/>
          <p:cNvSpPr>
            <a:spLocks noGrp="1" noChangeArrowheads="1"/>
          </p:cNvSpPr>
          <p:nvPr>
            <p:ph type="body" idx="1"/>
          </p:nvPr>
        </p:nvSpPr>
        <p:spPr>
          <a:xfrm>
            <a:off x="381000" y="1295400"/>
            <a:ext cx="8229600" cy="5029200"/>
          </a:xfrm>
        </p:spPr>
        <p:txBody>
          <a:bodyPr>
            <a:normAutofit/>
          </a:bodyPr>
          <a:lstStyle/>
          <a:p>
            <a:pPr eaLnBrk="1" hangingPunct="1">
              <a:defRPr/>
            </a:pPr>
            <a:r>
              <a:rPr lang="en-US" dirty="0">
                <a:ea typeface="ＭＳ Ｐゴシック" charset="-128"/>
              </a:rPr>
              <a:t>TSCC website is being used</a:t>
            </a:r>
          </a:p>
          <a:p>
            <a:pPr lvl="1" eaLnBrk="1" hangingPunct="1">
              <a:defRPr/>
            </a:pPr>
            <a:r>
              <a:rPr lang="en-US" dirty="0">
                <a:ea typeface="ＭＳ Ｐゴシック" charset="-128"/>
              </a:rPr>
              <a:t>Recorder committee and MDL users group are only users to date!</a:t>
            </a:r>
          </a:p>
          <a:p>
            <a:pPr eaLnBrk="1" hangingPunct="1">
              <a:defRPr/>
            </a:pPr>
            <a:r>
              <a:rPr lang="en-US" dirty="0">
                <a:ea typeface="ＭＳ Ｐゴシック" charset="-128"/>
              </a:rPr>
              <a:t>Webmaster Bob </a:t>
            </a:r>
            <a:r>
              <a:rPr lang="en-US" dirty="0" err="1">
                <a:ea typeface="ＭＳ Ｐゴシック" charset="-128"/>
              </a:rPr>
              <a:t>Baggerman</a:t>
            </a:r>
            <a:endParaRPr lang="en-US" dirty="0">
              <a:ea typeface="ＭＳ Ｐゴシック" charset="-128"/>
            </a:endParaRPr>
          </a:p>
          <a:p>
            <a:pPr marL="0" indent="0" algn="ctr" eaLnBrk="1" hangingPunct="1">
              <a:buNone/>
              <a:defRPr/>
            </a:pPr>
            <a:r>
              <a:rPr lang="en-US" dirty="0">
                <a:ea typeface="ＭＳ Ｐゴシック" charset="-128"/>
                <a:hlinkClick r:id="rId2"/>
              </a:rPr>
              <a:t>www.tscc.org</a:t>
            </a:r>
            <a:r>
              <a:rPr lang="en-US" dirty="0">
                <a:ea typeface="ＭＳ Ｐゴシック" charset="-128"/>
              </a:rPr>
              <a:t> </a:t>
            </a:r>
          </a:p>
          <a:p>
            <a:pPr eaLnBrk="1" hangingPunct="1">
              <a:defRPr/>
            </a:pPr>
            <a:endParaRPr lang="en-US" dirty="0">
              <a:ea typeface="ＭＳ Ｐゴシック" charset="-128"/>
            </a:endParaRPr>
          </a:p>
        </p:txBody>
      </p:sp>
    </p:spTree>
    <p:extLst>
      <p:ext uri="{BB962C8B-B14F-4D97-AF65-F5344CB8AC3E}">
        <p14:creationId xmlns:p14="http://schemas.microsoft.com/office/powerpoint/2010/main" val="916940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p:txBody>
          <a:bodyPr/>
          <a:lstStyle/>
          <a:p>
            <a:pPr>
              <a:defRPr/>
            </a:pPr>
            <a:r>
              <a:rPr lang="en-US" dirty="0"/>
              <a:t>Sub-Committee Focus</a:t>
            </a:r>
          </a:p>
        </p:txBody>
      </p:sp>
      <p:sp>
        <p:nvSpPr>
          <p:cNvPr id="9219" name="Rectangle 3"/>
          <p:cNvSpPr>
            <a:spLocks noGrp="1" noChangeArrowheads="1"/>
          </p:cNvSpPr>
          <p:nvPr>
            <p:ph type="body" idx="4294967295"/>
          </p:nvPr>
        </p:nvSpPr>
        <p:spPr/>
        <p:txBody>
          <a:bodyPr/>
          <a:lstStyle/>
          <a:p>
            <a:pPr>
              <a:defRPr/>
            </a:pPr>
            <a:r>
              <a:rPr lang="en-US" sz="2400" dirty="0"/>
              <a:t>The nominating sub-committee shall propose TSCC members and officers for approval by the membership.</a:t>
            </a:r>
          </a:p>
          <a:p>
            <a:pPr>
              <a:defRPr/>
            </a:pPr>
            <a:endParaRPr lang="en-US" sz="2400" dirty="0"/>
          </a:p>
          <a:p>
            <a:pPr>
              <a:defRPr/>
            </a:pPr>
            <a:r>
              <a:rPr lang="en-US" sz="2400" dirty="0"/>
              <a:t>Prospective TSCC members and officers can be nominated by the TSCC membership or by a nominating subcommittee.</a:t>
            </a:r>
          </a:p>
          <a:p>
            <a:pPr>
              <a:defRPr/>
            </a:pPr>
            <a:endParaRPr lang="en-US" sz="2400" dirty="0"/>
          </a:p>
          <a:p>
            <a:pPr>
              <a:defRPr/>
            </a:pPr>
            <a:r>
              <a:rPr lang="en-US" sz="2400" dirty="0"/>
              <a:t>All nominations must be approved by a membership vote.</a:t>
            </a:r>
          </a:p>
        </p:txBody>
      </p:sp>
      <p:sp>
        <p:nvSpPr>
          <p:cNvPr id="2" name="Slide Number Placeholder 1"/>
          <p:cNvSpPr>
            <a:spLocks noGrp="1"/>
          </p:cNvSpPr>
          <p:nvPr>
            <p:ph type="sldNum" sz="quarter" idx="12"/>
          </p:nvPr>
        </p:nvSpPr>
        <p:spPr/>
        <p:txBody>
          <a:bodyPr/>
          <a:lstStyle/>
          <a:p>
            <a:pPr>
              <a:defRPr/>
            </a:pPr>
            <a:fld id="{41614949-55A6-4858-8B24-16311FA21443}" type="slidenum">
              <a:rPr lang="en-US" smtClean="0"/>
              <a:pPr>
                <a:defRPr/>
              </a:pPr>
              <a:t>7</a:t>
            </a:fld>
            <a:endParaRPr lang="en-US" dirty="0"/>
          </a:p>
        </p:txBody>
      </p:sp>
    </p:spTree>
    <p:extLst>
      <p:ext uri="{BB962C8B-B14F-4D97-AF65-F5344CB8AC3E}">
        <p14:creationId xmlns:p14="http://schemas.microsoft.com/office/powerpoint/2010/main" val="2926612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p:txBody>
          <a:bodyPr/>
          <a:lstStyle/>
          <a:p>
            <a:pPr>
              <a:defRPr/>
            </a:pPr>
            <a:r>
              <a:rPr lang="en-US" dirty="0"/>
              <a:t>TSCC Membership Rules</a:t>
            </a:r>
          </a:p>
        </p:txBody>
      </p:sp>
      <p:sp>
        <p:nvSpPr>
          <p:cNvPr id="31747" name="Rectangle 3"/>
          <p:cNvSpPr>
            <a:spLocks noGrp="1" noChangeArrowheads="1"/>
          </p:cNvSpPr>
          <p:nvPr>
            <p:ph type="body" idx="4294967295"/>
          </p:nvPr>
        </p:nvSpPr>
        <p:spPr/>
        <p:txBody>
          <a:bodyPr/>
          <a:lstStyle/>
          <a:p>
            <a:pPr>
              <a:lnSpc>
                <a:spcPct val="90000"/>
              </a:lnSpc>
              <a:defRPr/>
            </a:pPr>
            <a:r>
              <a:rPr lang="en-US" sz="2400" dirty="0"/>
              <a:t>The TSCC shall have 16 members.</a:t>
            </a:r>
          </a:p>
          <a:p>
            <a:pPr>
              <a:lnSpc>
                <a:spcPct val="90000"/>
              </a:lnSpc>
              <a:defRPr/>
            </a:pPr>
            <a:r>
              <a:rPr lang="en-US" sz="2400" dirty="0"/>
              <a:t>Adequate representation shall always exist from the diverse groups constituting the telemetry community</a:t>
            </a:r>
          </a:p>
          <a:p>
            <a:pPr>
              <a:lnSpc>
                <a:spcPct val="90000"/>
              </a:lnSpc>
              <a:defRPr/>
            </a:pPr>
            <a:r>
              <a:rPr lang="en-US" sz="2400" dirty="0"/>
              <a:t>Representatives of government and commercial entities shall each constitute a minimum of one-third (1/3) of the regular TSCC Membership</a:t>
            </a:r>
          </a:p>
          <a:p>
            <a:pPr>
              <a:lnSpc>
                <a:spcPct val="90000"/>
              </a:lnSpc>
              <a:defRPr/>
            </a:pPr>
            <a:r>
              <a:rPr lang="en-US" sz="2400" dirty="0"/>
              <a:t>The remaining one-third (1/3)may include, but is not limited to those in commercial, governmental, and academic organizations</a:t>
            </a:r>
          </a:p>
          <a:p>
            <a:pPr>
              <a:lnSpc>
                <a:spcPct val="90000"/>
              </a:lnSpc>
              <a:defRPr/>
            </a:pPr>
            <a:r>
              <a:rPr lang="en-US" sz="2400" dirty="0"/>
              <a:t>Membership by representatives of non-US entities shall not exceed 25% of the total regular membership</a:t>
            </a:r>
          </a:p>
        </p:txBody>
      </p:sp>
      <p:sp>
        <p:nvSpPr>
          <p:cNvPr id="2" name="Slide Number Placeholder 1"/>
          <p:cNvSpPr>
            <a:spLocks noGrp="1"/>
          </p:cNvSpPr>
          <p:nvPr>
            <p:ph type="sldNum" sz="quarter" idx="12"/>
          </p:nvPr>
        </p:nvSpPr>
        <p:spPr/>
        <p:txBody>
          <a:bodyPr/>
          <a:lstStyle/>
          <a:p>
            <a:pPr>
              <a:defRPr/>
            </a:pPr>
            <a:fld id="{41614949-55A6-4858-8B24-16311FA21443}" type="slidenum">
              <a:rPr lang="en-US" smtClean="0"/>
              <a:pPr>
                <a:defRPr/>
              </a:pPr>
              <a:t>8</a:t>
            </a:fld>
            <a:endParaRPr lang="en-US" dirty="0"/>
          </a:p>
        </p:txBody>
      </p:sp>
    </p:spTree>
    <p:extLst>
      <p:ext uri="{BB962C8B-B14F-4D97-AF65-F5344CB8AC3E}">
        <p14:creationId xmlns:p14="http://schemas.microsoft.com/office/powerpoint/2010/main" val="1567664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p:txBody>
          <a:bodyPr/>
          <a:lstStyle/>
          <a:p>
            <a:pPr>
              <a:defRPr/>
            </a:pPr>
            <a:r>
              <a:rPr lang="en-US" dirty="0"/>
              <a:t>TSCC Group Definitions</a:t>
            </a:r>
          </a:p>
        </p:txBody>
      </p:sp>
      <p:sp>
        <p:nvSpPr>
          <p:cNvPr id="32771" name="Rectangle 3"/>
          <p:cNvSpPr>
            <a:spLocks noGrp="1" noChangeArrowheads="1"/>
          </p:cNvSpPr>
          <p:nvPr>
            <p:ph type="body" idx="4294967295"/>
          </p:nvPr>
        </p:nvSpPr>
        <p:spPr/>
        <p:txBody>
          <a:bodyPr/>
          <a:lstStyle/>
          <a:p>
            <a:pPr>
              <a:lnSpc>
                <a:spcPct val="90000"/>
              </a:lnSpc>
              <a:defRPr/>
            </a:pPr>
            <a:r>
              <a:rPr lang="en-US" sz="2400" dirty="0"/>
              <a:t>Government entities are defined to include agencies of the United States Government, foreign governments, and not-for-profit organizations under contract to them</a:t>
            </a:r>
          </a:p>
          <a:p>
            <a:pPr>
              <a:lnSpc>
                <a:spcPct val="90000"/>
              </a:lnSpc>
              <a:defRPr/>
            </a:pPr>
            <a:endParaRPr lang="en-US" sz="2400" dirty="0"/>
          </a:p>
          <a:p>
            <a:pPr>
              <a:lnSpc>
                <a:spcPct val="90000"/>
              </a:lnSpc>
              <a:defRPr/>
            </a:pPr>
            <a:r>
              <a:rPr lang="en-US" sz="2400" dirty="0"/>
              <a:t>Commercial entities are defined as manufacturers or vendors of equipment, software, or systems, for-profit companies that use telemetry equipment, and suppliers of telemetry-related services, such as consulting, on a for-profit basis.</a:t>
            </a:r>
          </a:p>
          <a:p>
            <a:pPr>
              <a:lnSpc>
                <a:spcPct val="90000"/>
              </a:lnSpc>
              <a:defRPr/>
            </a:pPr>
            <a:endParaRPr lang="en-US" sz="2400" dirty="0"/>
          </a:p>
          <a:p>
            <a:pPr lvl="1">
              <a:lnSpc>
                <a:spcPct val="90000"/>
              </a:lnSpc>
              <a:defRPr/>
            </a:pPr>
            <a:endParaRPr lang="en-US" sz="2000" dirty="0"/>
          </a:p>
        </p:txBody>
      </p:sp>
      <p:sp>
        <p:nvSpPr>
          <p:cNvPr id="2" name="Slide Number Placeholder 1"/>
          <p:cNvSpPr>
            <a:spLocks noGrp="1"/>
          </p:cNvSpPr>
          <p:nvPr>
            <p:ph type="sldNum" sz="quarter" idx="12"/>
          </p:nvPr>
        </p:nvSpPr>
        <p:spPr/>
        <p:txBody>
          <a:bodyPr/>
          <a:lstStyle/>
          <a:p>
            <a:pPr>
              <a:defRPr/>
            </a:pPr>
            <a:fld id="{41614949-55A6-4858-8B24-16311FA21443}" type="slidenum">
              <a:rPr lang="en-US" smtClean="0"/>
              <a:pPr>
                <a:defRPr/>
              </a:pPr>
              <a:t>9</a:t>
            </a:fld>
            <a:endParaRPr lang="en-US" dirty="0"/>
          </a:p>
        </p:txBody>
      </p:sp>
    </p:spTree>
    <p:extLst>
      <p:ext uri="{BB962C8B-B14F-4D97-AF65-F5344CB8AC3E}">
        <p14:creationId xmlns:p14="http://schemas.microsoft.com/office/powerpoint/2010/main" val="793394007"/>
      </p:ext>
    </p:extLst>
  </p:cSld>
  <p:clrMapOvr>
    <a:masterClrMapping/>
  </p:clrMapOvr>
</p:sld>
</file>

<file path=ppt/theme/theme1.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Globe</Template>
  <TotalTime>613</TotalTime>
  <Words>3067</Words>
  <Application>Microsoft Office PowerPoint</Application>
  <PresentationFormat>On-screen Show (4:3)</PresentationFormat>
  <Paragraphs>686</Paragraphs>
  <Slides>60</Slides>
  <Notes>17</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60</vt:i4>
      </vt:variant>
    </vt:vector>
  </HeadingPairs>
  <TitlesOfParts>
    <vt:vector size="69" baseType="lpstr">
      <vt:lpstr>ＭＳ Ｐゴシック</vt:lpstr>
      <vt:lpstr>ＭＳ Ｐゴシック</vt:lpstr>
      <vt:lpstr>Arial</vt:lpstr>
      <vt:lpstr>Times New Roman</vt:lpstr>
      <vt:lpstr>Verdana</vt:lpstr>
      <vt:lpstr>Wingdings</vt:lpstr>
      <vt:lpstr>Globe</vt:lpstr>
      <vt:lpstr>Visio.Drawing.11</vt:lpstr>
      <vt:lpstr>Visio.Drawing.6</vt:lpstr>
      <vt:lpstr>TSCC Spring 2016 Meeting</vt:lpstr>
      <vt:lpstr>Abridged Agenda</vt:lpstr>
      <vt:lpstr>Welcome</vt:lpstr>
      <vt:lpstr>Committee Reports</vt:lpstr>
      <vt:lpstr>TSCC Spring 2016 Nominating Subcommittee Report</vt:lpstr>
      <vt:lpstr>Nominating Sub-Committee Membership</vt:lpstr>
      <vt:lpstr>Sub-Committee Focus</vt:lpstr>
      <vt:lpstr>TSCC Membership Rules</vt:lpstr>
      <vt:lpstr>TSCC Group Definitions</vt:lpstr>
      <vt:lpstr>TSCC Membership Terms</vt:lpstr>
      <vt:lpstr>TSCC Makeup</vt:lpstr>
      <vt:lpstr>TSCC Membership</vt:lpstr>
      <vt:lpstr>TSCC Membership</vt:lpstr>
      <vt:lpstr>TSCC Membership</vt:lpstr>
      <vt:lpstr>Open Membership Slots</vt:lpstr>
      <vt:lpstr>New Membership Vote</vt:lpstr>
      <vt:lpstr>TSCC Officers</vt:lpstr>
      <vt:lpstr>Open Actions</vt:lpstr>
      <vt:lpstr>TSCC Member/Alternate Table</vt:lpstr>
      <vt:lpstr>Treasurer Report for the Period 10/26/15 thru 03/14/16</vt:lpstr>
      <vt:lpstr>TSCC Spring 2016 RF Subcommittee Report </vt:lpstr>
      <vt:lpstr>Membership</vt:lpstr>
      <vt:lpstr>Subcommittee Focus</vt:lpstr>
      <vt:lpstr>Significant Activity</vt:lpstr>
      <vt:lpstr>Significant Activity</vt:lpstr>
      <vt:lpstr>TSCC Spring 2016 Data Multiplex Committee Report</vt:lpstr>
      <vt:lpstr>Committee Members</vt:lpstr>
      <vt:lpstr>Sub-Committee Standards</vt:lpstr>
      <vt:lpstr>Sub Committee Membership</vt:lpstr>
      <vt:lpstr>Sub-Committee Focus</vt:lpstr>
      <vt:lpstr>Open Actions</vt:lpstr>
      <vt:lpstr>TSCC Spring 2016 Networks Subcommittee Report </vt:lpstr>
      <vt:lpstr>Sub Committee Membership</vt:lpstr>
      <vt:lpstr>Sub-Committee Focus I</vt:lpstr>
      <vt:lpstr>Sub-Committee Focus II</vt:lpstr>
      <vt:lpstr>Sub-Committee Focus III</vt:lpstr>
      <vt:lpstr>Sub-Committee Focus IV</vt:lpstr>
      <vt:lpstr>Open Actions</vt:lpstr>
      <vt:lpstr>TSCC Spring 2016 Transducers Subcommittee Report </vt:lpstr>
      <vt:lpstr>TSCC Spring 2016  Coding and Data Compression Subcommittee Report</vt:lpstr>
      <vt:lpstr>Membership</vt:lpstr>
      <vt:lpstr>Sub-Committee Focus</vt:lpstr>
      <vt:lpstr>Significant Activity</vt:lpstr>
      <vt:lpstr>Open Actions</vt:lpstr>
      <vt:lpstr>“TSCC Spring 2016 Recorder and Reproducer Committee Reports”</vt:lpstr>
      <vt:lpstr>Sub Committee Membership</vt:lpstr>
      <vt:lpstr>Sub-Committee Focus</vt:lpstr>
      <vt:lpstr>Significant Activity</vt:lpstr>
      <vt:lpstr>Significant Activity  RCC Document 106-17 Chapter 10 </vt:lpstr>
      <vt:lpstr>Significant Activity  RCC Document 106-17 Chapter 10 </vt:lpstr>
      <vt:lpstr>Significant Activity  RCC Document 106-17 Chapter 10 </vt:lpstr>
      <vt:lpstr>Open Actions</vt:lpstr>
      <vt:lpstr>  ETSC Report – Fall 2015</vt:lpstr>
      <vt:lpstr>Subcommittee Focus(1)</vt:lpstr>
      <vt:lpstr>Subcommittee Focus(2)</vt:lpstr>
      <vt:lpstr>Subcommittee Focus(3)</vt:lpstr>
      <vt:lpstr>Subcommittee Focus (4)</vt:lpstr>
      <vt:lpstr>Open Actions </vt:lpstr>
      <vt:lpstr>PowerPoint Presentation</vt:lpstr>
      <vt:lpstr>Website Status</vt:lpstr>
    </vt:vector>
  </TitlesOfParts>
  <Company>Telemetry-West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“Sub-Committee Name”</dc:title>
  <dc:creator>David</dc:creator>
  <cp:lastModifiedBy>Diarmuid Corry</cp:lastModifiedBy>
  <cp:revision>77</cp:revision>
  <cp:lastPrinted>2015-10-28T18:31:04Z</cp:lastPrinted>
  <dcterms:created xsi:type="dcterms:W3CDTF">2007-10-17T21:05:54Z</dcterms:created>
  <dcterms:modified xsi:type="dcterms:W3CDTF">2016-03-15T20:01:51Z</dcterms:modified>
</cp:coreProperties>
</file>