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57" r:id="rId2"/>
    <p:sldMasterId id="2147483769" r:id="rId3"/>
  </p:sldMasterIdLst>
  <p:notesMasterIdLst>
    <p:notesMasterId r:id="rId101"/>
  </p:notesMasterIdLst>
  <p:sldIdLst>
    <p:sldId id="377" r:id="rId4"/>
    <p:sldId id="373" r:id="rId5"/>
    <p:sldId id="364" r:id="rId6"/>
    <p:sldId id="375" r:id="rId7"/>
    <p:sldId id="487" r:id="rId8"/>
    <p:sldId id="488" r:id="rId9"/>
    <p:sldId id="489" r:id="rId10"/>
    <p:sldId id="490" r:id="rId11"/>
    <p:sldId id="491" r:id="rId12"/>
    <p:sldId id="492" r:id="rId13"/>
    <p:sldId id="493" r:id="rId14"/>
    <p:sldId id="494" r:id="rId15"/>
    <p:sldId id="495" r:id="rId16"/>
    <p:sldId id="496" r:id="rId17"/>
    <p:sldId id="497" r:id="rId18"/>
    <p:sldId id="498" r:id="rId19"/>
    <p:sldId id="499" r:id="rId20"/>
    <p:sldId id="500" r:id="rId21"/>
    <p:sldId id="515" r:id="rId22"/>
    <p:sldId id="516" r:id="rId23"/>
    <p:sldId id="517"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 id="530" r:id="rId37"/>
    <p:sldId id="531" r:id="rId38"/>
    <p:sldId id="532" r:id="rId39"/>
    <p:sldId id="533" r:id="rId40"/>
    <p:sldId id="400" r:id="rId41"/>
    <p:sldId id="401" r:id="rId42"/>
    <p:sldId id="402" r:id="rId43"/>
    <p:sldId id="403" r:id="rId44"/>
    <p:sldId id="405" r:id="rId45"/>
    <p:sldId id="406" r:id="rId46"/>
    <p:sldId id="407" r:id="rId47"/>
    <p:sldId id="565" r:id="rId48"/>
    <p:sldId id="566" r:id="rId49"/>
    <p:sldId id="567" r:id="rId50"/>
    <p:sldId id="568" r:id="rId51"/>
    <p:sldId id="569" r:id="rId52"/>
    <p:sldId id="570" r:id="rId53"/>
    <p:sldId id="571" r:id="rId54"/>
    <p:sldId id="572" r:id="rId55"/>
    <p:sldId id="573" r:id="rId56"/>
    <p:sldId id="574" r:id="rId57"/>
    <p:sldId id="575" r:id="rId58"/>
    <p:sldId id="576" r:id="rId59"/>
    <p:sldId id="577" r:id="rId60"/>
    <p:sldId id="578" r:id="rId61"/>
    <p:sldId id="579" r:id="rId62"/>
    <p:sldId id="580" r:id="rId63"/>
    <p:sldId id="581" r:id="rId64"/>
    <p:sldId id="582" r:id="rId65"/>
    <p:sldId id="543" r:id="rId66"/>
    <p:sldId id="544" r:id="rId67"/>
    <p:sldId id="545" r:id="rId68"/>
    <p:sldId id="546" r:id="rId69"/>
    <p:sldId id="547" r:id="rId70"/>
    <p:sldId id="548" r:id="rId71"/>
    <p:sldId id="549" r:id="rId72"/>
    <p:sldId id="550" r:id="rId73"/>
    <p:sldId id="551" r:id="rId74"/>
    <p:sldId id="534" r:id="rId75"/>
    <p:sldId id="535" r:id="rId76"/>
    <p:sldId id="536" r:id="rId77"/>
    <p:sldId id="537" r:id="rId78"/>
    <p:sldId id="538" r:id="rId79"/>
    <p:sldId id="539" r:id="rId80"/>
    <p:sldId id="540" r:id="rId81"/>
    <p:sldId id="541" r:id="rId82"/>
    <p:sldId id="542" r:id="rId83"/>
    <p:sldId id="466" r:id="rId84"/>
    <p:sldId id="473" r:id="rId85"/>
    <p:sldId id="474" r:id="rId86"/>
    <p:sldId id="369" r:id="rId87"/>
    <p:sldId id="552" r:id="rId88"/>
    <p:sldId id="553" r:id="rId89"/>
    <p:sldId id="554" r:id="rId90"/>
    <p:sldId id="555" r:id="rId91"/>
    <p:sldId id="556" r:id="rId92"/>
    <p:sldId id="557" r:id="rId93"/>
    <p:sldId id="558" r:id="rId94"/>
    <p:sldId id="559" r:id="rId95"/>
    <p:sldId id="560" r:id="rId96"/>
    <p:sldId id="561" r:id="rId97"/>
    <p:sldId id="562" r:id="rId98"/>
    <p:sldId id="563" r:id="rId99"/>
    <p:sldId id="564" r:id="rId10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705" autoAdjust="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0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3170255" cy="481052"/>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28675" name="Rectangle 3"/>
          <p:cNvSpPr>
            <a:spLocks noGrp="1" noChangeArrowheads="1"/>
          </p:cNvSpPr>
          <p:nvPr>
            <p:ph type="dt" idx="1"/>
          </p:nvPr>
        </p:nvSpPr>
        <p:spPr bwMode="auto">
          <a:xfrm>
            <a:off x="4143271" y="1"/>
            <a:ext cx="3170255" cy="481052"/>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31856" y="4559248"/>
            <a:ext cx="5851490" cy="432285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9118496"/>
            <a:ext cx="3170255" cy="48105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28679" name="Rectangle 7"/>
          <p:cNvSpPr>
            <a:spLocks noGrp="1" noChangeArrowheads="1"/>
          </p:cNvSpPr>
          <p:nvPr>
            <p:ph type="sldNum" sz="quarter" idx="5"/>
          </p:nvPr>
        </p:nvSpPr>
        <p:spPr bwMode="auto">
          <a:xfrm>
            <a:off x="4143271" y="9118496"/>
            <a:ext cx="3170255" cy="48105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1" hangingPunct="1">
              <a:defRPr sz="1300">
                <a:latin typeface="Arial" charset="0"/>
              </a:defRPr>
            </a:lvl1pPr>
          </a:lstStyle>
          <a:p>
            <a:pPr>
              <a:defRPr/>
            </a:pPr>
            <a:fld id="{028D1394-ED8A-4B3A-9FDD-3F1D3D679216}" type="slidenum">
              <a:rPr lang="en-US"/>
              <a:pPr>
                <a:defRPr/>
              </a:pPr>
              <a:t>‹#›</a:t>
            </a:fld>
            <a:endParaRPr lang="en-US" dirty="0"/>
          </a:p>
        </p:txBody>
      </p:sp>
    </p:spTree>
    <p:extLst>
      <p:ext uri="{BB962C8B-B14F-4D97-AF65-F5344CB8AC3E}">
        <p14:creationId xmlns:p14="http://schemas.microsoft.com/office/powerpoint/2010/main" val="1664486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Publish%E2%80%93subscribe_pattern" TargetMode="External"/><Relationship Id="rId7" Type="http://schemas.openxmlformats.org/officeDocument/2006/relationships/hyperlink" Target="http://en.wikipedia.org/wiki/Social_networking_service"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en.wikipedia.org/wiki/Smart_grid" TargetMode="External"/><Relationship Id="rId5" Type="http://schemas.openxmlformats.org/officeDocument/2006/relationships/hyperlink" Target="http://en.wikipedia.org/wiki/Internet_of_Things" TargetMode="External"/><Relationship Id="rId4" Type="http://schemas.openxmlformats.org/officeDocument/2006/relationships/hyperlink" Target="http://en.wikipedia.org/wiki/Voice_over_I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8D1394-ED8A-4B3A-9FDD-3F1D3D679216}" type="slidenum">
              <a:rPr lang="en-US" smtClean="0"/>
              <a:pPr>
                <a:defRPr/>
              </a:pPr>
              <a:t>5</a:t>
            </a:fld>
            <a:endParaRPr lang="en-US" dirty="0"/>
          </a:p>
        </p:txBody>
      </p:sp>
    </p:spTree>
    <p:extLst>
      <p:ext uri="{BB962C8B-B14F-4D97-AF65-F5344CB8AC3E}">
        <p14:creationId xmlns:p14="http://schemas.microsoft.com/office/powerpoint/2010/main" val="389038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connect wired,</a:t>
            </a:r>
            <a:r>
              <a:rPr lang="en-US" baseline="0" dirty="0"/>
              <a:t> wireless….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8B95FE-431D-4F84-B7D3-A10AC260E42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380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5" indent="-171435">
              <a:buFontTx/>
              <a:buChar char="•"/>
            </a:pPr>
            <a:r>
              <a:rPr lang="en-US" dirty="0"/>
              <a:t>Based on the concept of the Cyber Physical Systems (CPS) architecture,  IEEE 1451 smart sensor transducer interface standards and IEEE 1588 precision synchronization standards can support CPS.</a:t>
            </a:r>
          </a:p>
          <a:p>
            <a:pPr marL="171435" indent="-171435">
              <a:buFontTx/>
              <a:buChar char="•"/>
            </a:pPr>
            <a:r>
              <a:rPr lang="en-US" dirty="0"/>
              <a:t>IEEE 1451 defined Transducers as sensors or actuators.</a:t>
            </a:r>
          </a:p>
          <a:p>
            <a:pPr marL="171435" indent="-171435">
              <a:buFontTx/>
              <a:buChar char="•"/>
            </a:pPr>
            <a:r>
              <a:rPr lang="en-US" dirty="0"/>
              <a:t>Definition of IEEE smart transducers is sensors and actuators with self-identification, self-description, intelligent signal processing, and network access capabilities. </a:t>
            </a:r>
          </a:p>
          <a:p>
            <a:pPr marL="171435" indent="-171435">
              <a:buFontTx/>
              <a:buChar char="•"/>
            </a:pPr>
            <a:r>
              <a:rPr lang="en-US" dirty="0"/>
              <a:t>TEDS (Transducer Electronic Data Sheets) are electronic data sheets describing sensor and actuator characteristics that can be attached to the sensors and actuators via memory chips, instead of paper data sheets.</a:t>
            </a:r>
          </a:p>
          <a:p>
            <a:pPr marL="171435" indent="-171435">
              <a:buFontTx/>
              <a:buChar char="•"/>
            </a:pPr>
            <a:r>
              <a:rPr lang="en-US" dirty="0"/>
              <a:t>RFID (Radio Frequency </a:t>
            </a:r>
            <a:r>
              <a:rPr lang="en-US" dirty="0" err="1"/>
              <a:t>IDentification</a:t>
            </a:r>
            <a:r>
              <a:rPr lang="en-US" dirty="0"/>
              <a:t>) is the wireless non-contact use of radio-frequency electromagnetic field to transfer data, for the purposes of automatically identifying and tracking tags attached to objects.</a:t>
            </a:r>
          </a:p>
          <a:p>
            <a:pPr marL="171435" indent="-171435">
              <a:buFontTx/>
              <a:buChar char="•"/>
            </a:pPr>
            <a:r>
              <a:rPr lang="en-US" dirty="0"/>
              <a:t>XMPP is a method for transporting IEEE 1451 messages over a network using </a:t>
            </a:r>
            <a:r>
              <a:rPr lang="en-US" dirty="0" err="1"/>
              <a:t>eXtensible</a:t>
            </a:r>
            <a:r>
              <a:rPr lang="en-US" dirty="0"/>
              <a:t> Messaging and Presence Protocol (XMPP) to establish session initiation, secure communication, and characteristic identification between networked client and server devices using device meta-identification information based on the IEEE 1451 Transducer Electronic Data Sheets (TEDS). XMPP provide capability for access to thousands of sensor access via Internet.</a:t>
            </a:r>
          </a:p>
          <a:p>
            <a:pPr marL="171435" indent="-171435">
              <a:buFontTx/>
              <a:buChar char="•"/>
            </a:pPr>
            <a:r>
              <a:rPr lang="en-US" dirty="0"/>
              <a:t>The XMPP protocol has also been used for </a:t>
            </a:r>
            <a:r>
              <a:rPr lang="en-US" dirty="0">
                <a:hlinkClick r:id="rId3" action="ppaction://hlinkfile" tooltip="Publish–subscribe pattern"/>
              </a:rPr>
              <a:t>publish-subscribe</a:t>
            </a:r>
            <a:r>
              <a:rPr lang="en-US" dirty="0"/>
              <a:t> systems, </a:t>
            </a:r>
            <a:r>
              <a:rPr lang="en-US" dirty="0" err="1"/>
              <a:t>signalling</a:t>
            </a:r>
            <a:r>
              <a:rPr lang="en-US" dirty="0"/>
              <a:t> for </a:t>
            </a:r>
            <a:r>
              <a:rPr lang="en-US" dirty="0">
                <a:hlinkClick r:id="rId4" action="ppaction://hlinkfile" tooltip="Voice over IP"/>
              </a:rPr>
              <a:t>VoIP</a:t>
            </a:r>
            <a:r>
              <a:rPr lang="en-US" dirty="0"/>
              <a:t>, video, file transfer, gaming, </a:t>
            </a:r>
            <a:r>
              <a:rPr lang="en-US" dirty="0">
                <a:hlinkClick r:id="rId5" action="ppaction://hlinkfile" tooltip="Internet of Things"/>
              </a:rPr>
              <a:t>Internet of Things</a:t>
            </a:r>
            <a:r>
              <a:rPr lang="en-US" dirty="0"/>
              <a:t> applications, such as the </a:t>
            </a:r>
            <a:r>
              <a:rPr lang="en-US" dirty="0">
                <a:hlinkClick r:id="rId6" action="ppaction://hlinkfile" tooltip="Smart grid"/>
              </a:rPr>
              <a:t>smart grid</a:t>
            </a:r>
            <a:r>
              <a:rPr lang="en-US" dirty="0"/>
              <a:t>, and </a:t>
            </a:r>
            <a:r>
              <a:rPr lang="en-US" dirty="0">
                <a:hlinkClick r:id="rId7" action="ppaction://hlinkfile" tooltip="Social networking service"/>
              </a:rPr>
              <a:t>Social networking services</a:t>
            </a:r>
            <a:r>
              <a:rPr lang="en-US" dirty="0"/>
              <a:t>.</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14" eaLnBrk="0" hangingPunct="0">
              <a:defRPr sz="1600" b="1">
                <a:solidFill>
                  <a:srgbClr val="FF0000"/>
                </a:solidFill>
                <a:latin typeface="Arial" pitchFamily="34" charset="0"/>
              </a:defRPr>
            </a:lvl1pPr>
            <a:lvl2pPr marL="742883" indent="-285725" defTabSz="965114" eaLnBrk="0" hangingPunct="0">
              <a:defRPr sz="1600" b="1">
                <a:solidFill>
                  <a:srgbClr val="FF0000"/>
                </a:solidFill>
                <a:latin typeface="Arial" pitchFamily="34" charset="0"/>
              </a:defRPr>
            </a:lvl2pPr>
            <a:lvl3pPr marL="1142898" indent="-228580" defTabSz="965114" eaLnBrk="0" hangingPunct="0">
              <a:defRPr sz="1600" b="1">
                <a:solidFill>
                  <a:srgbClr val="FF0000"/>
                </a:solidFill>
                <a:latin typeface="Arial" pitchFamily="34" charset="0"/>
              </a:defRPr>
            </a:lvl3pPr>
            <a:lvl4pPr marL="1600057" indent="-228580" defTabSz="965114" eaLnBrk="0" hangingPunct="0">
              <a:defRPr sz="1600" b="1">
                <a:solidFill>
                  <a:srgbClr val="FF0000"/>
                </a:solidFill>
                <a:latin typeface="Arial" pitchFamily="34" charset="0"/>
              </a:defRPr>
            </a:lvl4pPr>
            <a:lvl5pPr marL="2057217" indent="-228580" defTabSz="965114" eaLnBrk="0" hangingPunct="0">
              <a:defRPr sz="1600" b="1">
                <a:solidFill>
                  <a:srgbClr val="FF0000"/>
                </a:solidFill>
                <a:latin typeface="Arial" pitchFamily="34" charset="0"/>
              </a:defRPr>
            </a:lvl5pPr>
            <a:lvl6pPr marL="2514376" indent="-228580" defTabSz="965114" eaLnBrk="0" fontAlgn="base" hangingPunct="0">
              <a:spcBef>
                <a:spcPct val="0"/>
              </a:spcBef>
              <a:spcAft>
                <a:spcPct val="0"/>
              </a:spcAft>
              <a:defRPr sz="1600" b="1">
                <a:solidFill>
                  <a:srgbClr val="FF0000"/>
                </a:solidFill>
                <a:latin typeface="Arial" pitchFamily="34" charset="0"/>
              </a:defRPr>
            </a:lvl6pPr>
            <a:lvl7pPr marL="2971536" indent="-228580" defTabSz="965114" eaLnBrk="0" fontAlgn="base" hangingPunct="0">
              <a:spcBef>
                <a:spcPct val="0"/>
              </a:spcBef>
              <a:spcAft>
                <a:spcPct val="0"/>
              </a:spcAft>
              <a:defRPr sz="1600" b="1">
                <a:solidFill>
                  <a:srgbClr val="FF0000"/>
                </a:solidFill>
                <a:latin typeface="Arial" pitchFamily="34" charset="0"/>
              </a:defRPr>
            </a:lvl7pPr>
            <a:lvl8pPr marL="3428694" indent="-228580" defTabSz="965114" eaLnBrk="0" fontAlgn="base" hangingPunct="0">
              <a:spcBef>
                <a:spcPct val="0"/>
              </a:spcBef>
              <a:spcAft>
                <a:spcPct val="0"/>
              </a:spcAft>
              <a:defRPr sz="1600" b="1">
                <a:solidFill>
                  <a:srgbClr val="FF0000"/>
                </a:solidFill>
                <a:latin typeface="Arial" pitchFamily="34" charset="0"/>
              </a:defRPr>
            </a:lvl8pPr>
            <a:lvl9pPr marL="3885854" indent="-228580" defTabSz="965114" eaLnBrk="0" fontAlgn="base" hangingPunct="0">
              <a:spcBef>
                <a:spcPct val="0"/>
              </a:spcBef>
              <a:spcAft>
                <a:spcPct val="0"/>
              </a:spcAft>
              <a:defRPr sz="1600" b="1">
                <a:solidFill>
                  <a:srgbClr val="FF0000"/>
                </a:solidFill>
                <a:latin typeface="Arial" pitchFamily="34" charset="0"/>
              </a:defRPr>
            </a:lvl9pPr>
          </a:lstStyle>
          <a:p>
            <a:pPr marL="0" marR="0" lvl="0" indent="0" defTabSz="965114" eaLnBrk="0" fontAlgn="auto" latinLnBrk="0" hangingPunct="0">
              <a:lnSpc>
                <a:spcPct val="100000"/>
              </a:lnSpc>
              <a:spcBef>
                <a:spcPts val="0"/>
              </a:spcBef>
              <a:spcAft>
                <a:spcPts val="0"/>
              </a:spcAft>
              <a:buClrTx/>
              <a:buSzTx/>
              <a:buFontTx/>
              <a:buNone/>
              <a:tabLst/>
              <a:defRPr/>
            </a:pPr>
            <a:fld id="{8D640977-1573-46F3-B923-26F05A1C3836}" type="slidenum">
              <a:rPr kumimoji="0" lang="en-US" sz="1100" b="0" i="0" u="none" strike="noStrike" kern="0" cap="none" spc="0" normalizeH="0" baseline="0" noProof="0">
                <a:ln>
                  <a:noFill/>
                </a:ln>
                <a:solidFill>
                  <a:schemeClr val="tx1"/>
                </a:solidFill>
                <a:effectLst/>
                <a:uLnTx/>
                <a:uFillTx/>
                <a:latin typeface="Times New Roman" pitchFamily="18" charset="0"/>
              </a:rPr>
              <a:pPr marL="0" marR="0" lvl="0" indent="0" defTabSz="965114" eaLnBrk="0" fontAlgn="auto" latinLnBrk="0" hangingPunct="0">
                <a:lnSpc>
                  <a:spcPct val="100000"/>
                </a:lnSpc>
                <a:spcBef>
                  <a:spcPts val="0"/>
                </a:spcBef>
                <a:spcAft>
                  <a:spcPts val="0"/>
                </a:spcAft>
                <a:buClrTx/>
                <a:buSzTx/>
                <a:buFontTx/>
                <a:buNone/>
                <a:tabLst/>
                <a:defRPr/>
              </a:pPr>
              <a:t>52</a:t>
            </a:fld>
            <a:endParaRPr kumimoji="0" lang="en-US" sz="1100" b="0" i="0" u="none" strike="noStrike" kern="0" cap="none" spc="0" normalizeH="0" baseline="0" noProof="0">
              <a:ln>
                <a:noFill/>
              </a:ln>
              <a:solidFill>
                <a:schemeClr val="tx1"/>
              </a:solidFill>
              <a:effectLst/>
              <a:uLnTx/>
              <a:uFillTx/>
              <a:latin typeface="Times New Roman" pitchFamily="18" charset="0"/>
            </a:endParaRPr>
          </a:p>
        </p:txBody>
      </p:sp>
    </p:spTree>
    <p:extLst>
      <p:ext uri="{BB962C8B-B14F-4D97-AF65-F5344CB8AC3E}">
        <p14:creationId xmlns:p14="http://schemas.microsoft.com/office/powerpoint/2010/main" val="195145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21451 when</a:t>
            </a:r>
            <a:r>
              <a:rPr lang="en-US" baseline="0" dirty="0"/>
              <a:t> ISO/IEC is inserted in front of IEEE. I add Celsius.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8B95FE-431D-4F84-B7D3-A10AC260E42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817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8B95FE-431D-4F84-B7D3-A10AC260E42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78598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32500" lnSpcReduction="20000"/>
          </a:bodyPr>
          <a:lstStyle/>
          <a:p>
            <a:pPr>
              <a:defRPr/>
            </a:pPr>
            <a:r>
              <a:rPr lang="en-US" b="1" dirty="0"/>
              <a:t>IRIG 106 </a:t>
            </a:r>
            <a:r>
              <a:rPr lang="en-US" dirty="0"/>
              <a:t>The Telemetry Group (TG) of the Range Commanders Council (RCC) has prepared this document to foster the compatibility of telemetry transmitting, receiving, and signal processing equipment at the member ranges under the cognizance of the RCC. The Range Commanders highly recommend that telemetry equipment operated by the ranges and telemetry equipment used in programs that require range support conform to these standards. </a:t>
            </a:r>
          </a:p>
          <a:p>
            <a:pPr>
              <a:defRPr/>
            </a:pPr>
            <a:r>
              <a:rPr lang="en-US" dirty="0"/>
              <a:t>These standards do not necessarily define the existing capability of any test range, but constitute a guide for the orderly implementation of telemetry systems for both ranges and range users. The scope of capabilities attainable with the utilization of these standards requires the careful consideration of tradeoffs. Guidance concerning these tradeoffs is provided in the text. The standards provide the necessary criteria on which to base equipment design and modification. The ultimate purpose is to ensure efficient spectrum utilization, interference-free operation, interoperability between ranges, and compatibility of range user equipment with the ranges.  </a:t>
            </a:r>
          </a:p>
          <a:p>
            <a:pPr>
              <a:defRPr/>
            </a:pPr>
            <a:endParaRPr lang="en-US" b="1" dirty="0"/>
          </a:p>
          <a:p>
            <a:pPr>
              <a:defRPr/>
            </a:pPr>
            <a:r>
              <a:rPr lang="en-US" b="1" dirty="0"/>
              <a:t>IRIG 106 Chapter 10 </a:t>
            </a:r>
            <a:r>
              <a:rPr lang="en-US" dirty="0"/>
              <a:t>The purpose of this chapter is to establish a common interface standard for the implementation of digital data acquisition and recording systems by the organizations participating in the Range Commanders Council (RCC). This standard does not imply hardware architecture such as the coupling of data acquisition, multiplexing, and media storage. The required interface levels are contained in this standard (see a through e below). In addition, declassification requirements are discussed in section 10.8, ground based recording in section 10.10 and data interoperability requirements in section 10.11. </a:t>
            </a:r>
          </a:p>
          <a:p>
            <a:pPr>
              <a:defRPr/>
            </a:pPr>
            <a:endParaRPr lang="en-US" dirty="0"/>
          </a:p>
          <a:p>
            <a:pPr>
              <a:defRPr/>
            </a:pPr>
            <a:r>
              <a:rPr lang="en-US" dirty="0"/>
              <a:t>a. Data Download and Electrical Interface, which is the physical interface for data access, is defined in section 10.4. </a:t>
            </a:r>
          </a:p>
          <a:p>
            <a:pPr>
              <a:defRPr/>
            </a:pPr>
            <a:endParaRPr lang="en-US" dirty="0"/>
          </a:p>
          <a:p>
            <a:pPr>
              <a:defRPr/>
            </a:pPr>
            <a:r>
              <a:rPr lang="en-US" dirty="0"/>
              <a:t>b. Interface File Structure, which defines data access structure, is described in section 10.5. </a:t>
            </a:r>
          </a:p>
          <a:p>
            <a:pPr>
              <a:defRPr/>
            </a:pPr>
            <a:endParaRPr lang="en-US" dirty="0"/>
          </a:p>
          <a:p>
            <a:pPr>
              <a:defRPr/>
            </a:pPr>
            <a:r>
              <a:rPr lang="en-US" dirty="0"/>
              <a:t>c. Data Format Definition, which defines data types and packetization requirements, is defined in section 10.6. </a:t>
            </a:r>
          </a:p>
          <a:p>
            <a:pPr>
              <a:defRPr/>
            </a:pPr>
            <a:endParaRPr lang="en-US" dirty="0"/>
          </a:p>
          <a:p>
            <a:pPr>
              <a:defRPr/>
            </a:pPr>
            <a:r>
              <a:rPr lang="en-US" dirty="0"/>
              <a:t>d. Recorder Control and Status, which defines command and control mnemonics, status, and their interfaces, is described in section 10.7. </a:t>
            </a:r>
          </a:p>
          <a:p>
            <a:pPr>
              <a:defRPr/>
            </a:pPr>
            <a:endParaRPr lang="en-US" dirty="0"/>
          </a:p>
          <a:p>
            <a:pPr>
              <a:defRPr/>
            </a:pPr>
            <a:r>
              <a:rPr lang="en-US" dirty="0"/>
              <a:t>e. IEEE 1394B Interface To Recorder Removable Media is defined in section 10.9. </a:t>
            </a:r>
          </a:p>
          <a:p>
            <a:pPr>
              <a:defRPr/>
            </a:pPr>
            <a:endParaRPr lang="en-US" dirty="0"/>
          </a:p>
          <a:p>
            <a:pPr>
              <a:defRPr/>
            </a:pPr>
            <a:r>
              <a:rPr lang="en-US" dirty="0"/>
              <a:t>f. Ground Recorder Interface, which defines unique interoperability requirements of a ground recorder, is described in section 10.10. </a:t>
            </a:r>
          </a:p>
          <a:p>
            <a:pPr>
              <a:defRPr/>
            </a:pPr>
            <a:endParaRPr lang="en-US" dirty="0"/>
          </a:p>
          <a:p>
            <a:pPr>
              <a:defRPr/>
            </a:pPr>
            <a:r>
              <a:rPr lang="en-US" dirty="0"/>
              <a:t>g. Data Interoperability, which defines requirements for the annotation, modification and exchange of recorded data, is described in section 10.11. </a:t>
            </a:r>
          </a:p>
          <a:p>
            <a:pPr>
              <a:defRPr/>
            </a:pPr>
            <a:endParaRPr lang="en-US" b="1" dirty="0"/>
          </a:p>
          <a:p>
            <a:pPr>
              <a:defRPr/>
            </a:pPr>
            <a:r>
              <a:rPr lang="en-US" b="1" dirty="0"/>
              <a:t>STANAG 4575  </a:t>
            </a:r>
            <a:r>
              <a:rPr lang="en-US" dirty="0"/>
              <a:t>The aim of this agreement is to promote interoperability for the exchange of data among</a:t>
            </a:r>
          </a:p>
          <a:p>
            <a:pPr>
              <a:defRPr/>
            </a:pPr>
            <a:r>
              <a:rPr lang="en-US" dirty="0"/>
              <a:t>North Atlantic Treaty </a:t>
            </a:r>
            <a:r>
              <a:rPr lang="en-US" dirty="0" err="1"/>
              <a:t>Organisation</a:t>
            </a:r>
            <a:r>
              <a:rPr lang="en-US" dirty="0"/>
              <a:t> (NATO) Intelligence, Surveillance, and</a:t>
            </a:r>
          </a:p>
          <a:p>
            <a:pPr>
              <a:defRPr/>
            </a:pPr>
            <a:r>
              <a:rPr lang="en-US" dirty="0"/>
              <a:t>Reconnaissance (ISR) Systems. The NATO Advanced Data Storage Interface (NADSI)</a:t>
            </a:r>
          </a:p>
          <a:p>
            <a:pPr>
              <a:defRPr/>
            </a:pPr>
            <a:r>
              <a:rPr lang="en-US" dirty="0"/>
              <a:t>defines the standard for an interface to allow cross-servicing of ISR platforms by NATO</a:t>
            </a:r>
          </a:p>
          <a:p>
            <a:pPr>
              <a:defRPr/>
            </a:pPr>
            <a:r>
              <a:rPr lang="en-US" dirty="0"/>
              <a:t>nations’ ground stations.</a:t>
            </a:r>
          </a:p>
          <a:p>
            <a:pPr>
              <a:defRPr/>
            </a:pPr>
            <a:endParaRPr lang="en-US" b="1" dirty="0"/>
          </a:p>
          <a:p>
            <a:pPr>
              <a:defRPr/>
            </a:pPr>
            <a:r>
              <a:rPr lang="en-US" dirty="0"/>
              <a:t>The NADSI STANAG defines a multiple layer protocol for the lower levels of the</a:t>
            </a:r>
          </a:p>
          <a:p>
            <a:pPr>
              <a:defRPr/>
            </a:pPr>
            <a:r>
              <a:rPr lang="en-US" dirty="0"/>
              <a:t>interface channel as defined in the International Standards </a:t>
            </a:r>
            <a:r>
              <a:rPr lang="en-US" dirty="0" err="1"/>
              <a:t>Organisation</a:t>
            </a:r>
            <a:r>
              <a:rPr lang="en-US" dirty="0"/>
              <a:t> - Open Systems</a:t>
            </a:r>
          </a:p>
          <a:p>
            <a:pPr>
              <a:defRPr/>
            </a:pPr>
            <a:r>
              <a:rPr lang="en-US" dirty="0"/>
              <a:t>Interconnection model (ISO/IEC 7498-1). Additionally, this STANAG is part of the</a:t>
            </a:r>
          </a:p>
          <a:p>
            <a:pPr>
              <a:defRPr/>
            </a:pPr>
            <a:r>
              <a:rPr lang="en-US" dirty="0"/>
              <a:t>NATO ISR Interoperability Architecture (NIIA) which includes the data format standards</a:t>
            </a:r>
          </a:p>
          <a:p>
            <a:pPr>
              <a:defRPr/>
            </a:pPr>
            <a:r>
              <a:rPr lang="en-US" dirty="0"/>
              <a:t>STANAG 7023 for primary and STANAG 4545 for secondary imagery. The NADSI</a:t>
            </a:r>
          </a:p>
          <a:p>
            <a:pPr>
              <a:defRPr/>
            </a:pPr>
            <a:r>
              <a:rPr lang="en-US" dirty="0"/>
              <a:t>standard alone does not guarantee interoperability. Compatibility must also be assured at</a:t>
            </a:r>
          </a:p>
          <a:p>
            <a:pPr>
              <a:defRPr/>
            </a:pPr>
            <a:r>
              <a:rPr lang="en-US" dirty="0"/>
              <a:t>other protocol layers. Certifiable implementation of the NADSI for support of</a:t>
            </a:r>
          </a:p>
          <a:p>
            <a:pPr>
              <a:defRPr/>
            </a:pPr>
            <a:r>
              <a:rPr lang="en-US" dirty="0"/>
              <a:t>interoperability is subject to constraints not specified in this STAN</a:t>
            </a:r>
            <a:endParaRPr lang="en-US" b="1" dirty="0"/>
          </a:p>
          <a:p>
            <a:pPr>
              <a:defRPr/>
            </a:pPr>
            <a:r>
              <a:rPr lang="en-US" b="1" dirty="0"/>
              <a:t>ANSI ID-1   </a:t>
            </a:r>
            <a:r>
              <a:rPr lang="en-US" dirty="0"/>
              <a:t>19-mm Type ID-1 Recorded Instrumentation Digital Cassette Tape Format (revision and redesignation of ANSI X3.175-1990 (R1995) </a:t>
            </a:r>
          </a:p>
          <a:p>
            <a:pPr>
              <a:defRPr/>
            </a:pPr>
            <a:r>
              <a:rPr lang="en-US" dirty="0"/>
              <a:t>Establishes the format of information on 19-mm type ID-1 instrumentation digital cassettes. It specifies the dimensions and locations of the helical data, control, time code, and annotation tracks. Also, it defines the format and recording requirements of the data blocks forming the helical data record containing digital instrumentation and other associated data and specifies the content, format, and recording method for the control record. This standard also specifies the recording requirements for the longitudinal records contained in the annotation and the time code tracks. </a:t>
            </a:r>
          </a:p>
          <a:p>
            <a:pPr>
              <a:defRPr/>
            </a:pPr>
            <a:endParaRPr lang="en-US" b="1" dirty="0"/>
          </a:p>
          <a:p>
            <a:pPr>
              <a:defRPr/>
            </a:pPr>
            <a:r>
              <a:rPr lang="en-US" b="1" dirty="0"/>
              <a:t>Title MIL-Std 2179</a:t>
            </a:r>
            <a:br>
              <a:rPr lang="en-US" dirty="0"/>
            </a:br>
            <a:r>
              <a:rPr lang="en-US" dirty="0"/>
              <a:t>HELICAL DIGITAL RECORDING FORMAT FOR 19-MM MAGNETIC TAPE CASSETTE RECORDER/REPRODUCERS</a:t>
            </a:r>
          </a:p>
          <a:p>
            <a:pPr>
              <a:defRPr/>
            </a:pPr>
            <a:r>
              <a:rPr lang="en-US" b="1" dirty="0"/>
              <a:t>Naval Air Systems Command</a:t>
            </a:r>
            <a:endParaRPr lang="en-US" dirty="0"/>
          </a:p>
          <a:p>
            <a:pPr>
              <a:defRPr/>
            </a:pPr>
            <a:r>
              <a:rPr lang="en-US" b="1" dirty="0"/>
              <a:t>Publication Date:</a:t>
            </a:r>
            <a:br>
              <a:rPr lang="en-US" dirty="0"/>
            </a:br>
            <a:r>
              <a:rPr lang="en-US" dirty="0"/>
              <a:t>Oct 30, 1998</a:t>
            </a:r>
          </a:p>
          <a:p>
            <a:pPr>
              <a:defRPr/>
            </a:pPr>
            <a:r>
              <a:rPr lang="en-US" b="1" dirty="0"/>
              <a:t>Scope:</a:t>
            </a:r>
            <a:br>
              <a:rPr lang="en-US" dirty="0"/>
            </a:br>
            <a:endParaRPr lang="en-US" dirty="0"/>
          </a:p>
          <a:p>
            <a:pPr>
              <a:defRPr/>
            </a:pPr>
            <a:r>
              <a:rPr lang="en-US" dirty="0"/>
              <a:t>The purpose of this standard is to ensure the ability to exchange digital data within the appropriate community of users in the Department or Defense, to standardize the cassettes and the format of the data for 19-mm magnetic tape and to ensure that a recording made on one machine can be replayed on any other machine that conforms to this standard. </a:t>
            </a:r>
          </a:p>
          <a:p>
            <a:pPr>
              <a:defRPr/>
            </a:pPr>
            <a:r>
              <a:rPr lang="en-US" dirty="0"/>
              <a:t>This standard establishes the format of the data as recorded on the tape, the principal properties of the tape, and the dimensions and physical properties of three sizes of cassettes. </a:t>
            </a:r>
          </a:p>
          <a:p>
            <a:pPr>
              <a:defRPr/>
            </a:pPr>
            <a:r>
              <a:rPr lang="en-US" dirty="0"/>
              <a:t>This standard defines requirements for the purchase of magnetic tape recorder/reproducers which record and reproduce or reproduce digital data using a rotary helical scan on 19-mm tape cassettes.</a:t>
            </a:r>
          </a:p>
          <a:p>
            <a:pPr>
              <a:defRPr/>
            </a:pPr>
            <a:endParaRPr lang="en-US" dirty="0"/>
          </a:p>
        </p:txBody>
      </p:sp>
      <p:sp>
        <p:nvSpPr>
          <p:cNvPr id="12292" name="Slide Number Placeholder 3"/>
          <p:cNvSpPr>
            <a:spLocks noGrp="1"/>
          </p:cNvSpPr>
          <p:nvPr>
            <p:ph type="sldNum" sz="quarter" idx="5"/>
          </p:nvPr>
        </p:nvSpPr>
        <p:spPr>
          <a:noFill/>
        </p:spPr>
        <p:txBody>
          <a:bodyPr/>
          <a:lstStyle/>
          <a:p>
            <a:fld id="{94BB5877-E8BB-4519-82DB-105D57ADB76B}" type="slidenum">
              <a:rPr lang="en-US" smtClean="0"/>
              <a:pPr/>
              <a:t>74</a:t>
            </a:fld>
            <a:endParaRPr lang="en-US"/>
          </a:p>
        </p:txBody>
      </p:sp>
    </p:spTree>
    <p:extLst>
      <p:ext uri="{BB962C8B-B14F-4D97-AF65-F5344CB8AC3E}">
        <p14:creationId xmlns:p14="http://schemas.microsoft.com/office/powerpoint/2010/main" val="158557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856752D3-B3FC-4BAF-9CEC-9AD65BD22A58}" type="slidenum">
              <a:rPr lang="en-US" smtClean="0"/>
              <a:pPr/>
              <a:t>80</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a:p>
          <a:p>
            <a:pPr eaLnBrk="1" hangingPunct="1"/>
            <a:r>
              <a:rPr lang="en-US" dirty="0"/>
              <a:t>A new Ch-10 task will be submitted to support work toward updates for the 09 release. New capabilities planned for the 09 spiral include-</a:t>
            </a:r>
          </a:p>
          <a:p>
            <a:pPr eaLnBrk="1" hangingPunct="1"/>
            <a:r>
              <a:rPr lang="en-US" dirty="0"/>
              <a:t>Limited Data Mining/Retrieval</a:t>
            </a:r>
          </a:p>
          <a:p>
            <a:pPr eaLnBrk="1" hangingPunct="1"/>
            <a:r>
              <a:rPr lang="en-US" dirty="0"/>
              <a:t>RMM Recorder Set-up</a:t>
            </a:r>
          </a:p>
          <a:p>
            <a:pPr eaLnBrk="1" hangingPunct="1"/>
            <a:r>
              <a:rPr lang="en-US" dirty="0"/>
              <a:t>Ganging Multiple RMMs</a:t>
            </a:r>
          </a:p>
          <a:p>
            <a:pPr eaLnBrk="1" hangingPunct="1"/>
            <a:r>
              <a:rPr lang="en-US" dirty="0"/>
              <a:t>Circular buffering/Loop Operations</a:t>
            </a:r>
          </a:p>
          <a:p>
            <a:pPr eaLnBrk="1" hangingPunct="1"/>
            <a:r>
              <a:rPr lang="en-US" dirty="0"/>
              <a:t>1553 C&amp;C (as an active RT)</a:t>
            </a:r>
          </a:p>
          <a:p>
            <a:pPr eaLnBrk="1" hangingPunct="1"/>
            <a:r>
              <a:rPr lang="en-US" dirty="0"/>
              <a:t>New Data Types- AFDX (ARINC 664), Serial (like NEMA), 1588, CAN</a:t>
            </a:r>
          </a:p>
          <a:p>
            <a:pPr eaLnBrk="1" hangingPunct="1"/>
            <a:r>
              <a:rPr lang="en-US" dirty="0"/>
              <a:t>TMATS Definitions for Missing Data Types (Firewire, </a:t>
            </a:r>
            <a:r>
              <a:rPr lang="en-US" dirty="0" err="1"/>
              <a:t>EtherNet</a:t>
            </a:r>
            <a:r>
              <a:rPr lang="en-US" dirty="0"/>
              <a:t>, …)</a:t>
            </a:r>
          </a:p>
        </p:txBody>
      </p:sp>
    </p:spTree>
    <p:extLst>
      <p:ext uri="{BB962C8B-B14F-4D97-AF65-F5344CB8AC3E}">
        <p14:creationId xmlns:p14="http://schemas.microsoft.com/office/powerpoint/2010/main" val="235415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32183" y="4561226"/>
            <a:ext cx="585083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a:p>
        </p:txBody>
      </p:sp>
      <p:sp>
        <p:nvSpPr>
          <p:cNvPr id="23556" name="Slide Number Placeholder 3"/>
          <p:cNvSpPr txBox="1">
            <a:spLocks noGrp="1"/>
          </p:cNvSpPr>
          <p:nvPr/>
        </p:nvSpPr>
        <p:spPr bwMode="auto">
          <a:xfrm>
            <a:off x="4013495" y="8902050"/>
            <a:ext cx="3071502" cy="468951"/>
          </a:xfrm>
          <a:prstGeom prst="rect">
            <a:avLst/>
          </a:prstGeom>
          <a:noFill/>
          <a:ln w="9525">
            <a:noFill/>
            <a:miter lim="800000"/>
            <a:headEnd/>
            <a:tailEnd/>
          </a:ln>
        </p:spPr>
        <p:txBody>
          <a:bodyPr lIns="92281" tIns="46141" rIns="92281" bIns="46141" anchor="b"/>
          <a:lstStyle/>
          <a:p>
            <a:pPr algn="r" eaLnBrk="1" hangingPunct="1"/>
            <a:fld id="{F1934904-C451-44BC-A427-274B42AC547A}" type="slidenum">
              <a:rPr lang="en-US" sz="1200">
                <a:latin typeface="Arial" charset="0"/>
                <a:cs typeface="Arial" charset="0"/>
              </a:rPr>
              <a:pPr algn="r" eaLnBrk="1" hangingPunct="1"/>
              <a:t>6</a:t>
            </a:fld>
            <a:endParaRPr lang="en-US" sz="1200" dirty="0">
              <a:latin typeface="Arial" charset="0"/>
              <a:cs typeface="Arial" charset="0"/>
            </a:endParaRPr>
          </a:p>
        </p:txBody>
      </p:sp>
    </p:spTree>
    <p:extLst>
      <p:ext uri="{BB962C8B-B14F-4D97-AF65-F5344CB8AC3E}">
        <p14:creationId xmlns:p14="http://schemas.microsoft.com/office/powerpoint/2010/main" val="308874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1187450" y="679450"/>
            <a:ext cx="4637088" cy="3478213"/>
          </a:xfrm>
          <a:solidFill>
            <a:srgbClr val="FFFFFF"/>
          </a:solidFill>
          <a:ln/>
        </p:spPr>
      </p:sp>
      <p:sp>
        <p:nvSpPr>
          <p:cNvPr id="17410" name="Rectangle 3"/>
          <p:cNvSpPr>
            <a:spLocks noGrp="1" noChangeArrowheads="1"/>
          </p:cNvSpPr>
          <p:nvPr>
            <p:ph type="body" idx="1"/>
          </p:nvPr>
        </p:nvSpPr>
        <p:spPr>
          <a:xfrm>
            <a:off x="914400" y="4383088"/>
            <a:ext cx="5181600" cy="4233862"/>
          </a:xfrm>
          <a:solidFill>
            <a:srgbClr val="FFFFFF"/>
          </a:solidFill>
          <a:ln>
            <a:solidFill>
              <a:srgbClr val="000000"/>
            </a:solidFill>
          </a:ln>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62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87450" y="679450"/>
            <a:ext cx="4637088" cy="3478213"/>
          </a:xfrm>
          <a:solidFill>
            <a:srgbClr val="FFFFFF"/>
          </a:solidFill>
          <a:ln/>
        </p:spPr>
      </p:sp>
      <p:sp>
        <p:nvSpPr>
          <p:cNvPr id="20482" name="Rectangle 3"/>
          <p:cNvSpPr>
            <a:spLocks noGrp="1" noChangeArrowheads="1"/>
          </p:cNvSpPr>
          <p:nvPr>
            <p:ph type="body" idx="1"/>
          </p:nvPr>
        </p:nvSpPr>
        <p:spPr>
          <a:xfrm>
            <a:off x="914400" y="4383088"/>
            <a:ext cx="5181600" cy="4233862"/>
          </a:xfrm>
          <a:solidFill>
            <a:srgbClr val="FFFFFF"/>
          </a:solidFill>
          <a:ln>
            <a:solidFill>
              <a:srgbClr val="000000"/>
            </a:solidFill>
          </a:ln>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4588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60475" y="698500"/>
            <a:ext cx="4795838" cy="3595688"/>
          </a:xfrm>
          <a:solidFill>
            <a:srgbClr val="FFFFFF"/>
          </a:solidFill>
          <a:ln/>
        </p:spPr>
      </p:sp>
      <p:sp>
        <p:nvSpPr>
          <p:cNvPr id="11267" name="Rectangle 3"/>
          <p:cNvSpPr>
            <a:spLocks noGrp="1" noChangeArrowheads="1"/>
          </p:cNvSpPr>
          <p:nvPr>
            <p:ph type="body" idx="1"/>
          </p:nvPr>
        </p:nvSpPr>
        <p:spPr>
          <a:xfrm>
            <a:off x="954157" y="4526796"/>
            <a:ext cx="5406887" cy="4372677"/>
          </a:xfrm>
          <a:solidFill>
            <a:srgbClr val="FFFFFF"/>
          </a:solidFill>
          <a:ln>
            <a:solidFill>
              <a:srgbClr val="000000"/>
            </a:solidFill>
          </a:ln>
        </p:spPr>
        <p:txBody>
          <a:bodyPr/>
          <a:lstStyle/>
          <a:p>
            <a:endParaRPr lang="en-US">
              <a:latin typeface="Arial" pitchFamily="34"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60475" y="698500"/>
            <a:ext cx="4795838" cy="3595688"/>
          </a:xfrm>
          <a:solidFill>
            <a:srgbClr val="FFFFFF"/>
          </a:solidFill>
          <a:ln/>
        </p:spPr>
      </p:sp>
      <p:sp>
        <p:nvSpPr>
          <p:cNvPr id="11267" name="Rectangle 3"/>
          <p:cNvSpPr>
            <a:spLocks noGrp="1" noChangeArrowheads="1"/>
          </p:cNvSpPr>
          <p:nvPr>
            <p:ph type="body" idx="1"/>
          </p:nvPr>
        </p:nvSpPr>
        <p:spPr>
          <a:xfrm>
            <a:off x="954157" y="4526796"/>
            <a:ext cx="5406887" cy="4372677"/>
          </a:xfrm>
          <a:solidFill>
            <a:srgbClr val="FFFFFF"/>
          </a:solidFill>
          <a:ln>
            <a:solidFill>
              <a:srgbClr val="000000"/>
            </a:solidFill>
          </a:ln>
        </p:spPr>
        <p:txBody>
          <a:bodyPr/>
          <a:lstStyle/>
          <a:p>
            <a:endParaRPr lang="en-US">
              <a:latin typeface="Arial" pitchFamily="34"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63650" y="701675"/>
            <a:ext cx="4789488" cy="3592513"/>
          </a:xfrm>
          <a:solidFill>
            <a:srgbClr val="FFFFFF"/>
          </a:solidFill>
          <a:ln/>
        </p:spPr>
      </p:sp>
      <p:sp>
        <p:nvSpPr>
          <p:cNvPr id="11267" name="Rectangle 3"/>
          <p:cNvSpPr>
            <a:spLocks noGrp="1" noChangeArrowheads="1"/>
          </p:cNvSpPr>
          <p:nvPr>
            <p:ph type="body" idx="1"/>
          </p:nvPr>
        </p:nvSpPr>
        <p:spPr>
          <a:xfrm>
            <a:off x="954157" y="4526796"/>
            <a:ext cx="5406887" cy="4372677"/>
          </a:xfrm>
          <a:solidFill>
            <a:srgbClr val="FFFFFF"/>
          </a:solidFill>
          <a:ln>
            <a:solidFill>
              <a:srgbClr val="000000"/>
            </a:solidFill>
          </a:ln>
        </p:spPr>
        <p:txBody>
          <a:bodyPr/>
          <a:lstStyle/>
          <a:p>
            <a:endParaRPr lang="en-US">
              <a:latin typeface="Arial" pitchFamily="34"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21451.  I suggest make the underlined text white to stand</a:t>
            </a:r>
            <a:r>
              <a:rPr lang="en-US" baseline="0" dirty="0"/>
              <a:t> out better for them to retain the key features.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8B95FE-431D-4F84-B7D3-A10AC260E42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3116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industry, a</a:t>
            </a:r>
            <a:r>
              <a:rPr lang="en-US" baseline="0" dirty="0"/>
              <a:t> device in a sensor network is</a:t>
            </a:r>
            <a:r>
              <a:rPr lang="en-US" dirty="0"/>
              <a:t> commonly refer to as a Sensor Node which include sensing</a:t>
            </a:r>
            <a:r>
              <a:rPr lang="en-US" baseline="0" dirty="0"/>
              <a:t> and a little actuation function.</a:t>
            </a:r>
          </a:p>
          <a:p>
            <a:r>
              <a:rPr lang="en-US" baseline="0" dirty="0"/>
              <a:t>However, in IEEE 1451 standard, we are more precise and refer them as transducer node.  For easier understanding to a layman, it can be recognized as a sensor node.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8B95FE-431D-4F84-B7D3-A10AC260E42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441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dirty="0"/>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dirty="0"/>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dirty="0"/>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dirty="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dirty="0"/>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dirty="0"/>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dirty="0"/>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dirty="0"/>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dirty="0"/>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dirty="0"/>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dirty="0"/>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dirty="0"/>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dirty="0"/>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dirty="0"/>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dirty="0"/>
          </a:p>
        </p:txBody>
      </p:sp>
      <p:sp>
        <p:nvSpPr>
          <p:cNvPr id="42" name="Rectangle 42"/>
          <p:cNvSpPr>
            <a:spLocks noGrp="1" noChangeArrowheads="1"/>
          </p:cNvSpPr>
          <p:nvPr>
            <p:ph type="ftr" sz="quarter" idx="11"/>
          </p:nvPr>
        </p:nvSpPr>
        <p:spPr/>
        <p:txBody>
          <a:bodyPr/>
          <a:lstStyle>
            <a:lvl1pPr>
              <a:defRPr/>
            </a:lvl1pPr>
          </a:lstStyle>
          <a:p>
            <a:pPr>
              <a:defRPr/>
            </a:pPr>
            <a:endParaRPr lang="en-US" dirty="0"/>
          </a:p>
        </p:txBody>
      </p:sp>
      <p:sp>
        <p:nvSpPr>
          <p:cNvPr id="43" name="Rectangle 43"/>
          <p:cNvSpPr>
            <a:spLocks noGrp="1" noChangeArrowheads="1"/>
          </p:cNvSpPr>
          <p:nvPr>
            <p:ph type="sldNum" sz="quarter" idx="12"/>
          </p:nvPr>
        </p:nvSpPr>
        <p:spPr/>
        <p:txBody>
          <a:bodyPr/>
          <a:lstStyle>
            <a:lvl1pPr>
              <a:defRPr/>
            </a:lvl1pPr>
          </a:lstStyle>
          <a:p>
            <a:pPr>
              <a:defRPr/>
            </a:pPr>
            <a:fld id="{41614949-55A6-4858-8B24-16311FA2144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81764265-0F15-4F18-BE77-B75D64A4B64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F6DF81DF-B3A6-4BA0-9153-BC302A97F83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Rectangle 3"/>
          <p:cNvSpPr/>
          <p:nvPr/>
        </p:nvSpPr>
        <p:spPr>
          <a:xfrm>
            <a:off x="179388" y="188913"/>
            <a:ext cx="8704262" cy="5643562"/>
          </a:xfrm>
          <a:prstGeom prst="rect">
            <a:avLst/>
          </a:prstGeom>
          <a:solidFill>
            <a:schemeClr val="accent4">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5" name="Group 14"/>
          <p:cNvGrpSpPr>
            <a:grpSpLocks/>
          </p:cNvGrpSpPr>
          <p:nvPr/>
        </p:nvGrpSpPr>
        <p:grpSpPr bwMode="auto">
          <a:xfrm>
            <a:off x="0" y="0"/>
            <a:ext cx="9144000" cy="6858000"/>
            <a:chOff x="0" y="0"/>
            <a:chExt cx="5760" cy="4320"/>
          </a:xfrm>
        </p:grpSpPr>
        <p:sp>
          <p:nvSpPr>
            <p:cNvPr id="6" name="Rectangle 15"/>
            <p:cNvSpPr>
              <a:spLocks noChangeArrowheads="1"/>
            </p:cNvSpPr>
            <p:nvPr/>
          </p:nvSpPr>
          <p:spPr bwMode="gray">
            <a:xfrm>
              <a:off x="0" y="3696"/>
              <a:ext cx="5760" cy="6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7" name="Rectangle 16"/>
            <p:cNvSpPr>
              <a:spLocks noChangeArrowheads="1"/>
            </p:cNvSpPr>
            <p:nvPr/>
          </p:nvSpPr>
          <p:spPr bwMode="gray">
            <a:xfrm>
              <a:off x="0" y="0"/>
              <a:ext cx="144"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pic>
          <p:nvPicPr>
            <p:cNvPr id="8" name="Picture 19" descr="logo_d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5" y="3711"/>
              <a:ext cx="1415" cy="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descr="texte_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1"/>
              <a:ext cx="1330" cy="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74" name="Rectangle 2"/>
          <p:cNvSpPr>
            <a:spLocks noGrp="1" noChangeArrowheads="1"/>
          </p:cNvSpPr>
          <p:nvPr>
            <p:ph type="ctrTitle"/>
          </p:nvPr>
        </p:nvSpPr>
        <p:spPr>
          <a:xfrm>
            <a:off x="315913" y="476250"/>
            <a:ext cx="8504238" cy="1223963"/>
          </a:xfrm>
          <a:prstGeom prst="rect">
            <a:avLst/>
          </a:prstGeom>
          <a:effectLst>
            <a:outerShdw dist="35921" dir="2700000" algn="ctr" rotWithShape="0">
              <a:schemeClr val="bg2"/>
            </a:outerShdw>
          </a:effectLst>
        </p:spPr>
        <p:txBody>
          <a:bodyPr/>
          <a:lstStyle>
            <a:lvl1pPr>
              <a:lnSpc>
                <a:spcPct val="90000"/>
              </a:lnSpc>
              <a:defRPr sz="3900" baseline="0">
                <a:solidFill>
                  <a:schemeClr val="bg1"/>
                </a:solidFill>
                <a:effectLst>
                  <a:outerShdw blurRad="38100" dist="38100" dir="2700000" algn="tl">
                    <a:srgbClr val="000000">
                      <a:alpha val="43137"/>
                    </a:srgbClr>
                  </a:outerShdw>
                </a:effectLst>
              </a:defRPr>
            </a:lvl1pPr>
          </a:lstStyle>
          <a:p>
            <a:r>
              <a:rPr lang="en-US"/>
              <a:t>Click to edit Master title style</a:t>
            </a:r>
            <a:endParaRPr lang="fr-FR" dirty="0"/>
          </a:p>
        </p:txBody>
      </p:sp>
      <p:sp>
        <p:nvSpPr>
          <p:cNvPr id="3075" name="Rectangle 3"/>
          <p:cNvSpPr>
            <a:spLocks noGrp="1" noChangeArrowheads="1"/>
          </p:cNvSpPr>
          <p:nvPr>
            <p:ph type="subTitle" idx="1"/>
          </p:nvPr>
        </p:nvSpPr>
        <p:spPr>
          <a:xfrm>
            <a:off x="315913" y="1702278"/>
            <a:ext cx="8504237" cy="1752600"/>
          </a:xfrm>
          <a:effectLst>
            <a:outerShdw dist="35921" dir="2700000" algn="ctr" rotWithShape="0">
              <a:schemeClr val="bg2"/>
            </a:outerShdw>
          </a:effectLst>
        </p:spPr>
        <p:txBody>
          <a:bodyPr/>
          <a:lstStyle>
            <a:lvl1pPr marL="0" indent="0">
              <a:buFont typeface="Wingdings" pitchFamily="2" charset="2"/>
              <a:buNone/>
              <a:defRPr b="0">
                <a:solidFill>
                  <a:schemeClr val="bg1"/>
                </a:solidFill>
              </a:defRPr>
            </a:lvl1pPr>
          </a:lstStyle>
          <a:p>
            <a:r>
              <a:rPr lang="en-US"/>
              <a:t>Click to edit Master subtitle style</a:t>
            </a:r>
            <a:endParaRPr lang="fr-FR" dirty="0"/>
          </a:p>
        </p:txBody>
      </p:sp>
    </p:spTree>
    <p:extLst>
      <p:ext uri="{BB962C8B-B14F-4D97-AF65-F5344CB8AC3E}">
        <p14:creationId xmlns:p14="http://schemas.microsoft.com/office/powerpoint/2010/main" val="317810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302"/>
          <a:stretch/>
        </p:blipFill>
        <p:spPr bwMode="auto">
          <a:xfrm>
            <a:off x="323528" y="228600"/>
            <a:ext cx="8519864" cy="64564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14"/>
          <p:cNvGrpSpPr>
            <a:grpSpLocks/>
          </p:cNvGrpSpPr>
          <p:nvPr/>
        </p:nvGrpSpPr>
        <p:grpSpPr bwMode="auto">
          <a:xfrm>
            <a:off x="0" y="0"/>
            <a:ext cx="9144000" cy="6858000"/>
            <a:chOff x="0" y="0"/>
            <a:chExt cx="5760" cy="4320"/>
          </a:xfrm>
        </p:grpSpPr>
        <p:sp>
          <p:nvSpPr>
            <p:cNvPr id="6" name="Rectangle 15"/>
            <p:cNvSpPr>
              <a:spLocks noChangeArrowheads="1"/>
            </p:cNvSpPr>
            <p:nvPr/>
          </p:nvSpPr>
          <p:spPr bwMode="gray">
            <a:xfrm>
              <a:off x="0" y="3696"/>
              <a:ext cx="5760" cy="6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7" name="Rectangle 16"/>
            <p:cNvSpPr>
              <a:spLocks noChangeArrowheads="1"/>
            </p:cNvSpPr>
            <p:nvPr/>
          </p:nvSpPr>
          <p:spPr bwMode="gray">
            <a:xfrm>
              <a:off x="0" y="0"/>
              <a:ext cx="144"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8" name="Rectangle 17"/>
            <p:cNvSpPr>
              <a:spLocks noChangeArrowheads="1"/>
            </p:cNvSpPr>
            <p:nvPr/>
          </p:nvSpPr>
          <p:spPr bwMode="gray">
            <a:xfrm>
              <a:off x="5616" y="0"/>
              <a:ext cx="144"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9" name="Rectangle 18"/>
            <p:cNvSpPr>
              <a:spLocks noChangeArrowheads="1"/>
            </p:cNvSpPr>
            <p:nvPr/>
          </p:nvSpPr>
          <p:spPr bwMode="gray">
            <a:xfrm>
              <a:off x="0" y="0"/>
              <a:ext cx="5760"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pic>
          <p:nvPicPr>
            <p:cNvPr id="10" name="Picture 19" descr="logo_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5" y="3711"/>
              <a:ext cx="1415" cy="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0" descr="texte_d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11"/>
              <a:ext cx="1330" cy="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74" name="Rectangle 2"/>
          <p:cNvSpPr>
            <a:spLocks noGrp="1" noChangeArrowheads="1"/>
          </p:cNvSpPr>
          <p:nvPr>
            <p:ph type="ctrTitle"/>
          </p:nvPr>
        </p:nvSpPr>
        <p:spPr>
          <a:xfrm>
            <a:off x="467544" y="548680"/>
            <a:ext cx="5112568" cy="1800200"/>
          </a:xfrm>
          <a:prstGeom prst="rect">
            <a:avLst/>
          </a:prstGeom>
          <a:effectLst>
            <a:outerShdw dist="35921" dir="2700000" algn="ctr" rotWithShape="0">
              <a:schemeClr val="bg2"/>
            </a:outerShdw>
          </a:effectLst>
        </p:spPr>
        <p:txBody>
          <a:bodyPr/>
          <a:lstStyle>
            <a:lvl1pPr>
              <a:lnSpc>
                <a:spcPct val="90000"/>
              </a:lnSpc>
              <a:defRPr sz="3600">
                <a:solidFill>
                  <a:schemeClr val="bg1"/>
                </a:solidFill>
              </a:defRPr>
            </a:lvl1pPr>
          </a:lstStyle>
          <a:p>
            <a:r>
              <a:rPr lang="en-US"/>
              <a:t>Click to edit Master title style</a:t>
            </a:r>
            <a:endParaRPr lang="fr-FR" dirty="0"/>
          </a:p>
        </p:txBody>
      </p:sp>
      <p:sp>
        <p:nvSpPr>
          <p:cNvPr id="3075" name="Rectangle 3"/>
          <p:cNvSpPr>
            <a:spLocks noGrp="1" noChangeArrowheads="1"/>
          </p:cNvSpPr>
          <p:nvPr>
            <p:ph type="subTitle" idx="1"/>
          </p:nvPr>
        </p:nvSpPr>
        <p:spPr>
          <a:xfrm>
            <a:off x="3707904" y="2780928"/>
            <a:ext cx="5135488" cy="523043"/>
          </a:xfrm>
          <a:effectLst>
            <a:outerShdw dist="35921" dir="2700000" algn="ctr" rotWithShape="0">
              <a:schemeClr val="bg2"/>
            </a:outerShdw>
          </a:effectLst>
        </p:spPr>
        <p:txBody>
          <a:bodyPr/>
          <a:lstStyle>
            <a:lvl1pPr marL="0" indent="0">
              <a:buFont typeface="Wingdings" pitchFamily="2" charset="2"/>
              <a:buNone/>
              <a:defRPr b="0">
                <a:solidFill>
                  <a:schemeClr val="bg1"/>
                </a:solidFill>
              </a:defRPr>
            </a:lvl1pPr>
          </a:lstStyle>
          <a:p>
            <a:r>
              <a:rPr lang="en-US"/>
              <a:t>Click to edit Master subtitle style</a:t>
            </a:r>
            <a:endParaRPr lang="fr-FR" dirty="0"/>
          </a:p>
        </p:txBody>
      </p:sp>
    </p:spTree>
    <p:extLst>
      <p:ext uri="{BB962C8B-B14F-4D97-AF65-F5344CB8AC3E}">
        <p14:creationId xmlns:p14="http://schemas.microsoft.com/office/powerpoint/2010/main" val="185804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0825" y="1045030"/>
            <a:ext cx="8667750" cy="513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1" name="Espace réservé de la date 10"/>
          <p:cNvSpPr>
            <a:spLocks noGrp="1"/>
          </p:cNvSpPr>
          <p:nvPr>
            <p:ph type="dt" sz="half" idx="10"/>
          </p:nvPr>
        </p:nvSpPr>
        <p:spPr/>
        <p:txBody>
          <a:bodyPr/>
          <a:lstStyle/>
          <a:p>
            <a:pPr>
              <a:defRPr/>
            </a:pPr>
            <a:r>
              <a:rPr lang="fr-FR"/>
              <a:t>09 Mars 2016</a:t>
            </a:r>
            <a:endParaRPr lang="fr-FR" dirty="0"/>
          </a:p>
        </p:txBody>
      </p:sp>
      <p:sp>
        <p:nvSpPr>
          <p:cNvPr id="12" name="Espace réservé du pied de page 11"/>
          <p:cNvSpPr>
            <a:spLocks noGrp="1"/>
          </p:cNvSpPr>
          <p:nvPr>
            <p:ph type="ftr" sz="quarter" idx="11"/>
          </p:nvPr>
        </p:nvSpPr>
        <p:spPr/>
        <p:txBody>
          <a:bodyPr/>
          <a:lstStyle/>
          <a:p>
            <a:pPr>
              <a:defRPr/>
            </a:pPr>
            <a:r>
              <a:rPr lang="fr-FR" dirty="0"/>
              <a:t>Titre de la Présentation</a:t>
            </a:r>
          </a:p>
        </p:txBody>
      </p:sp>
      <p:sp>
        <p:nvSpPr>
          <p:cNvPr id="13" name="Espace réservé du numéro de diapositive 12"/>
          <p:cNvSpPr>
            <a:spLocks noGrp="1"/>
          </p:cNvSpPr>
          <p:nvPr>
            <p:ph type="sldNum" sz="quarter" idx="12"/>
          </p:nvPr>
        </p:nvSpPr>
        <p:spPr/>
        <p:txBody>
          <a:bodyPr/>
          <a:lstStyle/>
          <a:p>
            <a:pPr>
              <a:defRPr/>
            </a:pPr>
            <a:r>
              <a:rPr lang="fr-FR" dirty="0"/>
              <a:t>-  </a:t>
            </a:r>
            <a:fld id="{0B705659-1AF0-43A4-AA40-273AA1D96C47}" type="slidenum">
              <a:rPr lang="fr-FR" smtClean="0"/>
              <a:pPr>
                <a:defRPr/>
              </a:pPr>
              <a:t>‹#›</a:t>
            </a:fld>
            <a:r>
              <a:rPr lang="fr-FR" dirty="0"/>
              <a:t> -</a:t>
            </a:r>
          </a:p>
        </p:txBody>
      </p:sp>
      <p:sp>
        <p:nvSpPr>
          <p:cNvPr id="14" name="Rectangle 2"/>
          <p:cNvSpPr>
            <a:spLocks noGrp="1" noChangeArrowheads="1"/>
          </p:cNvSpPr>
          <p:nvPr>
            <p:ph type="title" hasCustomPrompt="1"/>
          </p:nvPr>
        </p:nvSpPr>
        <p:spPr bwMode="auto">
          <a:xfrm>
            <a:off x="250825" y="285751"/>
            <a:ext cx="8667750" cy="72195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Tree>
    <p:extLst>
      <p:ext uri="{BB962C8B-B14F-4D97-AF65-F5344CB8AC3E}">
        <p14:creationId xmlns:p14="http://schemas.microsoft.com/office/powerpoint/2010/main" val="310737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825" y="1052736"/>
            <a:ext cx="4217988" cy="50924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4621213" y="1052736"/>
            <a:ext cx="4297362" cy="50924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e la date 4"/>
          <p:cNvSpPr>
            <a:spLocks noGrp="1"/>
          </p:cNvSpPr>
          <p:nvPr>
            <p:ph type="dt" sz="half" idx="10"/>
          </p:nvPr>
        </p:nvSpPr>
        <p:spPr/>
        <p:txBody>
          <a:bodyPr/>
          <a:lstStyle/>
          <a:p>
            <a:pPr>
              <a:defRPr/>
            </a:pPr>
            <a:r>
              <a:rPr lang="fr-FR"/>
              <a:t>09 Mars 2016</a:t>
            </a:r>
            <a:endParaRPr lang="fr-FR" dirty="0"/>
          </a:p>
        </p:txBody>
      </p:sp>
      <p:sp>
        <p:nvSpPr>
          <p:cNvPr id="6" name="Espace réservé du pied de page 5"/>
          <p:cNvSpPr>
            <a:spLocks noGrp="1"/>
          </p:cNvSpPr>
          <p:nvPr>
            <p:ph type="ftr" sz="quarter" idx="11"/>
          </p:nvPr>
        </p:nvSpPr>
        <p:spPr/>
        <p:txBody>
          <a:bodyPr/>
          <a:lstStyle/>
          <a:p>
            <a:r>
              <a:rPr lang="fr-FR"/>
              <a:t>Titre de la Présentation</a:t>
            </a:r>
            <a:endParaRPr lang="fr-FR" dirty="0"/>
          </a:p>
        </p:txBody>
      </p:sp>
      <p:sp>
        <p:nvSpPr>
          <p:cNvPr id="8" name="Espace réservé du numéro de diapositive 7"/>
          <p:cNvSpPr>
            <a:spLocks noGrp="1"/>
          </p:cNvSpPr>
          <p:nvPr>
            <p:ph type="sldNum" sz="quarter" idx="12"/>
          </p:nvPr>
        </p:nvSpPr>
        <p:spPr/>
        <p:txBody>
          <a:bodyPr/>
          <a:lstStyle/>
          <a:p>
            <a:pPr>
              <a:defRPr/>
            </a:pPr>
            <a:r>
              <a:rPr lang="fr-FR"/>
              <a:t>-  </a:t>
            </a:r>
            <a:fld id="{0B705659-1AF0-43A4-AA40-273AA1D96C47}" type="slidenum">
              <a:rPr lang="fr-FR" smtClean="0"/>
              <a:pPr>
                <a:defRPr/>
              </a:pPr>
              <a:t>‹#›</a:t>
            </a:fld>
            <a:r>
              <a:rPr lang="fr-FR"/>
              <a:t> -</a:t>
            </a:r>
            <a:endParaRPr lang="fr-FR" dirty="0"/>
          </a:p>
        </p:txBody>
      </p:sp>
      <p:sp>
        <p:nvSpPr>
          <p:cNvPr id="10" name="Rectangle 2"/>
          <p:cNvSpPr>
            <a:spLocks noGrp="1" noChangeArrowheads="1"/>
          </p:cNvSpPr>
          <p:nvPr>
            <p:ph type="title" hasCustomPrompt="1"/>
          </p:nvPr>
        </p:nvSpPr>
        <p:spPr bwMode="auto">
          <a:xfrm>
            <a:off x="250825" y="285751"/>
            <a:ext cx="8667750" cy="72195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Tree>
    <p:extLst>
      <p:ext uri="{BB962C8B-B14F-4D97-AF65-F5344CB8AC3E}">
        <p14:creationId xmlns:p14="http://schemas.microsoft.com/office/powerpoint/2010/main" val="85614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825" y="1052737"/>
            <a:ext cx="4217988"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4500563" y="1071547"/>
            <a:ext cx="4391918" cy="15876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Espace réservé du contenu 3"/>
          <p:cNvSpPr>
            <a:spLocks noGrp="1"/>
          </p:cNvSpPr>
          <p:nvPr>
            <p:ph sz="half" idx="13"/>
          </p:nvPr>
        </p:nvSpPr>
        <p:spPr>
          <a:xfrm>
            <a:off x="4499992" y="2747864"/>
            <a:ext cx="4392488" cy="16048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Espace réservé du contenu 3"/>
          <p:cNvSpPr>
            <a:spLocks noGrp="1"/>
          </p:cNvSpPr>
          <p:nvPr>
            <p:ph sz="half" idx="14"/>
          </p:nvPr>
        </p:nvSpPr>
        <p:spPr>
          <a:xfrm>
            <a:off x="4500562" y="4441370"/>
            <a:ext cx="4391918" cy="16609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e la date 4"/>
          <p:cNvSpPr>
            <a:spLocks noGrp="1"/>
          </p:cNvSpPr>
          <p:nvPr>
            <p:ph type="dt" sz="half" idx="15"/>
          </p:nvPr>
        </p:nvSpPr>
        <p:spPr/>
        <p:txBody>
          <a:bodyPr/>
          <a:lstStyle/>
          <a:p>
            <a:pPr>
              <a:defRPr/>
            </a:pPr>
            <a:r>
              <a:rPr lang="fr-FR"/>
              <a:t>09 Mars 2016</a:t>
            </a:r>
            <a:endParaRPr lang="fr-FR" dirty="0"/>
          </a:p>
        </p:txBody>
      </p:sp>
      <p:sp>
        <p:nvSpPr>
          <p:cNvPr id="6" name="Espace réservé du pied de page 5"/>
          <p:cNvSpPr>
            <a:spLocks noGrp="1"/>
          </p:cNvSpPr>
          <p:nvPr>
            <p:ph type="ftr" sz="quarter" idx="16"/>
          </p:nvPr>
        </p:nvSpPr>
        <p:spPr/>
        <p:txBody>
          <a:bodyPr/>
          <a:lstStyle/>
          <a:p>
            <a:r>
              <a:rPr lang="fr-FR"/>
              <a:t>Titre de la Présentation</a:t>
            </a:r>
            <a:endParaRPr lang="fr-FR" dirty="0"/>
          </a:p>
        </p:txBody>
      </p:sp>
      <p:sp>
        <p:nvSpPr>
          <p:cNvPr id="8" name="Espace réservé du numéro de diapositive 7"/>
          <p:cNvSpPr>
            <a:spLocks noGrp="1"/>
          </p:cNvSpPr>
          <p:nvPr>
            <p:ph type="sldNum" sz="quarter" idx="17"/>
          </p:nvPr>
        </p:nvSpPr>
        <p:spPr/>
        <p:txBody>
          <a:bodyPr/>
          <a:lstStyle/>
          <a:p>
            <a:pPr>
              <a:defRPr/>
            </a:pPr>
            <a:r>
              <a:rPr lang="fr-FR"/>
              <a:t>-  </a:t>
            </a:r>
            <a:fld id="{0B705659-1AF0-43A4-AA40-273AA1D96C47}" type="slidenum">
              <a:rPr lang="fr-FR" smtClean="0"/>
              <a:pPr>
                <a:defRPr/>
              </a:pPr>
              <a:t>‹#›</a:t>
            </a:fld>
            <a:r>
              <a:rPr lang="fr-FR"/>
              <a:t> -</a:t>
            </a:r>
            <a:endParaRPr lang="fr-FR" dirty="0"/>
          </a:p>
        </p:txBody>
      </p:sp>
      <p:sp>
        <p:nvSpPr>
          <p:cNvPr id="11" name="Rectangle 2"/>
          <p:cNvSpPr>
            <a:spLocks noGrp="1" noChangeArrowheads="1"/>
          </p:cNvSpPr>
          <p:nvPr>
            <p:ph type="title" hasCustomPrompt="1"/>
          </p:nvPr>
        </p:nvSpPr>
        <p:spPr bwMode="auto">
          <a:xfrm>
            <a:off x="250825" y="285751"/>
            <a:ext cx="8667750" cy="72195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Tree>
    <p:extLst>
      <p:ext uri="{BB962C8B-B14F-4D97-AF65-F5344CB8AC3E}">
        <p14:creationId xmlns:p14="http://schemas.microsoft.com/office/powerpoint/2010/main" val="335488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r>
              <a:rPr lang="fr-FR"/>
              <a:t>09 Mars 2016</a:t>
            </a:r>
            <a:endParaRPr lang="fr-FR" dirty="0"/>
          </a:p>
        </p:txBody>
      </p:sp>
      <p:sp>
        <p:nvSpPr>
          <p:cNvPr id="4" name="Espace réservé du pied de page 3"/>
          <p:cNvSpPr>
            <a:spLocks noGrp="1"/>
          </p:cNvSpPr>
          <p:nvPr>
            <p:ph type="ftr" sz="quarter" idx="11"/>
          </p:nvPr>
        </p:nvSpPr>
        <p:spPr/>
        <p:txBody>
          <a:bodyPr/>
          <a:lstStyle>
            <a:lvl1pPr algn="l" rtl="0" fontAlgn="base">
              <a:spcBef>
                <a:spcPct val="0"/>
              </a:spcBef>
              <a:spcAft>
                <a:spcPct val="0"/>
              </a:spcAft>
              <a:defRPr lang="fr-FR" sz="900" b="1" kern="1200" smtClean="0">
                <a:solidFill>
                  <a:schemeClr val="tx2">
                    <a:lumMod val="50000"/>
                    <a:lumOff val="50000"/>
                  </a:schemeClr>
                </a:solidFill>
                <a:latin typeface="Arial" pitchFamily="34" charset="0"/>
                <a:ea typeface="+mn-ea"/>
                <a:cs typeface="Arial" pitchFamily="34" charset="0"/>
              </a:defRPr>
            </a:lvl1pPr>
          </a:lstStyle>
          <a:p>
            <a:pPr>
              <a:defRPr/>
            </a:pPr>
            <a:r>
              <a:rPr lang="fr-FR" dirty="0"/>
              <a:t>Titre de la Présentation</a:t>
            </a:r>
          </a:p>
        </p:txBody>
      </p:sp>
      <p:sp>
        <p:nvSpPr>
          <p:cNvPr id="5" name="Espace réservé du numéro de diapositive 4"/>
          <p:cNvSpPr>
            <a:spLocks noGrp="1"/>
          </p:cNvSpPr>
          <p:nvPr>
            <p:ph type="sldNum" sz="quarter" idx="12"/>
          </p:nvPr>
        </p:nvSpPr>
        <p:spPr/>
        <p:txBody>
          <a:bodyPr/>
          <a:lstStyle/>
          <a:p>
            <a:pPr>
              <a:defRPr/>
            </a:pPr>
            <a:r>
              <a:rPr lang="fr-FR"/>
              <a:t>-  </a:t>
            </a:r>
            <a:fld id="{0B705659-1AF0-43A4-AA40-273AA1D96C47}" type="slidenum">
              <a:rPr lang="fr-FR" smtClean="0"/>
              <a:pPr>
                <a:defRPr/>
              </a:pPr>
              <a:t>‹#›</a:t>
            </a:fld>
            <a:r>
              <a:rPr lang="fr-FR"/>
              <a:t> -</a:t>
            </a:r>
            <a:endParaRPr lang="fr-FR" dirty="0"/>
          </a:p>
        </p:txBody>
      </p:sp>
      <p:sp>
        <p:nvSpPr>
          <p:cNvPr id="8" name="Rectangle 2"/>
          <p:cNvSpPr>
            <a:spLocks noGrp="1" noChangeArrowheads="1"/>
          </p:cNvSpPr>
          <p:nvPr>
            <p:ph type="title" hasCustomPrompt="1"/>
          </p:nvPr>
        </p:nvSpPr>
        <p:spPr bwMode="auto">
          <a:xfrm>
            <a:off x="250825" y="285751"/>
            <a:ext cx="8667750" cy="72195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Tree>
    <p:extLst>
      <p:ext uri="{BB962C8B-B14F-4D97-AF65-F5344CB8AC3E}">
        <p14:creationId xmlns:p14="http://schemas.microsoft.com/office/powerpoint/2010/main" val="3618430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0825" y="295935"/>
            <a:ext cx="8569325" cy="5775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3"/>
          <p:cNvSpPr>
            <a:spLocks noGrp="1" noChangeArrowheads="1"/>
          </p:cNvSpPr>
          <p:nvPr>
            <p:ph type="subTitle" idx="1"/>
          </p:nvPr>
        </p:nvSpPr>
        <p:spPr>
          <a:xfrm>
            <a:off x="3343670" y="1824038"/>
            <a:ext cx="5389784" cy="4079612"/>
          </a:xfrm>
        </p:spPr>
        <p:txBody>
          <a:bodyPr/>
          <a:lstStyle>
            <a:lvl1pPr marL="0" indent="0">
              <a:buFont typeface="Wingdings" pitchFamily="2" charset="2"/>
              <a:buNone/>
              <a:defRPr sz="1400" b="0">
                <a:solidFill>
                  <a:schemeClr val="bg1"/>
                </a:solidFill>
              </a:defRPr>
            </a:lvl1pPr>
          </a:lstStyle>
          <a:p>
            <a:r>
              <a:rPr lang="en-US"/>
              <a:t>Click to edit Master subtitle style</a:t>
            </a:r>
            <a:endParaRPr lang="fr-FR" dirty="0"/>
          </a:p>
        </p:txBody>
      </p:sp>
      <p:sp>
        <p:nvSpPr>
          <p:cNvPr id="18" name="Titre 17"/>
          <p:cNvSpPr>
            <a:spLocks noGrp="1"/>
          </p:cNvSpPr>
          <p:nvPr>
            <p:ph type="title"/>
          </p:nvPr>
        </p:nvSpPr>
        <p:spPr>
          <a:xfrm>
            <a:off x="3347864" y="548680"/>
            <a:ext cx="5394920" cy="1033143"/>
          </a:xfrm>
          <a:prstGeom prst="rect">
            <a:avLst/>
          </a:prstGeom>
          <a:effectLst>
            <a:outerShdw blurRad="50800" dist="38100" dir="2700000" algn="tl" rotWithShape="0">
              <a:prstClr val="black">
                <a:alpha val="40000"/>
              </a:prstClr>
            </a:outerShdw>
          </a:effectLst>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defRPr>
            </a:lvl1pPr>
          </a:lstStyle>
          <a:p>
            <a:r>
              <a:rPr lang="en-US"/>
              <a:t>Click to edit Master title style</a:t>
            </a:r>
            <a:endParaRPr lang="fr-FR" dirty="0"/>
          </a:p>
        </p:txBody>
      </p:sp>
      <p:sp>
        <p:nvSpPr>
          <p:cNvPr id="3" name="Espace réservé de la date 2"/>
          <p:cNvSpPr>
            <a:spLocks noGrp="1"/>
          </p:cNvSpPr>
          <p:nvPr>
            <p:ph type="dt" sz="half" idx="10"/>
          </p:nvPr>
        </p:nvSpPr>
        <p:spPr/>
        <p:txBody>
          <a:bodyPr/>
          <a:lstStyle/>
          <a:p>
            <a:pPr>
              <a:defRPr/>
            </a:pPr>
            <a:r>
              <a:rPr lang="fr-FR"/>
              <a:t>09 Mars 2016</a:t>
            </a:r>
            <a:endParaRPr lang="fr-FR" dirty="0"/>
          </a:p>
        </p:txBody>
      </p:sp>
      <p:sp>
        <p:nvSpPr>
          <p:cNvPr id="5" name="Espace réservé du pied de page 4"/>
          <p:cNvSpPr>
            <a:spLocks noGrp="1"/>
          </p:cNvSpPr>
          <p:nvPr>
            <p:ph type="ftr" sz="quarter" idx="11"/>
          </p:nvPr>
        </p:nvSpPr>
        <p:spPr/>
        <p:txBody>
          <a:bodyPr/>
          <a:lstStyle/>
          <a:p>
            <a:r>
              <a:rPr lang="fr-FR"/>
              <a:t>Titre de la Présentation</a:t>
            </a:r>
            <a:endParaRPr lang="fr-FR" dirty="0"/>
          </a:p>
        </p:txBody>
      </p:sp>
      <p:sp>
        <p:nvSpPr>
          <p:cNvPr id="6" name="Espace réservé du numéro de diapositive 5"/>
          <p:cNvSpPr>
            <a:spLocks noGrp="1"/>
          </p:cNvSpPr>
          <p:nvPr>
            <p:ph type="sldNum" sz="quarter" idx="12"/>
          </p:nvPr>
        </p:nvSpPr>
        <p:spPr/>
        <p:txBody>
          <a:bodyPr/>
          <a:lstStyle/>
          <a:p>
            <a:pPr>
              <a:defRPr/>
            </a:pPr>
            <a:r>
              <a:rPr lang="fr-FR"/>
              <a:t>-  </a:t>
            </a:r>
            <a:fld id="{0B705659-1AF0-43A4-AA40-273AA1D96C47}" type="slidenum">
              <a:rPr lang="fr-FR" smtClean="0"/>
              <a:pPr>
                <a:defRPr/>
              </a:pPr>
              <a:t>‹#›</a:t>
            </a:fld>
            <a:r>
              <a:rPr lang="fr-FR"/>
              <a:t> -</a:t>
            </a:r>
            <a:endParaRPr lang="fr-FR" dirty="0"/>
          </a:p>
        </p:txBody>
      </p:sp>
    </p:spTree>
    <p:extLst>
      <p:ext uri="{BB962C8B-B14F-4D97-AF65-F5344CB8AC3E}">
        <p14:creationId xmlns:p14="http://schemas.microsoft.com/office/powerpoint/2010/main" val="1811393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Diapositive de titr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5588" y="317069"/>
            <a:ext cx="8564562" cy="571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3"/>
          <p:cNvSpPr>
            <a:spLocks noGrp="1" noChangeArrowheads="1"/>
          </p:cNvSpPr>
          <p:nvPr>
            <p:ph type="subTitle" idx="1"/>
          </p:nvPr>
        </p:nvSpPr>
        <p:spPr>
          <a:xfrm>
            <a:off x="315913" y="1824038"/>
            <a:ext cx="5413083" cy="4079612"/>
          </a:xfrm>
        </p:spPr>
        <p:txBody>
          <a:bodyPr/>
          <a:lstStyle>
            <a:lvl1pPr marL="0" indent="0">
              <a:buFont typeface="Wingdings" pitchFamily="2" charset="2"/>
              <a:buNone/>
              <a:defRPr sz="1400" b="0">
                <a:solidFill>
                  <a:schemeClr val="bg1"/>
                </a:solidFill>
              </a:defRPr>
            </a:lvl1pPr>
          </a:lstStyle>
          <a:p>
            <a:r>
              <a:rPr lang="en-US"/>
              <a:t>Click to edit Master subtitle style</a:t>
            </a:r>
            <a:endParaRPr lang="fr-FR" dirty="0"/>
          </a:p>
        </p:txBody>
      </p:sp>
      <p:sp>
        <p:nvSpPr>
          <p:cNvPr id="18" name="Titre 17"/>
          <p:cNvSpPr>
            <a:spLocks noGrp="1"/>
          </p:cNvSpPr>
          <p:nvPr>
            <p:ph type="title"/>
          </p:nvPr>
        </p:nvSpPr>
        <p:spPr>
          <a:xfrm>
            <a:off x="326253" y="379633"/>
            <a:ext cx="5402743" cy="1033143"/>
          </a:xfrm>
          <a:prstGeom prst="rect">
            <a:avLst/>
          </a:prstGeom>
          <a:effectLst>
            <a:outerShdw blurRad="50800" dist="38100" dir="2700000" algn="tl" rotWithShape="0">
              <a:prstClr val="black">
                <a:alpha val="40000"/>
              </a:prstClr>
            </a:outerShdw>
          </a:effectLst>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defRPr>
            </a:lvl1pPr>
          </a:lstStyle>
          <a:p>
            <a:r>
              <a:rPr lang="en-US"/>
              <a:t>Click to edit Master title style</a:t>
            </a:r>
            <a:endParaRPr lang="fr-FR" dirty="0"/>
          </a:p>
        </p:txBody>
      </p:sp>
      <p:sp>
        <p:nvSpPr>
          <p:cNvPr id="3" name="Espace réservé de la date 2"/>
          <p:cNvSpPr>
            <a:spLocks noGrp="1"/>
          </p:cNvSpPr>
          <p:nvPr>
            <p:ph type="dt" sz="half" idx="10"/>
          </p:nvPr>
        </p:nvSpPr>
        <p:spPr/>
        <p:txBody>
          <a:bodyPr/>
          <a:lstStyle/>
          <a:p>
            <a:pPr>
              <a:defRPr/>
            </a:pPr>
            <a:r>
              <a:rPr lang="fr-FR"/>
              <a:t>09 Mars 2016</a:t>
            </a:r>
            <a:endParaRPr lang="fr-FR" dirty="0"/>
          </a:p>
        </p:txBody>
      </p:sp>
      <p:sp>
        <p:nvSpPr>
          <p:cNvPr id="5" name="Espace réservé du pied de page 4"/>
          <p:cNvSpPr>
            <a:spLocks noGrp="1"/>
          </p:cNvSpPr>
          <p:nvPr>
            <p:ph type="ftr" sz="quarter" idx="11"/>
          </p:nvPr>
        </p:nvSpPr>
        <p:spPr/>
        <p:txBody>
          <a:bodyPr/>
          <a:lstStyle/>
          <a:p>
            <a:r>
              <a:rPr lang="fr-FR"/>
              <a:t>Titre de la Présentation</a:t>
            </a:r>
            <a:endParaRPr lang="fr-FR" dirty="0"/>
          </a:p>
        </p:txBody>
      </p:sp>
      <p:sp>
        <p:nvSpPr>
          <p:cNvPr id="6" name="Espace réservé du numéro de diapositive 5"/>
          <p:cNvSpPr>
            <a:spLocks noGrp="1"/>
          </p:cNvSpPr>
          <p:nvPr>
            <p:ph type="sldNum" sz="quarter" idx="12"/>
          </p:nvPr>
        </p:nvSpPr>
        <p:spPr/>
        <p:txBody>
          <a:bodyPr/>
          <a:lstStyle/>
          <a:p>
            <a:pPr>
              <a:defRPr/>
            </a:pPr>
            <a:r>
              <a:rPr lang="fr-FR"/>
              <a:t>-  </a:t>
            </a:r>
            <a:fld id="{0B705659-1AF0-43A4-AA40-273AA1D96C47}" type="slidenum">
              <a:rPr lang="fr-FR" smtClean="0"/>
              <a:pPr>
                <a:defRPr/>
              </a:pPr>
              <a:t>‹#›</a:t>
            </a:fld>
            <a:r>
              <a:rPr lang="fr-FR"/>
              <a:t> -</a:t>
            </a:r>
            <a:endParaRPr lang="fr-FR" dirty="0"/>
          </a:p>
        </p:txBody>
      </p:sp>
    </p:spTree>
    <p:extLst>
      <p:ext uri="{BB962C8B-B14F-4D97-AF65-F5344CB8AC3E}">
        <p14:creationId xmlns:p14="http://schemas.microsoft.com/office/powerpoint/2010/main" val="116630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8D7D5A97-C621-483A-B46B-266946F92A2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Diapositive de titr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0825" y="286604"/>
            <a:ext cx="8569325" cy="5775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3"/>
          <p:cNvSpPr>
            <a:spLocks noGrp="1" noChangeArrowheads="1"/>
          </p:cNvSpPr>
          <p:nvPr>
            <p:ph type="subTitle" idx="1"/>
          </p:nvPr>
        </p:nvSpPr>
        <p:spPr>
          <a:xfrm>
            <a:off x="3412952" y="1590763"/>
            <a:ext cx="5339162" cy="2105028"/>
          </a:xfrm>
        </p:spPr>
        <p:txBody>
          <a:bodyPr/>
          <a:lstStyle>
            <a:lvl1pPr marL="0" indent="0">
              <a:buFont typeface="Wingdings" pitchFamily="2" charset="2"/>
              <a:buNone/>
              <a:defRPr sz="1400" b="0" i="1">
                <a:solidFill>
                  <a:schemeClr val="bg1"/>
                </a:solidFill>
              </a:defRPr>
            </a:lvl1pPr>
          </a:lstStyle>
          <a:p>
            <a:r>
              <a:rPr lang="en-US"/>
              <a:t>Click to edit Master subtitle style</a:t>
            </a:r>
            <a:endParaRPr lang="fr-FR" dirty="0"/>
          </a:p>
        </p:txBody>
      </p:sp>
      <p:sp>
        <p:nvSpPr>
          <p:cNvPr id="18" name="Titre 17"/>
          <p:cNvSpPr>
            <a:spLocks noGrp="1"/>
          </p:cNvSpPr>
          <p:nvPr>
            <p:ph type="title"/>
          </p:nvPr>
        </p:nvSpPr>
        <p:spPr>
          <a:xfrm>
            <a:off x="3347864" y="285728"/>
            <a:ext cx="5385589" cy="1008063"/>
          </a:xfrm>
          <a:prstGeom prst="rect">
            <a:avLst/>
          </a:prstGeom>
          <a:effectLst>
            <a:outerShdw blurRad="50800" dist="38100" dir="2700000" algn="tl" rotWithShape="0">
              <a:prstClr val="black">
                <a:alpha val="40000"/>
              </a:prstClr>
            </a:outerShdw>
          </a:effectLst>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defRPr>
            </a:lvl1pPr>
          </a:lstStyle>
          <a:p>
            <a:r>
              <a:rPr lang="en-US"/>
              <a:t>Click to edit Master title style</a:t>
            </a:r>
            <a:endParaRPr lang="fr-FR" dirty="0"/>
          </a:p>
        </p:txBody>
      </p:sp>
      <p:sp>
        <p:nvSpPr>
          <p:cNvPr id="20" name="Espace réservé du texte 19"/>
          <p:cNvSpPr>
            <a:spLocks noGrp="1"/>
          </p:cNvSpPr>
          <p:nvPr>
            <p:ph type="body" sz="quarter" idx="13"/>
          </p:nvPr>
        </p:nvSpPr>
        <p:spPr>
          <a:xfrm>
            <a:off x="3382789" y="4034318"/>
            <a:ext cx="5369325" cy="1928807"/>
          </a:xfrm>
        </p:spPr>
        <p:txBody>
          <a:bodyPr/>
          <a:lstStyle>
            <a:lvl1pPr marL="0" indent="0">
              <a:spcBef>
                <a:spcPts val="600"/>
              </a:spcBef>
              <a:spcAft>
                <a:spcPts val="600"/>
              </a:spcAft>
              <a:buNone/>
              <a:defRPr sz="1600" b="1">
                <a:solidFill>
                  <a:schemeClr val="bg1"/>
                </a:solidFill>
              </a:defRPr>
            </a:lvl1pPr>
            <a:lvl2pPr>
              <a:spcBef>
                <a:spcPts val="600"/>
              </a:spcBef>
              <a:spcAft>
                <a:spcPts val="600"/>
              </a:spcAft>
              <a:buNone/>
              <a:defRPr sz="1600" b="0">
                <a:solidFill>
                  <a:schemeClr val="bg1"/>
                </a:solidFill>
              </a:defRPr>
            </a:lvl2pPr>
            <a:lvl3pPr>
              <a:spcBef>
                <a:spcPts val="600"/>
              </a:spcBef>
              <a:spcAft>
                <a:spcPts val="600"/>
              </a:spcAft>
              <a:buNone/>
              <a:defRPr sz="1600" b="0">
                <a:solidFill>
                  <a:schemeClr val="bg1"/>
                </a:solidFill>
              </a:defRPr>
            </a:lvl3pPr>
            <a:lvl4pPr>
              <a:spcBef>
                <a:spcPts val="600"/>
              </a:spcBef>
              <a:spcAft>
                <a:spcPts val="600"/>
              </a:spcAft>
              <a:buNone/>
              <a:defRPr sz="1600" b="0">
                <a:solidFill>
                  <a:schemeClr val="bg1"/>
                </a:solidFill>
              </a:defRPr>
            </a:lvl4pPr>
            <a:lvl5pPr>
              <a:spcBef>
                <a:spcPts val="600"/>
              </a:spcBef>
              <a:spcAft>
                <a:spcPts val="600"/>
              </a:spcAft>
              <a:buFont typeface="Arial" pitchFamily="34" charset="0"/>
              <a:buNone/>
              <a:defRPr sz="16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 name="Espace réservé de la date 1"/>
          <p:cNvSpPr>
            <a:spLocks noGrp="1"/>
          </p:cNvSpPr>
          <p:nvPr>
            <p:ph type="dt" sz="half" idx="14"/>
          </p:nvPr>
        </p:nvSpPr>
        <p:spPr/>
        <p:txBody>
          <a:bodyPr/>
          <a:lstStyle/>
          <a:p>
            <a:pPr>
              <a:defRPr/>
            </a:pPr>
            <a:r>
              <a:rPr lang="fr-FR"/>
              <a:t>09 Mars 2016</a:t>
            </a:r>
            <a:endParaRPr lang="fr-FR" dirty="0"/>
          </a:p>
        </p:txBody>
      </p:sp>
      <p:sp>
        <p:nvSpPr>
          <p:cNvPr id="3" name="Espace réservé du pied de page 2"/>
          <p:cNvSpPr>
            <a:spLocks noGrp="1"/>
          </p:cNvSpPr>
          <p:nvPr>
            <p:ph type="ftr" sz="quarter" idx="15"/>
          </p:nvPr>
        </p:nvSpPr>
        <p:spPr/>
        <p:txBody>
          <a:bodyPr/>
          <a:lstStyle/>
          <a:p>
            <a:pPr>
              <a:defRPr/>
            </a:pPr>
            <a:r>
              <a:rPr lang="fr-FR"/>
              <a:t>Titre de la Présentation</a:t>
            </a:r>
            <a:endParaRPr lang="fr-FR" dirty="0"/>
          </a:p>
        </p:txBody>
      </p:sp>
      <p:sp>
        <p:nvSpPr>
          <p:cNvPr id="4" name="Espace réservé du numéro de diapositive 3"/>
          <p:cNvSpPr>
            <a:spLocks noGrp="1"/>
          </p:cNvSpPr>
          <p:nvPr>
            <p:ph type="sldNum" sz="quarter" idx="16"/>
          </p:nvPr>
        </p:nvSpPr>
        <p:spPr/>
        <p:txBody>
          <a:bodyPr/>
          <a:lstStyle/>
          <a:p>
            <a:pPr>
              <a:defRPr/>
            </a:pPr>
            <a:r>
              <a:rPr lang="fr-FR"/>
              <a:t>-  </a:t>
            </a:r>
            <a:fld id="{0B705659-1AF0-43A4-AA40-273AA1D96C47}" type="slidenum">
              <a:rPr lang="fr-FR" smtClean="0"/>
              <a:pPr>
                <a:defRPr/>
              </a:pPr>
              <a:t>‹#›</a:t>
            </a:fld>
            <a:r>
              <a:rPr lang="fr-FR"/>
              <a:t> -</a:t>
            </a:r>
            <a:endParaRPr lang="fr-FR" dirty="0"/>
          </a:p>
        </p:txBody>
      </p:sp>
    </p:spTree>
    <p:extLst>
      <p:ext uri="{BB962C8B-B14F-4D97-AF65-F5344CB8AC3E}">
        <p14:creationId xmlns:p14="http://schemas.microsoft.com/office/powerpoint/2010/main" val="2651133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Diapositive de titr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5588" y="307738"/>
            <a:ext cx="8564562" cy="571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3"/>
          <p:cNvSpPr>
            <a:spLocks noGrp="1" noChangeArrowheads="1"/>
          </p:cNvSpPr>
          <p:nvPr>
            <p:ph type="subTitle" idx="1"/>
          </p:nvPr>
        </p:nvSpPr>
        <p:spPr>
          <a:xfrm>
            <a:off x="315913" y="1628087"/>
            <a:ext cx="5403752" cy="2105028"/>
          </a:xfrm>
        </p:spPr>
        <p:txBody>
          <a:bodyPr/>
          <a:lstStyle>
            <a:lvl1pPr marL="0" indent="0">
              <a:buFont typeface="Wingdings" pitchFamily="2" charset="2"/>
              <a:buNone/>
              <a:defRPr sz="1400" b="0" i="1">
                <a:solidFill>
                  <a:schemeClr val="bg1"/>
                </a:solidFill>
              </a:defRPr>
            </a:lvl1pPr>
          </a:lstStyle>
          <a:p>
            <a:r>
              <a:rPr lang="en-US"/>
              <a:t>Click to edit Master subtitle style</a:t>
            </a:r>
            <a:endParaRPr lang="fr-FR" dirty="0"/>
          </a:p>
        </p:txBody>
      </p:sp>
      <p:sp>
        <p:nvSpPr>
          <p:cNvPr id="18" name="Titre 17"/>
          <p:cNvSpPr>
            <a:spLocks noGrp="1"/>
          </p:cNvSpPr>
          <p:nvPr>
            <p:ph type="title"/>
          </p:nvPr>
        </p:nvSpPr>
        <p:spPr>
          <a:xfrm>
            <a:off x="250825" y="332383"/>
            <a:ext cx="5515493" cy="1008063"/>
          </a:xfrm>
          <a:prstGeom prst="rect">
            <a:avLst/>
          </a:prstGeom>
          <a:effectLst>
            <a:outerShdw blurRad="50800" dist="38100" dir="2700000" algn="tl" rotWithShape="0">
              <a:prstClr val="black">
                <a:alpha val="40000"/>
              </a:prstClr>
            </a:outerShdw>
          </a:effectLst>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defRPr>
            </a:lvl1pPr>
          </a:lstStyle>
          <a:p>
            <a:r>
              <a:rPr lang="en-US"/>
              <a:t>Click to edit Master title style</a:t>
            </a:r>
            <a:endParaRPr lang="fr-FR" dirty="0"/>
          </a:p>
        </p:txBody>
      </p:sp>
      <p:sp>
        <p:nvSpPr>
          <p:cNvPr id="20" name="Espace réservé du texte 19"/>
          <p:cNvSpPr>
            <a:spLocks noGrp="1"/>
          </p:cNvSpPr>
          <p:nvPr>
            <p:ph type="body" sz="quarter" idx="13"/>
          </p:nvPr>
        </p:nvSpPr>
        <p:spPr>
          <a:xfrm>
            <a:off x="285750" y="4024987"/>
            <a:ext cx="5461907" cy="1928807"/>
          </a:xfrm>
        </p:spPr>
        <p:txBody>
          <a:bodyPr/>
          <a:lstStyle>
            <a:lvl1pPr marL="0" indent="0">
              <a:spcBef>
                <a:spcPts val="600"/>
              </a:spcBef>
              <a:spcAft>
                <a:spcPts val="600"/>
              </a:spcAft>
              <a:buNone/>
              <a:defRPr sz="1600" b="1">
                <a:solidFill>
                  <a:schemeClr val="bg1"/>
                </a:solidFill>
              </a:defRPr>
            </a:lvl1pPr>
            <a:lvl2pPr>
              <a:spcBef>
                <a:spcPts val="600"/>
              </a:spcBef>
              <a:spcAft>
                <a:spcPts val="600"/>
              </a:spcAft>
              <a:buNone/>
              <a:defRPr sz="1600" b="0">
                <a:solidFill>
                  <a:schemeClr val="bg1"/>
                </a:solidFill>
              </a:defRPr>
            </a:lvl2pPr>
            <a:lvl3pPr>
              <a:spcBef>
                <a:spcPts val="600"/>
              </a:spcBef>
              <a:spcAft>
                <a:spcPts val="600"/>
              </a:spcAft>
              <a:buNone/>
              <a:defRPr sz="1600" b="0">
                <a:solidFill>
                  <a:schemeClr val="bg1"/>
                </a:solidFill>
              </a:defRPr>
            </a:lvl3pPr>
            <a:lvl4pPr>
              <a:spcBef>
                <a:spcPts val="600"/>
              </a:spcBef>
              <a:spcAft>
                <a:spcPts val="600"/>
              </a:spcAft>
              <a:buNone/>
              <a:defRPr sz="1600" b="0">
                <a:solidFill>
                  <a:schemeClr val="bg1"/>
                </a:solidFill>
              </a:defRPr>
            </a:lvl4pPr>
            <a:lvl5pPr>
              <a:spcBef>
                <a:spcPts val="600"/>
              </a:spcBef>
              <a:spcAft>
                <a:spcPts val="600"/>
              </a:spcAft>
              <a:buFont typeface="Arial" pitchFamily="34" charset="0"/>
              <a:buNone/>
              <a:defRPr sz="16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Espace réservé de la date 2"/>
          <p:cNvSpPr>
            <a:spLocks noGrp="1"/>
          </p:cNvSpPr>
          <p:nvPr>
            <p:ph type="dt" sz="half" idx="14"/>
          </p:nvPr>
        </p:nvSpPr>
        <p:spPr/>
        <p:txBody>
          <a:bodyPr/>
          <a:lstStyle/>
          <a:p>
            <a:pPr>
              <a:defRPr/>
            </a:pPr>
            <a:r>
              <a:rPr lang="fr-FR"/>
              <a:t>09 Mars 2016</a:t>
            </a:r>
            <a:endParaRPr lang="fr-FR" dirty="0"/>
          </a:p>
        </p:txBody>
      </p:sp>
      <p:sp>
        <p:nvSpPr>
          <p:cNvPr id="4" name="Espace réservé du pied de page 3"/>
          <p:cNvSpPr>
            <a:spLocks noGrp="1"/>
          </p:cNvSpPr>
          <p:nvPr>
            <p:ph type="ftr" sz="quarter" idx="15"/>
          </p:nvPr>
        </p:nvSpPr>
        <p:spPr/>
        <p:txBody>
          <a:bodyPr/>
          <a:lstStyle/>
          <a:p>
            <a:r>
              <a:rPr lang="fr-FR"/>
              <a:t>Titre de la Présentation</a:t>
            </a:r>
            <a:endParaRPr lang="fr-FR" dirty="0"/>
          </a:p>
        </p:txBody>
      </p:sp>
      <p:sp>
        <p:nvSpPr>
          <p:cNvPr id="6" name="Espace réservé du numéro de diapositive 5"/>
          <p:cNvSpPr>
            <a:spLocks noGrp="1"/>
          </p:cNvSpPr>
          <p:nvPr>
            <p:ph type="sldNum" sz="quarter" idx="16"/>
          </p:nvPr>
        </p:nvSpPr>
        <p:spPr/>
        <p:txBody>
          <a:bodyPr/>
          <a:lstStyle/>
          <a:p>
            <a:pPr>
              <a:defRPr/>
            </a:pPr>
            <a:r>
              <a:rPr lang="fr-FR"/>
              <a:t>-  </a:t>
            </a:r>
            <a:fld id="{0B705659-1AF0-43A4-AA40-273AA1D96C47}" type="slidenum">
              <a:rPr lang="fr-FR" smtClean="0"/>
              <a:pPr>
                <a:defRPr/>
              </a:pPr>
              <a:t>‹#›</a:t>
            </a:fld>
            <a:r>
              <a:rPr lang="fr-FR"/>
              <a:t> -</a:t>
            </a:r>
            <a:endParaRPr lang="fr-FR" dirty="0"/>
          </a:p>
        </p:txBody>
      </p:sp>
    </p:spTree>
    <p:extLst>
      <p:ext uri="{BB962C8B-B14F-4D97-AF65-F5344CB8AC3E}">
        <p14:creationId xmlns:p14="http://schemas.microsoft.com/office/powerpoint/2010/main" val="4041058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3_Diapositive de titr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4469" y="317500"/>
            <a:ext cx="8563053" cy="575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195" name="Rectangle 3"/>
          <p:cNvSpPr>
            <a:spLocks noGrp="1" noChangeArrowheads="1"/>
          </p:cNvSpPr>
          <p:nvPr>
            <p:ph type="ctrTitle"/>
          </p:nvPr>
        </p:nvSpPr>
        <p:spPr>
          <a:xfrm>
            <a:off x="315913" y="396348"/>
            <a:ext cx="8355012" cy="1040566"/>
          </a:xfrm>
          <a:prstGeom prst="rect">
            <a:avLst/>
          </a:prstGeom>
          <a:ln/>
          <a:effectLst>
            <a:outerShdw blurRad="50800" dist="38100" dir="2700000" algn="tl" rotWithShape="0">
              <a:prstClr val="black">
                <a:alpha val="40000"/>
              </a:prstClr>
            </a:outerShdw>
          </a:effectLst>
        </p:spPr>
        <p:txBody>
          <a:bodyPr/>
          <a:lstStyle>
            <a:lvl1pPr>
              <a:defRP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a:t>Click to edit Master title style</a:t>
            </a:r>
            <a:endParaRPr lang="fr-FR" dirty="0"/>
          </a:p>
        </p:txBody>
      </p:sp>
      <p:sp>
        <p:nvSpPr>
          <p:cNvPr id="136196" name="Rectangle 4"/>
          <p:cNvSpPr>
            <a:spLocks noGrp="1" noChangeArrowheads="1"/>
          </p:cNvSpPr>
          <p:nvPr>
            <p:ph type="subTitle" idx="1"/>
          </p:nvPr>
        </p:nvSpPr>
        <p:spPr>
          <a:xfrm>
            <a:off x="315913" y="1660849"/>
            <a:ext cx="8355012" cy="2472612"/>
          </a:xfrm>
        </p:spPr>
        <p:txBody>
          <a:bodyPr/>
          <a:lstStyle>
            <a:lvl1pPr marL="0" indent="0">
              <a:buFont typeface="Wingdings" pitchFamily="2" charset="2"/>
              <a:buNone/>
              <a:defRPr b="0">
                <a:solidFill>
                  <a:schemeClr val="bg1"/>
                </a:solidFill>
              </a:defRPr>
            </a:lvl1pPr>
          </a:lstStyle>
          <a:p>
            <a:r>
              <a:rPr lang="en-US"/>
              <a:t>Click to edit Master subtitle style</a:t>
            </a:r>
            <a:endParaRPr lang="fr-FR" dirty="0"/>
          </a:p>
        </p:txBody>
      </p:sp>
      <p:sp>
        <p:nvSpPr>
          <p:cNvPr id="3" name="Espace réservé de la date 2"/>
          <p:cNvSpPr>
            <a:spLocks noGrp="1"/>
          </p:cNvSpPr>
          <p:nvPr>
            <p:ph type="dt" sz="half" idx="10"/>
          </p:nvPr>
        </p:nvSpPr>
        <p:spPr/>
        <p:txBody>
          <a:bodyPr/>
          <a:lstStyle/>
          <a:p>
            <a:pPr>
              <a:defRPr/>
            </a:pPr>
            <a:r>
              <a:rPr lang="fr-FR"/>
              <a:t>09 Mars 2016</a:t>
            </a:r>
            <a:endParaRPr lang="fr-FR" dirty="0"/>
          </a:p>
        </p:txBody>
      </p:sp>
      <p:sp>
        <p:nvSpPr>
          <p:cNvPr id="5" name="Espace réservé du pied de page 4"/>
          <p:cNvSpPr>
            <a:spLocks noGrp="1"/>
          </p:cNvSpPr>
          <p:nvPr>
            <p:ph type="ftr" sz="quarter" idx="11"/>
          </p:nvPr>
        </p:nvSpPr>
        <p:spPr/>
        <p:txBody>
          <a:bodyPr/>
          <a:lstStyle/>
          <a:p>
            <a:r>
              <a:rPr lang="fr-FR" dirty="0"/>
              <a:t>Titre de la Présentation</a:t>
            </a:r>
          </a:p>
        </p:txBody>
      </p:sp>
      <p:sp>
        <p:nvSpPr>
          <p:cNvPr id="6" name="Espace réservé du numéro de diapositive 5"/>
          <p:cNvSpPr>
            <a:spLocks noGrp="1"/>
          </p:cNvSpPr>
          <p:nvPr>
            <p:ph type="sldNum" sz="quarter" idx="12"/>
          </p:nvPr>
        </p:nvSpPr>
        <p:spPr/>
        <p:txBody>
          <a:bodyPr/>
          <a:lstStyle/>
          <a:p>
            <a:pPr>
              <a:defRPr/>
            </a:pPr>
            <a:r>
              <a:rPr lang="fr-FR"/>
              <a:t>-  </a:t>
            </a:r>
            <a:fld id="{0B705659-1AF0-43A4-AA40-273AA1D96C47}" type="slidenum">
              <a:rPr lang="fr-FR" smtClean="0"/>
              <a:pPr>
                <a:defRPr/>
              </a:pPr>
              <a:t>‹#›</a:t>
            </a:fld>
            <a:r>
              <a:rPr lang="fr-FR"/>
              <a:t> -</a:t>
            </a:r>
            <a:endParaRPr lang="fr-FR" dirty="0"/>
          </a:p>
        </p:txBody>
      </p:sp>
    </p:spTree>
    <p:extLst>
      <p:ext uri="{BB962C8B-B14F-4D97-AF65-F5344CB8AC3E}">
        <p14:creationId xmlns:p14="http://schemas.microsoft.com/office/powerpoint/2010/main" val="2547895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4152009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3806698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414693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8E7035-CDB9-45EB-9DE6-172232235708}"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2776475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8E7035-CDB9-45EB-9DE6-172232235708}"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1656734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2502369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99714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4EF42A60-1C78-4A80-9ED7-AEE0134AEA50}"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1388205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68E7035-CDB9-45EB-9DE6-172232235708}"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3883073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68E7035-CDB9-45EB-9DE6-172232235708}"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3785364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364693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3771174"/>
            <a:ext cx="5459737"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
        <p:nvSpPr>
          <p:cNvPr id="9" name="TextBox 8"/>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911527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2766404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2562670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1488821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1954870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E7035-CDB9-45EB-9DE6-172232235708}"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16C-C90A-4BD9-AF30-0386DDA2ED04}" type="slidenum">
              <a:rPr lang="en-US" smtClean="0"/>
              <a:t>‹#›</a:t>
            </a:fld>
            <a:endParaRPr lang="en-US"/>
          </a:p>
        </p:txBody>
      </p:sp>
    </p:spTree>
    <p:extLst>
      <p:ext uri="{BB962C8B-B14F-4D97-AF65-F5344CB8AC3E}">
        <p14:creationId xmlns:p14="http://schemas.microsoft.com/office/powerpoint/2010/main" val="46285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1D392338-9F42-41B5-9222-0D21186EFF2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2"/>
          <p:cNvSpPr>
            <a:spLocks noGrp="1" noChangeArrowheads="1"/>
          </p:cNvSpPr>
          <p:nvPr>
            <p:ph type="sldNum" sz="quarter" idx="12"/>
          </p:nvPr>
        </p:nvSpPr>
        <p:spPr>
          <a:ln/>
        </p:spPr>
        <p:txBody>
          <a:bodyPr/>
          <a:lstStyle>
            <a:lvl1pPr>
              <a:defRPr/>
            </a:lvl1pPr>
          </a:lstStyle>
          <a:p>
            <a:pPr>
              <a:defRPr/>
            </a:pPr>
            <a:fld id="{B109738B-391D-48FB-92CD-D8A18A79D35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2"/>
          <p:cNvSpPr>
            <a:spLocks noGrp="1" noChangeArrowheads="1"/>
          </p:cNvSpPr>
          <p:nvPr>
            <p:ph type="sldNum" sz="quarter" idx="12"/>
          </p:nvPr>
        </p:nvSpPr>
        <p:spPr>
          <a:ln/>
        </p:spPr>
        <p:txBody>
          <a:bodyPr/>
          <a:lstStyle>
            <a:lvl1pPr>
              <a:defRPr/>
            </a:lvl1pPr>
          </a:lstStyle>
          <a:p>
            <a:pPr>
              <a:defRPr/>
            </a:pPr>
            <a:fld id="{36A7003C-3178-40AD-82A5-BC6238AF452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2"/>
          <p:cNvSpPr>
            <a:spLocks noGrp="1" noChangeArrowheads="1"/>
          </p:cNvSpPr>
          <p:nvPr>
            <p:ph type="sldNum" sz="quarter" idx="12"/>
          </p:nvPr>
        </p:nvSpPr>
        <p:spPr>
          <a:ln/>
        </p:spPr>
        <p:txBody>
          <a:bodyPr/>
          <a:lstStyle>
            <a:lvl1pPr>
              <a:defRPr/>
            </a:lvl1pPr>
          </a:lstStyle>
          <a:p>
            <a:pPr>
              <a:defRPr/>
            </a:pPr>
            <a:fld id="{BBF6E02A-8E27-4446-868D-0A4403A9E9E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0445E6A1-7CC2-498D-BF0E-3F8030EA44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1F1BB8E4-8F64-49EA-BDAF-5F949AB4EF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1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9.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41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41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grpSp>
        <p:sp>
          <p:nvSpPr>
            <p:cNvPr id="41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41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41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dirty="0"/>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dirty="0"/>
            </a:p>
          </p:txBody>
        </p:sp>
        <p:sp>
          <p:nvSpPr>
            <p:cNvPr id="41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dirty="0"/>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dirty="0"/>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dirty="0"/>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dirty="0"/>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dirty="0"/>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dirty="0"/>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dirty="0"/>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dirty="0"/>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dirty="0"/>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dirty="0"/>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dirty="0"/>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dirty="0"/>
            </a:p>
          </p:txBody>
        </p:sp>
      </p:grpSp>
      <p:sp>
        <p:nvSpPr>
          <p:cNvPr id="41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dirty="0"/>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dirty="0"/>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EA678D9F-86ED-4D3B-90AD-796F67F1632B}" type="slidenum">
              <a:rPr lang="en-US"/>
              <a:pPr>
                <a:defRPr/>
              </a:pPr>
              <a:t>‹#›</a:t>
            </a:fld>
            <a:endParaRPr lang="en-US" dirty="0"/>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250825" y="1091682"/>
            <a:ext cx="8667750" cy="5086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fld id="{3ADD9FC0-1C1F-405C-B53E-8FB359B4BBBA}" type="slidenum">
              <a:rPr lang="fr-FR" smtClean="0"/>
              <a:pPr lvl="4"/>
              <a:t>‹N°›</a:t>
            </a:fld>
            <a:endParaRPr lang="fr-FR" dirty="0"/>
          </a:p>
        </p:txBody>
      </p:sp>
      <p:sp>
        <p:nvSpPr>
          <p:cNvPr id="1030" name="Rectangle 9"/>
          <p:cNvSpPr>
            <a:spLocks noChangeArrowheads="1"/>
          </p:cNvSpPr>
          <p:nvPr/>
        </p:nvSpPr>
        <p:spPr bwMode="gray">
          <a:xfrm>
            <a:off x="0" y="0"/>
            <a:ext cx="2286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1031" name="Rectangle 10"/>
          <p:cNvSpPr>
            <a:spLocks noChangeArrowheads="1"/>
          </p:cNvSpPr>
          <p:nvPr/>
        </p:nvSpPr>
        <p:spPr bwMode="gray">
          <a:xfrm>
            <a:off x="8915400" y="0"/>
            <a:ext cx="2286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1032" name="Rectangle 11"/>
          <p:cNvSpPr>
            <a:spLocks noChangeArrowheads="1"/>
          </p:cNvSpPr>
          <p:nvPr/>
        </p:nvSpPr>
        <p:spPr bwMode="gray">
          <a:xfrm>
            <a:off x="0" y="0"/>
            <a:ext cx="9144000" cy="228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1033" name="Rectangle 17"/>
          <p:cNvSpPr>
            <a:spLocks noChangeArrowheads="1"/>
          </p:cNvSpPr>
          <p:nvPr/>
        </p:nvSpPr>
        <p:spPr bwMode="gray">
          <a:xfrm>
            <a:off x="8915400" y="0"/>
            <a:ext cx="2286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pic>
        <p:nvPicPr>
          <p:cNvPr id="1034" name="Picture 19" descr="logo_do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67588" y="6340475"/>
            <a:ext cx="16811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Espace réservé de la date 14"/>
          <p:cNvSpPr>
            <a:spLocks noGrp="1"/>
          </p:cNvSpPr>
          <p:nvPr>
            <p:ph type="dt" sz="half" idx="2"/>
          </p:nvPr>
        </p:nvSpPr>
        <p:spPr>
          <a:xfrm>
            <a:off x="179388" y="6669088"/>
            <a:ext cx="1392237" cy="188912"/>
          </a:xfrm>
          <a:prstGeom prst="rect">
            <a:avLst/>
          </a:prstGeom>
        </p:spPr>
        <p:txBody>
          <a:bodyPr vert="horz" lIns="91440" tIns="45720" rIns="91440" bIns="45720" rtlCol="0" anchor="ctr"/>
          <a:lstStyle>
            <a:lvl1pPr algn="l">
              <a:defRPr sz="900" b="1">
                <a:solidFill>
                  <a:schemeClr val="tx2">
                    <a:lumMod val="50000"/>
                    <a:lumOff val="50000"/>
                  </a:schemeClr>
                </a:solidFill>
                <a:latin typeface="Arial" pitchFamily="34" charset="0"/>
                <a:cs typeface="Arial" pitchFamily="34" charset="0"/>
              </a:defRPr>
            </a:lvl1pPr>
          </a:lstStyle>
          <a:p>
            <a:pPr>
              <a:defRPr/>
            </a:pPr>
            <a:r>
              <a:rPr lang="fr-FR"/>
              <a:t>09 Mars 2016</a:t>
            </a:r>
            <a:endParaRPr lang="fr-FR" dirty="0"/>
          </a:p>
        </p:txBody>
      </p:sp>
      <p:sp>
        <p:nvSpPr>
          <p:cNvPr id="19" name="Espace réservé du numéro de diapositive 16"/>
          <p:cNvSpPr>
            <a:spLocks noGrp="1"/>
          </p:cNvSpPr>
          <p:nvPr>
            <p:ph type="sldNum" sz="quarter" idx="4"/>
          </p:nvPr>
        </p:nvSpPr>
        <p:spPr>
          <a:xfrm>
            <a:off x="1547664" y="6669360"/>
            <a:ext cx="697260" cy="188640"/>
          </a:xfrm>
          <a:prstGeom prst="rect">
            <a:avLst/>
          </a:prstGeom>
        </p:spPr>
        <p:txBody>
          <a:bodyPr vert="horz" lIns="91440" tIns="45720" rIns="91440" bIns="45720" rtlCol="0" anchor="ctr"/>
          <a:lstStyle>
            <a:lvl1pPr algn="l" rtl="0" fontAlgn="base">
              <a:spcBef>
                <a:spcPct val="0"/>
              </a:spcBef>
              <a:spcAft>
                <a:spcPct val="0"/>
              </a:spcAft>
              <a:defRPr lang="fr-FR" sz="900" b="1" kern="1200" smtClean="0">
                <a:solidFill>
                  <a:schemeClr val="tx2">
                    <a:lumMod val="50000"/>
                    <a:lumOff val="50000"/>
                  </a:schemeClr>
                </a:solidFill>
                <a:latin typeface="Arial" pitchFamily="34" charset="0"/>
                <a:ea typeface="+mn-ea"/>
                <a:cs typeface="Arial" pitchFamily="34" charset="0"/>
              </a:defRPr>
            </a:lvl1pPr>
          </a:lstStyle>
          <a:p>
            <a:pPr>
              <a:defRPr/>
            </a:pPr>
            <a:r>
              <a:rPr lang="fr-FR" dirty="0"/>
              <a:t>-  </a:t>
            </a:r>
            <a:fld id="{0B705659-1AF0-43A4-AA40-273AA1D96C47}" type="slidenum">
              <a:rPr lang="fr-FR" smtClean="0"/>
              <a:pPr>
                <a:defRPr/>
              </a:pPr>
              <a:t>‹#›</a:t>
            </a:fld>
            <a:r>
              <a:rPr lang="fr-FR" dirty="0"/>
              <a:t> -</a:t>
            </a:r>
          </a:p>
        </p:txBody>
      </p:sp>
      <p:sp>
        <p:nvSpPr>
          <p:cNvPr id="2" name="Espace réservé du pied de page 1"/>
          <p:cNvSpPr>
            <a:spLocks noGrp="1"/>
          </p:cNvSpPr>
          <p:nvPr>
            <p:ph type="ftr" sz="quarter" idx="3"/>
          </p:nvPr>
        </p:nvSpPr>
        <p:spPr>
          <a:xfrm>
            <a:off x="2267744" y="6669360"/>
            <a:ext cx="5040560" cy="188640"/>
          </a:xfrm>
          <a:prstGeom prst="rect">
            <a:avLst/>
          </a:prstGeom>
        </p:spPr>
        <p:txBody>
          <a:bodyPr vert="horz" lIns="91440" tIns="45720" rIns="91440" bIns="45720" rtlCol="0" anchor="ctr"/>
          <a:lstStyle>
            <a:lvl1pPr algn="l" rtl="0" fontAlgn="base">
              <a:spcBef>
                <a:spcPct val="0"/>
              </a:spcBef>
              <a:spcAft>
                <a:spcPct val="0"/>
              </a:spcAft>
              <a:defRPr lang="fr-FR" sz="900" b="1" kern="1200" smtClean="0">
                <a:solidFill>
                  <a:schemeClr val="tx2">
                    <a:lumMod val="50000"/>
                    <a:lumOff val="50000"/>
                  </a:schemeClr>
                </a:solidFill>
                <a:latin typeface="Arial" pitchFamily="34" charset="0"/>
                <a:ea typeface="+mn-ea"/>
                <a:cs typeface="Arial" pitchFamily="34" charset="0"/>
              </a:defRPr>
            </a:lvl1pPr>
          </a:lstStyle>
          <a:p>
            <a:pPr>
              <a:defRPr/>
            </a:pPr>
            <a:r>
              <a:rPr lang="fr-FR" dirty="0"/>
              <a:t>Titre de la Présentation</a:t>
            </a:r>
          </a:p>
        </p:txBody>
      </p:sp>
      <p:sp>
        <p:nvSpPr>
          <p:cNvPr id="15" name="Text Box 25"/>
          <p:cNvSpPr txBox="1">
            <a:spLocks noChangeArrowheads="1"/>
          </p:cNvSpPr>
          <p:nvPr/>
        </p:nvSpPr>
        <p:spPr bwMode="auto">
          <a:xfrm>
            <a:off x="257870" y="6318814"/>
            <a:ext cx="7109718" cy="169277"/>
          </a:xfrm>
          <a:prstGeom prst="rect">
            <a:avLst/>
          </a:prstGeom>
          <a:solidFill>
            <a:schemeClr val="bg1"/>
          </a:solidFill>
          <a:ln w="9525">
            <a:noFill/>
            <a:miter lim="800000"/>
            <a:headEnd/>
            <a:tailEnd/>
          </a:ln>
          <a:effectLst/>
        </p:spPr>
        <p:txBody>
          <a:bodyPr wrap="square" lIns="0" tIns="0" rIns="0" bIns="0">
            <a:spAutoFit/>
          </a:bodyPr>
          <a:lstStyle/>
          <a:p>
            <a:pPr>
              <a:defRPr/>
            </a:pPr>
            <a:r>
              <a:rPr lang="en-US" sz="1100" b="1" i="1" kern="1200" dirty="0">
                <a:solidFill>
                  <a:schemeClr val="tx1"/>
                </a:solidFill>
                <a:effectLst>
                  <a:outerShdw blurRad="38100" dist="38100" dir="2700000" algn="tl">
                    <a:srgbClr val="FFFFFF"/>
                  </a:outerShdw>
                </a:effectLst>
                <a:latin typeface="Arial" charset="0"/>
                <a:ea typeface="+mn-ea"/>
                <a:cs typeface="Arial" charset="0"/>
              </a:rPr>
              <a:t>ZODIAC AEROSYSTEMS</a:t>
            </a:r>
            <a:endParaRPr lang="fr-FR" sz="800" i="1" dirty="0"/>
          </a:p>
        </p:txBody>
      </p:sp>
      <p:sp>
        <p:nvSpPr>
          <p:cNvPr id="17" name="ZoneTexte 7"/>
          <p:cNvSpPr txBox="1">
            <a:spLocks noChangeArrowheads="1"/>
          </p:cNvSpPr>
          <p:nvPr/>
        </p:nvSpPr>
        <p:spPr bwMode="auto">
          <a:xfrm>
            <a:off x="257870" y="6478588"/>
            <a:ext cx="4608513" cy="169277"/>
          </a:xfrm>
          <a:prstGeom prst="rect">
            <a:avLst/>
          </a:prstGeom>
          <a:solidFill>
            <a:schemeClr val="bg1"/>
          </a:solid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0" i="0" kern="1200" dirty="0">
                <a:solidFill>
                  <a:schemeClr val="tx1"/>
                </a:solidFill>
                <a:effectLst/>
                <a:latin typeface="Arial" charset="0"/>
                <a:ea typeface="+mn-ea"/>
                <a:cs typeface="Arial" charset="0"/>
              </a:rPr>
              <a:t>Control Systems Division</a:t>
            </a:r>
            <a:endParaRPr lang="fr-FR" sz="1100" b="0" i="0" dirty="0">
              <a:effectLst/>
            </a:endParaRPr>
          </a:p>
        </p:txBody>
      </p:sp>
      <p:sp>
        <p:nvSpPr>
          <p:cNvPr id="22" name="Rectangle 21"/>
          <p:cNvSpPr/>
          <p:nvPr/>
        </p:nvSpPr>
        <p:spPr>
          <a:xfrm>
            <a:off x="251520" y="6229914"/>
            <a:ext cx="8280920" cy="54006"/>
          </a:xfrm>
          <a:prstGeom prst="rect">
            <a:avLst/>
          </a:prstGeom>
          <a:gradFill flip="none" rotWithShape="1">
            <a:gsLst>
              <a:gs pos="0">
                <a:srgbClr val="921E5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itre 3"/>
          <p:cNvSpPr>
            <a:spLocks noGrp="1"/>
          </p:cNvSpPr>
          <p:nvPr>
            <p:ph type="title"/>
          </p:nvPr>
        </p:nvSpPr>
        <p:spPr>
          <a:xfrm>
            <a:off x="257870" y="274638"/>
            <a:ext cx="8657530" cy="798382"/>
          </a:xfrm>
          <a:prstGeom prst="rect">
            <a:avLst/>
          </a:prstGeom>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135057533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p:txStyles>
    <p:titleStyle>
      <a:lvl1pPr algn="l" rtl="0" eaLnBrk="1" fontAlgn="base" hangingPunct="1">
        <a:spcBef>
          <a:spcPct val="0"/>
        </a:spcBef>
        <a:spcAft>
          <a:spcPct val="0"/>
        </a:spcAft>
        <a:defRPr sz="3600" b="1">
          <a:solidFill>
            <a:srgbClr val="0066CC"/>
          </a:solidFill>
          <a:latin typeface="+mj-lt"/>
          <a:ea typeface="+mj-ea"/>
          <a:cs typeface="+mj-cs"/>
        </a:defRPr>
      </a:lvl1pPr>
      <a:lvl2pPr algn="l" rtl="0" eaLnBrk="1" fontAlgn="base" hangingPunct="1">
        <a:spcBef>
          <a:spcPct val="0"/>
        </a:spcBef>
        <a:spcAft>
          <a:spcPct val="0"/>
        </a:spcAft>
        <a:defRPr sz="3600" b="1">
          <a:solidFill>
            <a:srgbClr val="0066CC"/>
          </a:solidFill>
          <a:latin typeface="Arial" charset="0"/>
        </a:defRPr>
      </a:lvl2pPr>
      <a:lvl3pPr algn="l" rtl="0" eaLnBrk="1" fontAlgn="base" hangingPunct="1">
        <a:spcBef>
          <a:spcPct val="0"/>
        </a:spcBef>
        <a:spcAft>
          <a:spcPct val="0"/>
        </a:spcAft>
        <a:defRPr sz="3600" b="1">
          <a:solidFill>
            <a:srgbClr val="0066CC"/>
          </a:solidFill>
          <a:latin typeface="Arial" charset="0"/>
        </a:defRPr>
      </a:lvl3pPr>
      <a:lvl4pPr algn="l" rtl="0" eaLnBrk="1" fontAlgn="base" hangingPunct="1">
        <a:spcBef>
          <a:spcPct val="0"/>
        </a:spcBef>
        <a:spcAft>
          <a:spcPct val="0"/>
        </a:spcAft>
        <a:defRPr sz="3600" b="1">
          <a:solidFill>
            <a:srgbClr val="0066CC"/>
          </a:solidFill>
          <a:latin typeface="Arial" charset="0"/>
        </a:defRPr>
      </a:lvl4pPr>
      <a:lvl5pPr algn="l" rtl="0" eaLnBrk="1" fontAlgn="base" hangingPunct="1">
        <a:spcBef>
          <a:spcPct val="0"/>
        </a:spcBef>
        <a:spcAft>
          <a:spcPct val="0"/>
        </a:spcAft>
        <a:defRPr sz="3600" b="1">
          <a:solidFill>
            <a:srgbClr val="0066CC"/>
          </a:solidFill>
          <a:latin typeface="Arial" charset="0"/>
        </a:defRPr>
      </a:lvl5pPr>
      <a:lvl6pPr marL="457200" algn="l" rtl="0" eaLnBrk="1" fontAlgn="base" hangingPunct="1">
        <a:spcBef>
          <a:spcPct val="0"/>
        </a:spcBef>
        <a:spcAft>
          <a:spcPct val="0"/>
        </a:spcAft>
        <a:defRPr sz="3600">
          <a:solidFill>
            <a:srgbClr val="4B4B4B"/>
          </a:solidFill>
          <a:latin typeface="Arial" charset="0"/>
        </a:defRPr>
      </a:lvl6pPr>
      <a:lvl7pPr marL="914400" algn="l" rtl="0" eaLnBrk="1" fontAlgn="base" hangingPunct="1">
        <a:spcBef>
          <a:spcPct val="0"/>
        </a:spcBef>
        <a:spcAft>
          <a:spcPct val="0"/>
        </a:spcAft>
        <a:defRPr sz="3600">
          <a:solidFill>
            <a:srgbClr val="4B4B4B"/>
          </a:solidFill>
          <a:latin typeface="Arial" charset="0"/>
        </a:defRPr>
      </a:lvl7pPr>
      <a:lvl8pPr marL="1371600" algn="l" rtl="0" eaLnBrk="1" fontAlgn="base" hangingPunct="1">
        <a:spcBef>
          <a:spcPct val="0"/>
        </a:spcBef>
        <a:spcAft>
          <a:spcPct val="0"/>
        </a:spcAft>
        <a:defRPr sz="3600">
          <a:solidFill>
            <a:srgbClr val="4B4B4B"/>
          </a:solidFill>
          <a:latin typeface="Arial" charset="0"/>
        </a:defRPr>
      </a:lvl8pPr>
      <a:lvl9pPr marL="1828800" algn="l" rtl="0" eaLnBrk="1" fontAlgn="base" hangingPunct="1">
        <a:spcBef>
          <a:spcPct val="0"/>
        </a:spcBef>
        <a:spcAft>
          <a:spcPct val="0"/>
        </a:spcAft>
        <a:defRPr sz="3600">
          <a:solidFill>
            <a:srgbClr val="4B4B4B"/>
          </a:solidFill>
          <a:latin typeface="Arial" charset="0"/>
        </a:defRPr>
      </a:lvl9pPr>
    </p:titleStyle>
    <p:bodyStyle>
      <a:lvl1pPr marL="179388" indent="-179388" algn="l" rtl="0" eaLnBrk="1" fontAlgn="base" hangingPunct="1">
        <a:spcBef>
          <a:spcPct val="20000"/>
        </a:spcBef>
        <a:spcAft>
          <a:spcPct val="0"/>
        </a:spcAft>
        <a:buFont typeface="Wingdings" pitchFamily="2" charset="2"/>
        <a:buChar char="§"/>
        <a:defRPr sz="2200" b="1">
          <a:solidFill>
            <a:srgbClr val="4B4B4B"/>
          </a:solidFill>
          <a:latin typeface="+mn-lt"/>
          <a:ea typeface="+mn-ea"/>
          <a:cs typeface="+mn-cs"/>
        </a:defRPr>
      </a:lvl1pPr>
      <a:lvl2pPr marL="644525" indent="-285750" algn="l" rtl="0" eaLnBrk="1" fontAlgn="base" hangingPunct="1">
        <a:spcBef>
          <a:spcPct val="20000"/>
        </a:spcBef>
        <a:spcAft>
          <a:spcPct val="0"/>
        </a:spcAft>
        <a:buFont typeface="Wingdings" pitchFamily="2" charset="2"/>
        <a:buChar char="n"/>
        <a:defRPr sz="1700">
          <a:solidFill>
            <a:srgbClr val="005087"/>
          </a:solidFill>
          <a:latin typeface="+mn-lt"/>
        </a:defRPr>
      </a:lvl2pPr>
      <a:lvl3pPr marL="987425" indent="-163513" algn="l" rtl="0" eaLnBrk="1" fontAlgn="base" hangingPunct="1">
        <a:spcBef>
          <a:spcPct val="20000"/>
        </a:spcBef>
        <a:spcAft>
          <a:spcPct val="0"/>
        </a:spcAft>
        <a:buSzPct val="70000"/>
        <a:buFont typeface="Wingdings" pitchFamily="2" charset="2"/>
        <a:buChar char="q"/>
        <a:defRPr sz="1400">
          <a:solidFill>
            <a:srgbClr val="005087"/>
          </a:solidFill>
          <a:latin typeface="+mn-lt"/>
        </a:defRPr>
      </a:lvl3pPr>
      <a:lvl4pPr marL="1250950" indent="-84138" algn="l" rtl="0" eaLnBrk="1" fontAlgn="base" hangingPunct="1">
        <a:spcBef>
          <a:spcPct val="20000"/>
        </a:spcBef>
        <a:spcAft>
          <a:spcPct val="0"/>
        </a:spcAft>
        <a:buChar char="•"/>
        <a:defRPr sz="1200">
          <a:solidFill>
            <a:schemeClr val="tx1"/>
          </a:solidFill>
          <a:latin typeface="+mn-lt"/>
        </a:defRPr>
      </a:lvl4pPr>
      <a:lvl5pPr marL="1439863" indent="-9525" algn="l" rtl="0" eaLnBrk="1" fontAlgn="base" hangingPunct="1">
        <a:spcBef>
          <a:spcPct val="20000"/>
        </a:spcBef>
        <a:spcAft>
          <a:spcPct val="0"/>
        </a:spcAft>
        <a:buFont typeface="Wingdings" pitchFamily="2" charset="2"/>
        <a:defRPr sz="1200" i="1">
          <a:solidFill>
            <a:schemeClr val="tx1"/>
          </a:solidFill>
          <a:latin typeface="+mn-lt"/>
        </a:defRPr>
      </a:lvl5pPr>
      <a:lvl6pPr marL="1897063" indent="-9525" algn="l" rtl="0" eaLnBrk="1" fontAlgn="base" hangingPunct="1">
        <a:spcBef>
          <a:spcPct val="20000"/>
        </a:spcBef>
        <a:spcAft>
          <a:spcPct val="0"/>
        </a:spcAft>
        <a:buFont typeface="Wingdings" pitchFamily="2" charset="2"/>
        <a:defRPr sz="1200" i="1">
          <a:solidFill>
            <a:schemeClr val="tx1"/>
          </a:solidFill>
          <a:latin typeface="+mn-lt"/>
        </a:defRPr>
      </a:lvl6pPr>
      <a:lvl7pPr marL="2354263" indent="-9525" algn="l" rtl="0" eaLnBrk="1" fontAlgn="base" hangingPunct="1">
        <a:spcBef>
          <a:spcPct val="20000"/>
        </a:spcBef>
        <a:spcAft>
          <a:spcPct val="0"/>
        </a:spcAft>
        <a:buFont typeface="Wingdings" pitchFamily="2" charset="2"/>
        <a:defRPr sz="1200" i="1">
          <a:solidFill>
            <a:schemeClr val="tx1"/>
          </a:solidFill>
          <a:latin typeface="+mn-lt"/>
        </a:defRPr>
      </a:lvl7pPr>
      <a:lvl8pPr marL="2811463" indent="-9525" algn="l" rtl="0" eaLnBrk="1" fontAlgn="base" hangingPunct="1">
        <a:spcBef>
          <a:spcPct val="20000"/>
        </a:spcBef>
        <a:spcAft>
          <a:spcPct val="0"/>
        </a:spcAft>
        <a:buFont typeface="Wingdings" pitchFamily="2" charset="2"/>
        <a:defRPr sz="1200" i="1">
          <a:solidFill>
            <a:schemeClr val="tx1"/>
          </a:solidFill>
          <a:latin typeface="+mn-lt"/>
        </a:defRPr>
      </a:lvl8pPr>
      <a:lvl9pPr marL="3268663" indent="-9525" algn="l" rtl="0" eaLnBrk="1" fontAlgn="base" hangingPunct="1">
        <a:spcBef>
          <a:spcPct val="20000"/>
        </a:spcBef>
        <a:spcAft>
          <a:spcPct val="0"/>
        </a:spcAft>
        <a:buFont typeface="Wingdings" pitchFamily="2" charset="2"/>
        <a:defRPr sz="1200" i="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68E7035-CDB9-45EB-9DE6-172232235708}" type="datetimeFigureOut">
              <a:rPr lang="en-US" smtClean="0"/>
              <a:t>11/16/2016</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01F4416C-C90A-4BD9-AF30-0386DDA2ED04}" type="slidenum">
              <a:rPr lang="en-US" smtClean="0"/>
              <a:t>‹#›</a:t>
            </a:fld>
            <a:endParaRPr lang="en-US"/>
          </a:p>
        </p:txBody>
      </p:sp>
    </p:spTree>
    <p:extLst>
      <p:ext uri="{BB962C8B-B14F-4D97-AF65-F5344CB8AC3E}">
        <p14:creationId xmlns:p14="http://schemas.microsoft.com/office/powerpoint/2010/main" val="8409671"/>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4.xml"/><Relationship Id="rId1" Type="http://schemas.openxmlformats.org/officeDocument/2006/relationships/vmlDrawing" Target="../drawings/vmlDrawing8.v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hyperlink" Target="http://ieee1588.nist.gov/" TargetMode="External"/><Relationship Id="rId2" Type="http://schemas.openxmlformats.org/officeDocument/2006/relationships/hyperlink" Target="http://ieee1451.nist.gov/" TargetMode="External"/><Relationship Id="rId1" Type="http://schemas.openxmlformats.org/officeDocument/2006/relationships/slideLayout" Target="../slideLayouts/slideLayout24.xml"/><Relationship Id="rId5" Type="http://schemas.openxmlformats.org/officeDocument/2006/relationships/hyperlink" Target="mailto:kang.lee@ieee.org" TargetMode="External"/><Relationship Id="rId4" Type="http://schemas.openxmlformats.org/officeDocument/2006/relationships/hyperlink" Target="http://www.techstreet.com/cgi-bin/result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ebstore.ansi.org/RecordDetail.aspx?sku=ANSI+INCITS+175-1999+(R200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84.xml.rels><?xml version="1.0" encoding="UTF-8" standalone="yes"?>
<Relationships xmlns="http://schemas.openxmlformats.org/package/2006/relationships"><Relationship Id="rId2" Type="http://schemas.openxmlformats.org/officeDocument/2006/relationships/hyperlink" Target="http://www.tscc.or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2895600"/>
            <a:ext cx="7772400" cy="1470025"/>
          </a:xfrm>
        </p:spPr>
        <p:txBody>
          <a:bodyPr/>
          <a:lstStyle/>
          <a:p>
            <a:pPr eaLnBrk="1" hangingPunct="1">
              <a:defRPr/>
            </a:pPr>
            <a:r>
              <a:rPr lang="en-US" sz="4800" dirty="0"/>
              <a:t>TSCC Fall 2016 Meeting</a:t>
            </a:r>
          </a:p>
        </p:txBody>
      </p:sp>
      <p:sp>
        <p:nvSpPr>
          <p:cNvPr id="97283" name="Rectangle 3"/>
          <p:cNvSpPr>
            <a:spLocks noGrp="1" noChangeArrowheads="1"/>
          </p:cNvSpPr>
          <p:nvPr>
            <p:ph type="subTitle" idx="1"/>
          </p:nvPr>
        </p:nvSpPr>
        <p:spPr>
          <a:xfrm>
            <a:off x="1371600" y="5181600"/>
            <a:ext cx="6477000" cy="1143000"/>
          </a:xfrm>
        </p:spPr>
        <p:txBody>
          <a:bodyPr/>
          <a:lstStyle/>
          <a:p>
            <a:pPr eaLnBrk="1" hangingPunct="1">
              <a:lnSpc>
                <a:spcPct val="80000"/>
              </a:lnSpc>
              <a:defRPr/>
            </a:pPr>
            <a:r>
              <a:rPr lang="en-US" sz="2000" dirty="0"/>
              <a:t>Nov 7, 2016 (Monday) – 13:00 </a:t>
            </a:r>
            <a:r>
              <a:rPr lang="en-US" sz="2000" b="1" u="sng" dirty="0"/>
              <a:t>MST</a:t>
            </a:r>
            <a:endParaRPr lang="en-US" sz="2000" dirty="0"/>
          </a:p>
          <a:p>
            <a:pPr eaLnBrk="1" hangingPunct="1">
              <a:defRPr/>
            </a:pPr>
            <a:r>
              <a:rPr lang="en-US" sz="2000" dirty="0"/>
              <a:t>Renaissance Hotel &amp; Spa</a:t>
            </a:r>
          </a:p>
          <a:p>
            <a:pPr eaLnBrk="1" hangingPunct="1">
              <a:defRPr/>
            </a:pPr>
            <a:r>
              <a:rPr lang="en-US" sz="2000" dirty="0"/>
              <a:t>Glendale, AZ</a:t>
            </a:r>
          </a:p>
          <a:p>
            <a:pPr eaLnBrk="1" hangingPunct="1">
              <a:defRPr/>
            </a:pPr>
            <a:r>
              <a:rPr lang="en-US" sz="2000" dirty="0"/>
              <a:t>(ITC)</a:t>
            </a:r>
          </a:p>
          <a:p>
            <a:pPr eaLnBrk="1" hangingPunct="1">
              <a:defRPr/>
            </a:pPr>
            <a:endParaRPr lang="en-US" sz="2000" dirty="0"/>
          </a:p>
          <a:p>
            <a:pPr eaLnBrk="1" hangingPunct="1">
              <a:defRPr/>
            </a:pPr>
            <a:endParaRPr lang="en-US" sz="2000" dirty="0"/>
          </a:p>
          <a:p>
            <a:pPr eaLnBrk="1" hangingPunct="1">
              <a:lnSpc>
                <a:spcPct val="80000"/>
              </a:lnSpc>
              <a:defRPr/>
            </a:pPr>
            <a:endParaRPr lang="en-US" sz="2000" u="sng" dirty="0"/>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49182" r:id="rId3" imgW="7488936" imgH="2199843" progId="">
                  <p:embed/>
                </p:oleObj>
              </mc:Choice>
              <mc:Fallback>
                <p:oleObj r:id="rId3" imgW="7488936" imgH="219984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096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a:defRPr/>
            </a:pPr>
            <a:r>
              <a:rPr lang="en-US" dirty="0"/>
              <a:t>TSCC Membership Terms</a:t>
            </a:r>
          </a:p>
        </p:txBody>
      </p:sp>
      <p:sp>
        <p:nvSpPr>
          <p:cNvPr id="30723" name="Rectangle 3"/>
          <p:cNvSpPr>
            <a:spLocks noGrp="1" noChangeArrowheads="1"/>
          </p:cNvSpPr>
          <p:nvPr>
            <p:ph type="body" idx="4294967295"/>
          </p:nvPr>
        </p:nvSpPr>
        <p:spPr>
          <a:xfrm>
            <a:off x="457200" y="1600200"/>
            <a:ext cx="8534400" cy="4530725"/>
          </a:xfrm>
        </p:spPr>
        <p:txBody>
          <a:bodyPr/>
          <a:lstStyle/>
          <a:p>
            <a:pPr>
              <a:lnSpc>
                <a:spcPct val="80000"/>
              </a:lnSpc>
            </a:pPr>
            <a:r>
              <a:rPr lang="en-US" sz="2400" dirty="0">
                <a:latin typeface="Verdana" pitchFamily="34" charset="0"/>
              </a:rPr>
              <a:t>TSCC Membership Terms are for five years</a:t>
            </a:r>
          </a:p>
          <a:p>
            <a:pPr lvl="1">
              <a:lnSpc>
                <a:spcPct val="80000"/>
              </a:lnSpc>
            </a:pPr>
            <a:r>
              <a:rPr lang="en-US" sz="2000" dirty="0">
                <a:latin typeface="Verdana" pitchFamily="34" charset="0"/>
              </a:rPr>
              <a:t>Terms are  staggered so that the terms of 20% (rounded to the nearest integer) of the regular membership end each year</a:t>
            </a:r>
          </a:p>
          <a:p>
            <a:pPr lvl="1">
              <a:lnSpc>
                <a:spcPct val="80000"/>
              </a:lnSpc>
            </a:pPr>
            <a:r>
              <a:rPr lang="en-US" sz="2000" dirty="0">
                <a:latin typeface="Verdana" pitchFamily="34" charset="0"/>
              </a:rPr>
              <a:t>Members may be re-nominated for additional terms by the nominating sub-committee.</a:t>
            </a:r>
          </a:p>
          <a:p>
            <a:pPr lvl="1">
              <a:lnSpc>
                <a:spcPct val="80000"/>
              </a:lnSpc>
            </a:pPr>
            <a:endParaRPr lang="en-US" sz="2000" dirty="0">
              <a:latin typeface="Verdana" pitchFamily="34" charset="0"/>
            </a:endParaRPr>
          </a:p>
          <a:p>
            <a:pPr>
              <a:lnSpc>
                <a:spcPct val="80000"/>
              </a:lnSpc>
            </a:pPr>
            <a:r>
              <a:rPr lang="en-US" sz="2400" dirty="0">
                <a:latin typeface="Verdana" pitchFamily="34" charset="0"/>
              </a:rPr>
              <a:t>End of Term re-elections:</a:t>
            </a:r>
          </a:p>
          <a:p>
            <a:pPr lvl="1">
              <a:lnSpc>
                <a:spcPct val="80000"/>
              </a:lnSpc>
            </a:pPr>
            <a:r>
              <a:rPr lang="en-US" sz="2000" dirty="0">
                <a:latin typeface="Verdana" pitchFamily="34" charset="0"/>
              </a:rPr>
              <a:t>Scott Brierley</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10</a:t>
            </a:fld>
            <a:endParaRPr lang="en-US" dirty="0"/>
          </a:p>
        </p:txBody>
      </p:sp>
    </p:spTree>
    <p:extLst>
      <p:ext uri="{BB962C8B-B14F-4D97-AF65-F5344CB8AC3E}">
        <p14:creationId xmlns:p14="http://schemas.microsoft.com/office/powerpoint/2010/main" val="359654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a:defRPr/>
            </a:pPr>
            <a:r>
              <a:rPr lang="en-US" dirty="0"/>
              <a:t>TSCC Makeup</a:t>
            </a:r>
          </a:p>
        </p:txBody>
      </p:sp>
      <p:sp>
        <p:nvSpPr>
          <p:cNvPr id="12291" name="Rectangle 3"/>
          <p:cNvSpPr>
            <a:spLocks noGrp="1" noChangeArrowheads="1"/>
          </p:cNvSpPr>
          <p:nvPr>
            <p:ph type="body" idx="4294967295"/>
          </p:nvPr>
        </p:nvSpPr>
        <p:spPr>
          <a:xfrm>
            <a:off x="457200" y="1905000"/>
            <a:ext cx="8229600" cy="4530725"/>
          </a:xfrm>
        </p:spPr>
        <p:txBody>
          <a:bodyPr/>
          <a:lstStyle/>
          <a:p>
            <a:r>
              <a:rPr lang="en-US" sz="2800" dirty="0">
                <a:latin typeface="Verdana" pitchFamily="34" charset="0"/>
              </a:rPr>
              <a:t>The TSCC currently has 15 Members</a:t>
            </a:r>
          </a:p>
          <a:p>
            <a:pPr lvl="1"/>
            <a:r>
              <a:rPr lang="en-US" sz="2400" dirty="0">
                <a:latin typeface="Verdana" pitchFamily="34" charset="0"/>
              </a:rPr>
              <a:t>2 academic organization members</a:t>
            </a:r>
          </a:p>
          <a:p>
            <a:pPr lvl="1"/>
            <a:r>
              <a:rPr lang="en-US" sz="2400" dirty="0">
                <a:latin typeface="Verdana" pitchFamily="34" charset="0"/>
              </a:rPr>
              <a:t>5  government entity members</a:t>
            </a:r>
          </a:p>
          <a:p>
            <a:pPr lvl="1"/>
            <a:r>
              <a:rPr lang="en-US" sz="2400" dirty="0">
                <a:latin typeface="Verdana" pitchFamily="34" charset="0"/>
              </a:rPr>
              <a:t>8 commercial entity members</a:t>
            </a:r>
          </a:p>
          <a:p>
            <a:r>
              <a:rPr lang="en-US" sz="2800" dirty="0">
                <a:latin typeface="Verdana" pitchFamily="34" charset="0"/>
              </a:rPr>
              <a:t>Members from commercial entities belong in two different groups: </a:t>
            </a:r>
          </a:p>
          <a:p>
            <a:pPr lvl="1"/>
            <a:r>
              <a:rPr lang="en-US" sz="2400" dirty="0">
                <a:latin typeface="Verdana" pitchFamily="34" charset="0"/>
              </a:rPr>
              <a:t>Telemetry equipment suppliers</a:t>
            </a:r>
          </a:p>
          <a:p>
            <a:pPr lvl="1"/>
            <a:r>
              <a:rPr lang="en-US" sz="2400" dirty="0">
                <a:latin typeface="Verdana" pitchFamily="34" charset="0"/>
              </a:rPr>
              <a:t>Telemetry equipment users</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11</a:t>
            </a:fld>
            <a:endParaRPr lang="en-US" dirty="0"/>
          </a:p>
        </p:txBody>
      </p:sp>
    </p:spTree>
    <p:extLst>
      <p:ext uri="{BB962C8B-B14F-4D97-AF65-F5344CB8AC3E}">
        <p14:creationId xmlns:p14="http://schemas.microsoft.com/office/powerpoint/2010/main" val="25115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algn="ctr"/>
            <a:r>
              <a:rPr lang="en-US">
                <a:latin typeface="Arial" charset="0"/>
              </a:rPr>
              <a:t>TSCC Membership</a:t>
            </a:r>
            <a:endParaRPr lang="en-US" i="1">
              <a:latin typeface="Arial" charset="0"/>
            </a:endParaRPr>
          </a:p>
        </p:txBody>
      </p:sp>
      <p:sp>
        <p:nvSpPr>
          <p:cNvPr id="18435" name="Rectangle 3"/>
          <p:cNvSpPr>
            <a:spLocks noGrp="1" noChangeArrowheads="1"/>
          </p:cNvSpPr>
          <p:nvPr>
            <p:ph type="body" idx="4294967295"/>
          </p:nvPr>
        </p:nvSpPr>
        <p:spPr>
          <a:xfrm>
            <a:off x="457200" y="1600200"/>
            <a:ext cx="3505200" cy="4530725"/>
          </a:xfrm>
        </p:spPr>
        <p:txBody>
          <a:bodyPr/>
          <a:lstStyle/>
          <a:p>
            <a:pPr>
              <a:lnSpc>
                <a:spcPct val="80000"/>
              </a:lnSpc>
            </a:pPr>
            <a:r>
              <a:rPr lang="en-US" sz="2000" dirty="0">
                <a:latin typeface="Verdana" pitchFamily="34" charset="0"/>
              </a:rPr>
              <a:t>Academia (2)</a:t>
            </a:r>
          </a:p>
          <a:p>
            <a:pPr lvl="1">
              <a:lnSpc>
                <a:spcPct val="80000"/>
              </a:lnSpc>
            </a:pPr>
            <a:r>
              <a:rPr lang="en-US" sz="1800" dirty="0">
                <a:latin typeface="Verdana" pitchFamily="34" charset="0"/>
              </a:rPr>
              <a:t>Gerhard Mayer</a:t>
            </a:r>
          </a:p>
          <a:p>
            <a:pPr lvl="1">
              <a:lnSpc>
                <a:spcPct val="80000"/>
              </a:lnSpc>
            </a:pPr>
            <a:r>
              <a:rPr lang="en-US" sz="1800" dirty="0">
                <a:latin typeface="Verdana" pitchFamily="34" charset="0"/>
              </a:rPr>
              <a:t>Dr. Michael Marcellin</a:t>
            </a:r>
          </a:p>
          <a:p>
            <a:pPr marL="457200" lvl="1" indent="0">
              <a:lnSpc>
                <a:spcPct val="80000"/>
              </a:lnSpc>
              <a:buNone/>
            </a:pPr>
            <a:endParaRPr lang="en-US" sz="1800" dirty="0">
              <a:latin typeface="Verdana" pitchFamily="34" charset="0"/>
            </a:endParaRPr>
          </a:p>
          <a:p>
            <a:pPr>
              <a:lnSpc>
                <a:spcPct val="80000"/>
              </a:lnSpc>
            </a:pPr>
            <a:r>
              <a:rPr lang="en-US" sz="2000" dirty="0">
                <a:latin typeface="Verdana" pitchFamily="34" charset="0"/>
              </a:rPr>
              <a:t>Government (3)</a:t>
            </a:r>
          </a:p>
          <a:p>
            <a:pPr lvl="1">
              <a:lnSpc>
                <a:spcPct val="80000"/>
              </a:lnSpc>
            </a:pPr>
            <a:r>
              <a:rPr lang="en-US" sz="1800" dirty="0">
                <a:latin typeface="Verdana" pitchFamily="34" charset="0"/>
              </a:rPr>
              <a:t>Mark Bender</a:t>
            </a:r>
          </a:p>
          <a:p>
            <a:pPr lvl="1">
              <a:lnSpc>
                <a:spcPct val="80000"/>
              </a:lnSpc>
            </a:pPr>
            <a:r>
              <a:rPr lang="en-US" sz="1800" dirty="0" err="1">
                <a:latin typeface="Verdana" pitchFamily="34" charset="0"/>
              </a:rPr>
              <a:t>Filiberto</a:t>
            </a:r>
            <a:r>
              <a:rPr lang="en-US" sz="1800" dirty="0">
                <a:latin typeface="Verdana" pitchFamily="34" charset="0"/>
              </a:rPr>
              <a:t> Macias</a:t>
            </a:r>
          </a:p>
          <a:p>
            <a:pPr lvl="1">
              <a:lnSpc>
                <a:spcPct val="80000"/>
              </a:lnSpc>
            </a:pPr>
            <a:r>
              <a:rPr lang="en-US" sz="1800" dirty="0">
                <a:latin typeface="Verdana" pitchFamily="34" charset="0"/>
              </a:rPr>
              <a:t>Myron </a:t>
            </a:r>
            <a:r>
              <a:rPr lang="en-US" sz="1800" dirty="0" err="1">
                <a:latin typeface="Verdana" pitchFamily="34" charset="0"/>
              </a:rPr>
              <a:t>Moodie</a:t>
            </a:r>
            <a:r>
              <a:rPr lang="en-US" sz="1800" dirty="0">
                <a:latin typeface="Verdana" pitchFamily="34" charset="0"/>
              </a:rPr>
              <a:t> </a:t>
            </a:r>
          </a:p>
          <a:p>
            <a:pPr lvl="1">
              <a:lnSpc>
                <a:spcPct val="80000"/>
              </a:lnSpc>
            </a:pPr>
            <a:r>
              <a:rPr lang="en-US" sz="1800" dirty="0">
                <a:latin typeface="Verdana" pitchFamily="34" charset="0"/>
              </a:rPr>
              <a:t>Albert </a:t>
            </a:r>
            <a:r>
              <a:rPr lang="en-US" sz="1800" dirty="0" err="1">
                <a:latin typeface="Verdana" pitchFamily="34" charset="0"/>
              </a:rPr>
              <a:t>Gabaldon</a:t>
            </a:r>
            <a:endParaRPr lang="en-US" sz="1800" dirty="0">
              <a:latin typeface="Verdana" pitchFamily="34" charset="0"/>
            </a:endParaRPr>
          </a:p>
          <a:p>
            <a:pPr lvl="1">
              <a:lnSpc>
                <a:spcPct val="80000"/>
              </a:lnSpc>
            </a:pPr>
            <a:r>
              <a:rPr lang="en-US" sz="1800" dirty="0">
                <a:latin typeface="Verdana" pitchFamily="34" charset="0"/>
              </a:rPr>
              <a:t>Tab Wilcox</a:t>
            </a:r>
          </a:p>
          <a:p>
            <a:pPr lvl="1">
              <a:lnSpc>
                <a:spcPct val="80000"/>
              </a:lnSpc>
            </a:pPr>
            <a:endParaRPr lang="en-US" sz="1800" dirty="0">
              <a:solidFill>
                <a:srgbClr val="FF0000"/>
              </a:solidFill>
              <a:latin typeface="Verdana" pitchFamily="34" charset="0"/>
            </a:endParaRPr>
          </a:p>
        </p:txBody>
      </p:sp>
      <p:sp>
        <p:nvSpPr>
          <p:cNvPr id="4" name="Rectangle 3"/>
          <p:cNvSpPr txBox="1">
            <a:spLocks noChangeArrowheads="1"/>
          </p:cNvSpPr>
          <p:nvPr/>
        </p:nvSpPr>
        <p:spPr bwMode="auto">
          <a:xfrm>
            <a:off x="3733800" y="1600200"/>
            <a:ext cx="5181600" cy="45720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n"/>
            </a:pPr>
            <a:r>
              <a:rPr lang="en-US" sz="2000" dirty="0">
                <a:effectLst>
                  <a:outerShdw blurRad="38100" dist="38100" dir="2700000" algn="tl">
                    <a:srgbClr val="000000"/>
                  </a:outerShdw>
                </a:effectLst>
                <a:cs typeface="Arial" charset="0"/>
              </a:rPr>
              <a:t>Industry (8)</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Scott </a:t>
            </a:r>
            <a:r>
              <a:rPr lang="en-US" dirty="0" err="1">
                <a:effectLst>
                  <a:outerShdw blurRad="38100" dist="38100" dir="2700000" algn="tl">
                    <a:srgbClr val="000000"/>
                  </a:outerShdw>
                </a:effectLst>
                <a:cs typeface="Arial" charset="0"/>
              </a:rPr>
              <a:t>Brierley</a:t>
            </a:r>
            <a:endParaRPr lang="en-US" dirty="0">
              <a:effectLst>
                <a:outerShdw blurRad="38100" dist="38100" dir="2700000" algn="tl">
                  <a:srgbClr val="000000"/>
                </a:outerShdw>
              </a:effectLst>
              <a:cs typeface="Arial" charset="0"/>
            </a:endParaRP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Diarmuid Corry</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Lee Eccles</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Brad Fleury</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Wayne Klein</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Steve Nicolo</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Sergio </a:t>
            </a:r>
            <a:r>
              <a:rPr lang="en-US" dirty="0" err="1">
                <a:effectLst>
                  <a:outerShdw blurRad="38100" dist="38100" dir="2700000" algn="tl">
                    <a:srgbClr val="000000"/>
                  </a:outerShdw>
                </a:effectLst>
                <a:cs typeface="Arial" charset="0"/>
              </a:rPr>
              <a:t>Penna</a:t>
            </a:r>
            <a:endParaRPr lang="en-US" dirty="0">
              <a:effectLst>
                <a:outerShdw blurRad="38100" dist="38100" dir="2700000" algn="tl">
                  <a:srgbClr val="000000"/>
                </a:outerShdw>
              </a:effectLst>
              <a:cs typeface="Arial" charset="0"/>
            </a:endParaRP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Joe </a:t>
            </a:r>
            <a:r>
              <a:rPr lang="en-US" dirty="0" err="1">
                <a:effectLst>
                  <a:outerShdw blurRad="38100" dist="38100" dir="2700000" algn="tl">
                    <a:srgbClr val="000000"/>
                  </a:outerShdw>
                </a:effectLst>
                <a:cs typeface="Arial" charset="0"/>
              </a:rPr>
              <a:t>Sulewski</a:t>
            </a:r>
            <a:r>
              <a:rPr lang="en-US" dirty="0">
                <a:effectLst>
                  <a:outerShdw blurRad="38100" dist="38100" dir="2700000" algn="tl">
                    <a:srgbClr val="000000"/>
                  </a:outerShdw>
                </a:effectLst>
                <a:cs typeface="Arial" charset="0"/>
              </a:rPr>
              <a:t> </a:t>
            </a:r>
          </a:p>
          <a:p>
            <a:pPr marL="342900" indent="-342900">
              <a:lnSpc>
                <a:spcPct val="80000"/>
              </a:lnSpc>
              <a:spcBef>
                <a:spcPct val="20000"/>
              </a:spcBef>
              <a:buClr>
                <a:schemeClr val="hlink"/>
              </a:buClr>
              <a:buSzPct val="60000"/>
              <a:buFont typeface="Wingdings" pitchFamily="2" charset="2"/>
              <a:buChar char="n"/>
            </a:pPr>
            <a:endParaRPr lang="en-US" sz="2000" dirty="0">
              <a:solidFill>
                <a:srgbClr val="FF0000"/>
              </a:solidFill>
              <a:effectLst>
                <a:outerShdw blurRad="38100" dist="38100" dir="2700000" algn="tl">
                  <a:srgbClr val="000000"/>
                </a:outerShdw>
              </a:effectLst>
              <a:cs typeface="Arial" charset="0"/>
            </a:endParaRPr>
          </a:p>
          <a:p>
            <a:pPr marL="342900" indent="-342900">
              <a:lnSpc>
                <a:spcPct val="80000"/>
              </a:lnSpc>
              <a:spcBef>
                <a:spcPct val="20000"/>
              </a:spcBef>
              <a:buClr>
                <a:schemeClr val="hlink"/>
              </a:buClr>
              <a:buSzPct val="60000"/>
              <a:buFont typeface="Wingdings" pitchFamily="2" charset="2"/>
              <a:buChar char="n"/>
            </a:pPr>
            <a:r>
              <a:rPr lang="en-US" sz="2000" dirty="0">
                <a:effectLst>
                  <a:outerShdw blurRad="38100" dist="38100" dir="2700000" algn="tl">
                    <a:srgbClr val="000000"/>
                  </a:outerShdw>
                </a:effectLst>
                <a:cs typeface="Arial" charset="0"/>
              </a:rPr>
              <a:t>Ex-</a:t>
            </a:r>
            <a:r>
              <a:rPr lang="en-US" sz="2000" dirty="0" err="1">
                <a:effectLst>
                  <a:outerShdw blurRad="38100" dist="38100" dir="2700000" algn="tl">
                    <a:srgbClr val="000000"/>
                  </a:outerShdw>
                </a:effectLst>
                <a:cs typeface="Arial" charset="0"/>
              </a:rPr>
              <a:t>Officios</a:t>
            </a:r>
            <a:endParaRPr lang="en-US" sz="2000" dirty="0">
              <a:effectLst>
                <a:outerShdw blurRad="38100" dist="38100" dir="2700000" algn="tl">
                  <a:srgbClr val="000000"/>
                </a:outerShdw>
              </a:effectLst>
              <a:cs typeface="Arial" charset="0"/>
            </a:endParaRP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TBD (TG chair)</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Cliff </a:t>
            </a:r>
            <a:r>
              <a:rPr lang="en-US" dirty="0" err="1">
                <a:effectLst>
                  <a:outerShdw blurRad="38100" dist="38100" dir="2700000" algn="tl">
                    <a:srgbClr val="000000"/>
                  </a:outerShdw>
                </a:effectLst>
                <a:cs typeface="Arial" charset="0"/>
              </a:rPr>
              <a:t>Aggen</a:t>
            </a:r>
            <a:r>
              <a:rPr lang="en-US" dirty="0">
                <a:effectLst>
                  <a:outerShdw blurRad="38100" dist="38100" dir="2700000" algn="tl">
                    <a:srgbClr val="000000"/>
                  </a:outerShdw>
                </a:effectLst>
                <a:cs typeface="Arial" charset="0"/>
              </a:rPr>
              <a:t> (IFT Rep)</a:t>
            </a:r>
          </a:p>
          <a:p>
            <a:pPr marL="742950" lvl="1" indent="-285750">
              <a:lnSpc>
                <a:spcPct val="80000"/>
              </a:lnSpc>
              <a:spcBef>
                <a:spcPct val="20000"/>
              </a:spcBef>
              <a:buClr>
                <a:schemeClr val="tx1"/>
              </a:buClr>
              <a:buFontTx/>
              <a:buChar char="•"/>
            </a:pPr>
            <a:endParaRPr lang="en-US" dirty="0">
              <a:solidFill>
                <a:srgbClr val="FF0000"/>
              </a:solidFill>
              <a:effectLst>
                <a:outerShdw blurRad="38100" dist="38100" dir="2700000" algn="tl">
                  <a:srgbClr val="000000"/>
                </a:outerShdw>
              </a:effectLst>
              <a:cs typeface="Arial" charset="0"/>
            </a:endParaRPr>
          </a:p>
          <a:p>
            <a:pPr marL="342900" indent="-342900">
              <a:lnSpc>
                <a:spcPct val="80000"/>
              </a:lnSpc>
              <a:spcBef>
                <a:spcPct val="20000"/>
              </a:spcBef>
              <a:buClr>
                <a:schemeClr val="hlink"/>
              </a:buClr>
              <a:buSzPct val="60000"/>
              <a:buFont typeface="Wingdings" pitchFamily="2" charset="2"/>
              <a:buChar char="n"/>
            </a:pPr>
            <a:r>
              <a:rPr lang="en-US" sz="2000" dirty="0">
                <a:effectLst>
                  <a:outerShdw blurRad="38100" dist="38100" dir="2700000" algn="tl">
                    <a:srgbClr val="000000"/>
                  </a:outerShdw>
                </a:effectLst>
                <a:cs typeface="Arial" charset="0"/>
              </a:rPr>
              <a:t>Members Emeritus</a:t>
            </a:r>
          </a:p>
          <a:p>
            <a:pPr marL="742950" lvl="1" indent="-285750">
              <a:lnSpc>
                <a:spcPct val="80000"/>
              </a:lnSpc>
              <a:spcBef>
                <a:spcPct val="20000"/>
              </a:spcBef>
              <a:buClr>
                <a:schemeClr val="tx1"/>
              </a:buClr>
              <a:buFontTx/>
              <a:buChar char="•"/>
            </a:pPr>
            <a:r>
              <a:rPr lang="en-US" dirty="0" err="1">
                <a:effectLst>
                  <a:outerShdw blurRad="38100" dist="38100" dir="2700000" algn="tl">
                    <a:srgbClr val="000000"/>
                  </a:outerShdw>
                </a:effectLst>
                <a:cs typeface="Arial" charset="0"/>
              </a:rPr>
              <a:t>Merv</a:t>
            </a:r>
            <a:r>
              <a:rPr lang="en-US" dirty="0">
                <a:effectLst>
                  <a:outerShdw blurRad="38100" dist="38100" dir="2700000" algn="tl">
                    <a:srgbClr val="000000"/>
                  </a:outerShdw>
                </a:effectLst>
                <a:cs typeface="Arial" charset="0"/>
              </a:rPr>
              <a:t> </a:t>
            </a:r>
            <a:r>
              <a:rPr lang="en-US" dirty="0" err="1">
                <a:effectLst>
                  <a:outerShdw blurRad="38100" dist="38100" dir="2700000" algn="tl">
                    <a:srgbClr val="000000"/>
                  </a:outerShdw>
                </a:effectLst>
                <a:cs typeface="Arial" charset="0"/>
              </a:rPr>
              <a:t>MacMedan</a:t>
            </a:r>
            <a:endParaRPr lang="en-US" dirty="0">
              <a:effectLst>
                <a:outerShdw blurRad="38100" dist="38100" dir="2700000" algn="tl">
                  <a:srgbClr val="000000"/>
                </a:outerShdw>
              </a:effectLst>
              <a:cs typeface="Arial" charset="0"/>
            </a:endParaRP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Erwin (Terry) </a:t>
            </a:r>
            <a:r>
              <a:rPr lang="en-US" dirty="0" err="1">
                <a:effectLst>
                  <a:outerShdw blurRad="38100" dist="38100" dir="2700000" algn="tl">
                    <a:srgbClr val="000000"/>
                  </a:outerShdw>
                </a:effectLst>
                <a:cs typeface="Arial" charset="0"/>
              </a:rPr>
              <a:t>Straehley</a:t>
            </a:r>
            <a:endParaRPr lang="en-US" dirty="0">
              <a:effectLst>
                <a:outerShdw blurRad="38100" dist="38100" dir="2700000" algn="tl">
                  <a:srgbClr val="000000"/>
                </a:outerShdw>
              </a:effectLst>
              <a:cs typeface="Arial"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12</a:t>
            </a:fld>
            <a:endParaRPr lang="en-US" dirty="0"/>
          </a:p>
        </p:txBody>
      </p:sp>
    </p:spTree>
    <p:extLst>
      <p:ext uri="{BB962C8B-B14F-4D97-AF65-F5344CB8AC3E}">
        <p14:creationId xmlns:p14="http://schemas.microsoft.com/office/powerpoint/2010/main" val="314981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algn="ctr"/>
            <a:r>
              <a:rPr lang="en-US" dirty="0">
                <a:latin typeface="Arial" charset="0"/>
              </a:rPr>
              <a:t>TSCC Membership</a:t>
            </a:r>
            <a:endParaRPr lang="en-US" i="1" dirty="0">
              <a:latin typeface="Arial" charset="0"/>
            </a:endParaRPr>
          </a:p>
        </p:txBody>
      </p:sp>
      <p:sp>
        <p:nvSpPr>
          <p:cNvPr id="18435" name="Rectangle 3"/>
          <p:cNvSpPr>
            <a:spLocks noGrp="1" noChangeArrowheads="1"/>
          </p:cNvSpPr>
          <p:nvPr>
            <p:ph type="body" idx="4294967295"/>
          </p:nvPr>
        </p:nvSpPr>
        <p:spPr>
          <a:xfrm>
            <a:off x="457200" y="1295400"/>
            <a:ext cx="8534400" cy="5334000"/>
          </a:xfrm>
        </p:spPr>
        <p:txBody>
          <a:bodyPr>
            <a:normAutofit fontScale="85000" lnSpcReduction="20000"/>
          </a:bodyPr>
          <a:lstStyle/>
          <a:p>
            <a:r>
              <a:rPr lang="en-US" sz="2800" dirty="0">
                <a:latin typeface="Verdana" pitchFamily="34" charset="0"/>
              </a:rPr>
              <a:t>The Aerospace Corporation</a:t>
            </a:r>
          </a:p>
          <a:p>
            <a:r>
              <a:rPr lang="en-US" sz="2800" dirty="0">
                <a:latin typeface="Verdana" pitchFamily="34" charset="0"/>
              </a:rPr>
              <a:t>Apogee Labs</a:t>
            </a:r>
          </a:p>
          <a:p>
            <a:r>
              <a:rPr lang="en-US" sz="2800" dirty="0">
                <a:latin typeface="Verdana" pitchFamily="34" charset="0"/>
              </a:rPr>
              <a:t>Boeing Commercial Airplane Co. </a:t>
            </a:r>
          </a:p>
          <a:p>
            <a:r>
              <a:rPr lang="en-US" sz="2800" dirty="0">
                <a:latin typeface="Verdana" pitchFamily="34" charset="0"/>
              </a:rPr>
              <a:t>China Lake</a:t>
            </a:r>
          </a:p>
          <a:p>
            <a:r>
              <a:rPr lang="en-US" sz="2800" dirty="0">
                <a:latin typeface="Verdana" pitchFamily="34" charset="0"/>
              </a:rPr>
              <a:t>Continuity Consulting</a:t>
            </a:r>
          </a:p>
          <a:p>
            <a:r>
              <a:rPr lang="en-US" sz="2800" dirty="0">
                <a:latin typeface="Verdana" pitchFamily="34" charset="0"/>
              </a:rPr>
              <a:t>Curtiss-Wright Controls Avionics &amp; Electronics</a:t>
            </a:r>
          </a:p>
          <a:p>
            <a:r>
              <a:rPr lang="en-US" sz="2800" dirty="0">
                <a:latin typeface="Verdana" pitchFamily="34" charset="0"/>
              </a:rPr>
              <a:t>Edge Consulting</a:t>
            </a:r>
          </a:p>
          <a:p>
            <a:pPr>
              <a:lnSpc>
                <a:spcPct val="80000"/>
              </a:lnSpc>
            </a:pPr>
            <a:r>
              <a:rPr lang="en-US" sz="2800" dirty="0">
                <a:latin typeface="Verdana" pitchFamily="34" charset="0"/>
              </a:rPr>
              <a:t>Embraer</a:t>
            </a:r>
          </a:p>
          <a:p>
            <a:pPr>
              <a:lnSpc>
                <a:spcPct val="80000"/>
              </a:lnSpc>
            </a:pPr>
            <a:r>
              <a:rPr lang="en-US" sz="2800" dirty="0">
                <a:latin typeface="Verdana" pitchFamily="34" charset="0"/>
              </a:rPr>
              <a:t>GDP Space Systems</a:t>
            </a:r>
          </a:p>
          <a:p>
            <a:pPr>
              <a:lnSpc>
                <a:spcPct val="80000"/>
              </a:lnSpc>
            </a:pPr>
            <a:r>
              <a:rPr lang="en-US" sz="2800" dirty="0">
                <a:latin typeface="Verdana" pitchFamily="34" charset="0"/>
              </a:rPr>
              <a:t>GVM-Consulting/Airbus</a:t>
            </a:r>
          </a:p>
          <a:p>
            <a:r>
              <a:rPr lang="en-US" sz="2800" dirty="0">
                <a:latin typeface="Verdana" pitchFamily="34" charset="0"/>
              </a:rPr>
              <a:t>L-3 Communications</a:t>
            </a:r>
          </a:p>
          <a:p>
            <a:r>
              <a:rPr lang="en-US" sz="2800" dirty="0">
                <a:latin typeface="Verdana" pitchFamily="34" charset="0"/>
              </a:rPr>
              <a:t>Southwest Research</a:t>
            </a:r>
          </a:p>
          <a:p>
            <a:r>
              <a:rPr lang="en-US" sz="2800" dirty="0">
                <a:latin typeface="Verdana" pitchFamily="34" charset="0"/>
              </a:rPr>
              <a:t>United Launch Alliance</a:t>
            </a:r>
          </a:p>
          <a:p>
            <a:r>
              <a:rPr lang="en-US" sz="2800" dirty="0">
                <a:latin typeface="Verdana" pitchFamily="34" charset="0"/>
              </a:rPr>
              <a:t>University of Arizona</a:t>
            </a:r>
          </a:p>
          <a:p>
            <a:r>
              <a:rPr lang="en-US" sz="2800" dirty="0">
                <a:latin typeface="Verdana" pitchFamily="34" charset="0"/>
              </a:rPr>
              <a:t>White Sands</a:t>
            </a:r>
          </a:p>
          <a:p>
            <a:pPr marL="0" indent="0">
              <a:buNone/>
            </a:pPr>
            <a:endParaRPr lang="en-US" sz="2800" dirty="0">
              <a:solidFill>
                <a:srgbClr val="FF0000"/>
              </a:solidFill>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13</a:t>
            </a:fld>
            <a:endParaRPr lang="en-US" dirty="0"/>
          </a:p>
        </p:txBody>
      </p:sp>
    </p:spTree>
    <p:extLst>
      <p:ext uri="{BB962C8B-B14F-4D97-AF65-F5344CB8AC3E}">
        <p14:creationId xmlns:p14="http://schemas.microsoft.com/office/powerpoint/2010/main" val="262870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algn="ctr"/>
            <a:r>
              <a:rPr lang="en-US">
                <a:latin typeface="Arial" charset="0"/>
              </a:rPr>
              <a:t>TSCC Membership</a:t>
            </a:r>
            <a:endParaRPr lang="en-US" i="1">
              <a:latin typeface="Arial" charset="0"/>
            </a:endParaRPr>
          </a:p>
        </p:txBody>
      </p:sp>
      <p:sp>
        <p:nvSpPr>
          <p:cNvPr id="18435" name="Rectangle 3"/>
          <p:cNvSpPr>
            <a:spLocks noGrp="1" noChangeArrowheads="1"/>
          </p:cNvSpPr>
          <p:nvPr>
            <p:ph type="body" idx="4294967295"/>
          </p:nvPr>
        </p:nvSpPr>
        <p:spPr>
          <a:xfrm>
            <a:off x="457200" y="1600200"/>
            <a:ext cx="7543800" cy="4530725"/>
          </a:xfrm>
        </p:spPr>
        <p:txBody>
          <a:bodyPr/>
          <a:lstStyle/>
          <a:p>
            <a:pPr>
              <a:lnSpc>
                <a:spcPct val="80000"/>
              </a:lnSpc>
            </a:pPr>
            <a:r>
              <a:rPr lang="en-US" dirty="0">
                <a:latin typeface="Verdana" pitchFamily="34" charset="0"/>
              </a:rPr>
              <a:t>L3 Communications </a:t>
            </a:r>
          </a:p>
          <a:p>
            <a:pPr>
              <a:lnSpc>
                <a:spcPct val="80000"/>
              </a:lnSpc>
            </a:pPr>
            <a:r>
              <a:rPr lang="en-US" dirty="0">
                <a:latin typeface="Verdana" pitchFamily="34" charset="0"/>
              </a:rPr>
              <a:t>Yuma proving ground</a:t>
            </a:r>
          </a:p>
          <a:p>
            <a:pPr>
              <a:lnSpc>
                <a:spcPct val="80000"/>
              </a:lnSpc>
            </a:pPr>
            <a:r>
              <a:rPr lang="en-US" dirty="0">
                <a:latin typeface="Verdana" pitchFamily="34" charset="0"/>
              </a:rPr>
              <a:t>Apogee Labs, Inc.</a:t>
            </a:r>
          </a:p>
          <a:p>
            <a:pPr>
              <a:lnSpc>
                <a:spcPct val="80000"/>
              </a:lnSpc>
            </a:pPr>
            <a:r>
              <a:rPr lang="en-US" dirty="0">
                <a:latin typeface="Verdana" pitchFamily="34" charset="0"/>
              </a:rPr>
              <a:t>White Sands Missile Range</a:t>
            </a:r>
          </a:p>
          <a:p>
            <a:pPr>
              <a:lnSpc>
                <a:spcPct val="80000"/>
              </a:lnSpc>
            </a:pPr>
            <a:r>
              <a:rPr lang="en-US" dirty="0">
                <a:latin typeface="Verdana" pitchFamily="34" charset="0"/>
              </a:rPr>
              <a:t>GVM-Consulting/AIRBUS</a:t>
            </a:r>
          </a:p>
          <a:p>
            <a:pPr>
              <a:lnSpc>
                <a:spcPct val="80000"/>
              </a:lnSpc>
            </a:pPr>
            <a:r>
              <a:rPr lang="en-US" dirty="0">
                <a:latin typeface="Verdana" pitchFamily="34" charset="0"/>
              </a:rPr>
              <a:t>Southwest Research Institute</a:t>
            </a:r>
          </a:p>
          <a:p>
            <a:pPr>
              <a:lnSpc>
                <a:spcPct val="80000"/>
              </a:lnSpc>
            </a:pPr>
            <a:r>
              <a:rPr lang="en-US" dirty="0">
                <a:latin typeface="Verdana" pitchFamily="34" charset="0"/>
              </a:rPr>
              <a:t>NAVAIR</a:t>
            </a:r>
          </a:p>
          <a:p>
            <a:pPr>
              <a:lnSpc>
                <a:spcPct val="80000"/>
              </a:lnSpc>
            </a:pPr>
            <a:r>
              <a:rPr lang="en-US" dirty="0">
                <a:effectLst/>
              </a:rPr>
              <a:t>EMBRAER</a:t>
            </a:r>
            <a:endParaRPr lang="en-US" dirty="0">
              <a:latin typeface="Verdana" pitchFamily="34" charset="0"/>
            </a:endParaRPr>
          </a:p>
          <a:p>
            <a:pPr>
              <a:lnSpc>
                <a:spcPct val="80000"/>
              </a:lnSpc>
            </a:pPr>
            <a:r>
              <a:rPr lang="en-US" dirty="0">
                <a:effectLst/>
              </a:rPr>
              <a:t>University of Arizona </a:t>
            </a:r>
          </a:p>
          <a:p>
            <a:pPr>
              <a:lnSpc>
                <a:spcPct val="80000"/>
              </a:lnSpc>
            </a:pPr>
            <a:r>
              <a:rPr lang="en-US" dirty="0">
                <a:effectLst/>
                <a:latin typeface="Verdana" pitchFamily="34" charset="0"/>
              </a:rPr>
              <a:t>New Mexico State University</a:t>
            </a:r>
            <a:endParaRPr lang="en-US"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14</a:t>
            </a:fld>
            <a:endParaRPr lang="en-US" dirty="0"/>
          </a:p>
        </p:txBody>
      </p:sp>
    </p:spTree>
    <p:extLst>
      <p:ext uri="{BB962C8B-B14F-4D97-AF65-F5344CB8AC3E}">
        <p14:creationId xmlns:p14="http://schemas.microsoft.com/office/powerpoint/2010/main" val="265151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algn="ctr"/>
            <a:r>
              <a:rPr lang="en-US" sz="4000" dirty="0">
                <a:latin typeface="Arial" charset="0"/>
              </a:rPr>
              <a:t>Open Membership Slots</a:t>
            </a:r>
          </a:p>
        </p:txBody>
      </p:sp>
      <p:sp>
        <p:nvSpPr>
          <p:cNvPr id="10243" name="Rectangle 3"/>
          <p:cNvSpPr>
            <a:spLocks noGrp="1" noChangeArrowheads="1"/>
          </p:cNvSpPr>
          <p:nvPr>
            <p:ph type="body" idx="4294967295"/>
          </p:nvPr>
        </p:nvSpPr>
        <p:spPr>
          <a:xfrm>
            <a:off x="457200" y="1219200"/>
            <a:ext cx="8229600" cy="4530725"/>
          </a:xfrm>
        </p:spPr>
        <p:txBody>
          <a:bodyPr/>
          <a:lstStyle/>
          <a:p>
            <a:r>
              <a:rPr lang="en-US" sz="2400" dirty="0">
                <a:latin typeface="Verdana" pitchFamily="34" charset="0"/>
              </a:rPr>
              <a:t>1 open membership slot. We have 15 full members</a:t>
            </a:r>
          </a:p>
          <a:p>
            <a:r>
              <a:rPr lang="en-US" sz="2400" dirty="0">
                <a:latin typeface="Verdana" pitchFamily="34" charset="0"/>
              </a:rPr>
              <a:t>New members need to be Gov’t or academic in order to maintain our </a:t>
            </a:r>
            <a:r>
              <a:rPr lang="en-US" sz="2400" dirty="0" err="1">
                <a:latin typeface="Verdana" pitchFamily="34" charset="0"/>
              </a:rPr>
              <a:t>aprox</a:t>
            </a:r>
            <a:r>
              <a:rPr lang="en-US" sz="2400" dirty="0">
                <a:latin typeface="Verdana" pitchFamily="34" charset="0"/>
              </a:rPr>
              <a:t> 33% split between industry, academic and government.</a:t>
            </a:r>
          </a:p>
          <a:p>
            <a:endParaRPr lang="en-US" sz="2800" dirty="0">
              <a:latin typeface="Verdana" pitchFamily="34" charset="0"/>
            </a:endParaRPr>
          </a:p>
          <a:p>
            <a:endParaRPr lang="en-US" sz="2800" dirty="0">
              <a:latin typeface="Verdana" pitchFamily="34" charset="0"/>
            </a:endParaRPr>
          </a:p>
          <a:p>
            <a:pPr lvl="1"/>
            <a:endParaRPr lang="en-US" sz="2400" dirty="0">
              <a:latin typeface="Verdana" pitchFamily="34" charset="0"/>
            </a:endParaRPr>
          </a:p>
          <a:p>
            <a:pPr lvl="2">
              <a:buFont typeface="Wingdings" pitchFamily="2" charset="2"/>
              <a:buNone/>
            </a:pPr>
            <a:endParaRPr lang="en-US" sz="20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15</a:t>
            </a:fld>
            <a:endParaRPr lang="en-US" dirty="0"/>
          </a:p>
        </p:txBody>
      </p:sp>
    </p:spTree>
    <p:extLst>
      <p:ext uri="{BB962C8B-B14F-4D97-AF65-F5344CB8AC3E}">
        <p14:creationId xmlns:p14="http://schemas.microsoft.com/office/powerpoint/2010/main" val="339902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algn="ctr"/>
            <a:r>
              <a:rPr lang="en-US" sz="4000" dirty="0">
                <a:latin typeface="Arial" charset="0"/>
              </a:rPr>
              <a:t>New Membership Vote</a:t>
            </a:r>
          </a:p>
        </p:txBody>
      </p:sp>
      <p:sp>
        <p:nvSpPr>
          <p:cNvPr id="13315" name="Rectangle 3"/>
          <p:cNvSpPr>
            <a:spLocks noGrp="1" noChangeArrowheads="1"/>
          </p:cNvSpPr>
          <p:nvPr>
            <p:ph type="body" idx="4294967295"/>
          </p:nvPr>
        </p:nvSpPr>
        <p:spPr/>
        <p:txBody>
          <a:bodyPr/>
          <a:lstStyle/>
          <a:p>
            <a:r>
              <a:rPr lang="en-US" sz="2800" dirty="0">
                <a:latin typeface="Verdana" pitchFamily="34" charset="0"/>
              </a:rPr>
              <a:t>Voting on Members and Alternates:</a:t>
            </a:r>
          </a:p>
          <a:p>
            <a:pPr lvl="1"/>
            <a:r>
              <a:rPr lang="en-US" sz="2400" dirty="0">
                <a:latin typeface="Verdana" pitchFamily="34" charset="0"/>
              </a:rPr>
              <a:t>Gilles </a:t>
            </a:r>
            <a:r>
              <a:rPr lang="en-US" sz="2400" dirty="0" err="1">
                <a:latin typeface="Verdana" pitchFamily="34" charset="0"/>
              </a:rPr>
              <a:t>Freaud</a:t>
            </a:r>
            <a:r>
              <a:rPr lang="en-US" sz="2400" dirty="0">
                <a:latin typeface="Verdana" pitchFamily="34" charset="0"/>
              </a:rPr>
              <a:t> moving from Alternate to full member to replace Gerhard Mayer</a:t>
            </a:r>
          </a:p>
          <a:p>
            <a:pPr lvl="1"/>
            <a:r>
              <a:rPr lang="en-US" sz="2400" dirty="0">
                <a:latin typeface="Verdana" pitchFamily="34" charset="0"/>
              </a:rPr>
              <a:t>Gerhard Mayer to become alternate for Gilles </a:t>
            </a:r>
            <a:r>
              <a:rPr lang="en-US" sz="2400" dirty="0" err="1">
                <a:latin typeface="Verdana" pitchFamily="34" charset="0"/>
              </a:rPr>
              <a:t>Freaud</a:t>
            </a:r>
            <a:endParaRPr lang="en-US" sz="2400" dirty="0">
              <a:latin typeface="Verdana" pitchFamily="34" charset="0"/>
            </a:endParaRPr>
          </a:p>
          <a:p>
            <a:endParaRPr lang="en-US" sz="2800" dirty="0">
              <a:solidFill>
                <a:srgbClr val="FF0000"/>
              </a:solidFill>
              <a:latin typeface="Verdana" pitchFamily="34" charset="0"/>
            </a:endParaRPr>
          </a:p>
          <a:p>
            <a:r>
              <a:rPr lang="en-US" sz="2800" dirty="0">
                <a:latin typeface="Verdana" pitchFamily="34" charset="0"/>
              </a:rPr>
              <a:t>Alternates still needed for:</a:t>
            </a:r>
          </a:p>
          <a:p>
            <a:pPr lvl="1"/>
            <a:r>
              <a:rPr lang="en-US" sz="2400" dirty="0">
                <a:latin typeface="Verdana" pitchFamily="34" charset="0"/>
              </a:rPr>
              <a:t>Mark Bender</a:t>
            </a:r>
          </a:p>
          <a:p>
            <a:pPr lvl="1"/>
            <a:endParaRPr lang="en-US" sz="2400" dirty="0">
              <a:solidFill>
                <a:srgbClr val="FF0000"/>
              </a:solidFill>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16</a:t>
            </a:fld>
            <a:endParaRPr lang="en-US" dirty="0"/>
          </a:p>
        </p:txBody>
      </p:sp>
    </p:spTree>
    <p:extLst>
      <p:ext uri="{BB962C8B-B14F-4D97-AF65-F5344CB8AC3E}">
        <p14:creationId xmlns:p14="http://schemas.microsoft.com/office/powerpoint/2010/main" val="15109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atin typeface="Arial" charset="0"/>
              </a:rPr>
              <a:t>TSCC Officers</a:t>
            </a:r>
          </a:p>
        </p:txBody>
      </p:sp>
      <p:sp>
        <p:nvSpPr>
          <p:cNvPr id="14339" name="Rectangle 3"/>
          <p:cNvSpPr>
            <a:spLocks noGrp="1" noChangeArrowheads="1"/>
          </p:cNvSpPr>
          <p:nvPr>
            <p:ph type="body" idx="4294967295"/>
          </p:nvPr>
        </p:nvSpPr>
        <p:spPr>
          <a:xfrm>
            <a:off x="328613" y="1371600"/>
            <a:ext cx="8610600" cy="5181600"/>
          </a:xfrm>
        </p:spPr>
        <p:txBody>
          <a:bodyPr/>
          <a:lstStyle/>
          <a:p>
            <a:r>
              <a:rPr lang="en-US" sz="2400" dirty="0">
                <a:latin typeface="Verdana" pitchFamily="34" charset="0"/>
              </a:rPr>
              <a:t>Officers shall serve for a two year term of office</a:t>
            </a:r>
          </a:p>
          <a:p>
            <a:pPr lvl="1"/>
            <a:r>
              <a:rPr lang="en-US" sz="2000" dirty="0">
                <a:latin typeface="Verdana" pitchFamily="34" charset="0"/>
              </a:rPr>
              <a:t>The term of office shall begin at the start of the TSCC Year in even calendar years</a:t>
            </a:r>
          </a:p>
          <a:p>
            <a:pPr lvl="1"/>
            <a:r>
              <a:rPr lang="en-US" sz="2000" dirty="0">
                <a:latin typeface="Verdana" pitchFamily="34" charset="0"/>
              </a:rPr>
              <a:t>Traditionally the Vice-Chair succeeds to the Chair's position to fulfill a two year term as Chair</a:t>
            </a:r>
          </a:p>
          <a:p>
            <a:pPr lvl="1"/>
            <a:r>
              <a:rPr lang="en-US" sz="2000" dirty="0">
                <a:latin typeface="Verdana" pitchFamily="34" charset="0"/>
              </a:rPr>
              <a:t>The Secretary-Treasurer may be re-elected</a:t>
            </a:r>
          </a:p>
          <a:p>
            <a:pPr lvl="1"/>
            <a:r>
              <a:rPr lang="en-US" sz="2000" b="1" u="sng" dirty="0">
                <a:latin typeface="Verdana" pitchFamily="34" charset="0"/>
              </a:rPr>
              <a:t>Officer Terms up December 31, 2016</a:t>
            </a:r>
          </a:p>
          <a:p>
            <a:r>
              <a:rPr lang="en-US" sz="2400" dirty="0">
                <a:latin typeface="Verdana" pitchFamily="34" charset="0"/>
              </a:rPr>
              <a:t>Current Officers:</a:t>
            </a:r>
          </a:p>
          <a:p>
            <a:pPr lvl="1"/>
            <a:r>
              <a:rPr lang="en-US" sz="2000" dirty="0">
                <a:latin typeface="Verdana" pitchFamily="34" charset="0"/>
              </a:rPr>
              <a:t>Chair – </a:t>
            </a:r>
            <a:r>
              <a:rPr lang="en-US" sz="2000" dirty="0" err="1">
                <a:cs typeface="Arial" charset="0"/>
              </a:rPr>
              <a:t>Diarmuid</a:t>
            </a:r>
            <a:r>
              <a:rPr lang="en-US" sz="2000" dirty="0">
                <a:cs typeface="Arial" charset="0"/>
              </a:rPr>
              <a:t> Corry</a:t>
            </a:r>
            <a:endParaRPr lang="en-US" sz="2000" dirty="0">
              <a:latin typeface="Verdana" pitchFamily="34" charset="0"/>
            </a:endParaRPr>
          </a:p>
          <a:p>
            <a:pPr lvl="1"/>
            <a:r>
              <a:rPr lang="en-US" sz="2000" dirty="0">
                <a:latin typeface="Verdana" pitchFamily="34" charset="0"/>
              </a:rPr>
              <a:t>Vice-Chair  - Steve Nicolo</a:t>
            </a:r>
            <a:endParaRPr lang="en-US" sz="2000" b="1" i="1" dirty="0">
              <a:cs typeface="Arial" charset="0"/>
            </a:endParaRPr>
          </a:p>
          <a:p>
            <a:pPr lvl="1"/>
            <a:r>
              <a:rPr lang="en-US" sz="2000" dirty="0">
                <a:latin typeface="Verdana" pitchFamily="34" charset="0"/>
              </a:rPr>
              <a:t>Secretary-Treasurer – Wayne Klein</a:t>
            </a:r>
          </a:p>
          <a:p>
            <a:r>
              <a:rPr lang="en-US" sz="2400" dirty="0">
                <a:latin typeface="Verdana" pitchFamily="34" charset="0"/>
              </a:rPr>
              <a:t>Subcommittee Chairs</a:t>
            </a:r>
          </a:p>
          <a:p>
            <a:pPr lvl="1"/>
            <a:r>
              <a:rPr lang="en-US" sz="2000" dirty="0">
                <a:latin typeface="Verdana" pitchFamily="34" charset="0"/>
              </a:rPr>
              <a:t>All positions full</a:t>
            </a:r>
          </a:p>
        </p:txBody>
      </p:sp>
      <p:pic>
        <p:nvPicPr>
          <p:cNvPr id="34820" name="Picture 4"/>
          <p:cNvPicPr>
            <a:picLocks noChangeAspect="1" noChangeArrowheads="1"/>
          </p:cNvPicPr>
          <p:nvPr/>
        </p:nvPicPr>
        <p:blipFill>
          <a:blip r:embed="rId2" cstate="print"/>
          <a:srcRect/>
          <a:stretch>
            <a:fillRect/>
          </a:stretch>
        </p:blipFill>
        <p:spPr bwMode="auto">
          <a:xfrm>
            <a:off x="4511675" y="3368675"/>
            <a:ext cx="122238" cy="122238"/>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17</a:t>
            </a:fld>
            <a:endParaRPr lang="en-US" dirty="0"/>
          </a:p>
        </p:txBody>
      </p:sp>
    </p:spTree>
    <p:extLst>
      <p:ext uri="{BB962C8B-B14F-4D97-AF65-F5344CB8AC3E}">
        <p14:creationId xmlns:p14="http://schemas.microsoft.com/office/powerpoint/2010/main" val="347876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defRPr/>
            </a:pPr>
            <a:r>
              <a:rPr lang="en-US" dirty="0"/>
              <a:t>Open Actions</a:t>
            </a:r>
          </a:p>
        </p:txBody>
      </p:sp>
      <p:sp>
        <p:nvSpPr>
          <p:cNvPr id="11267" name="Rectangle 3"/>
          <p:cNvSpPr>
            <a:spLocks noGrp="1" noChangeArrowheads="1"/>
          </p:cNvSpPr>
          <p:nvPr>
            <p:ph type="body" idx="4294967295"/>
          </p:nvPr>
        </p:nvSpPr>
        <p:spPr/>
        <p:txBody>
          <a:bodyPr/>
          <a:lstStyle/>
          <a:p>
            <a:pPr>
              <a:lnSpc>
                <a:spcPct val="90000"/>
              </a:lnSpc>
            </a:pPr>
            <a:endParaRPr lang="en-US" sz="2800" dirty="0">
              <a:solidFill>
                <a:srgbClr val="FF0000"/>
              </a:solidFill>
              <a:latin typeface="Verdana" pitchFamily="34" charset="0"/>
            </a:endParaRPr>
          </a:p>
          <a:p>
            <a:pPr>
              <a:lnSpc>
                <a:spcPct val="90000"/>
              </a:lnSpc>
            </a:pPr>
            <a:r>
              <a:rPr lang="en-US" sz="2800" dirty="0">
                <a:latin typeface="Verdana" pitchFamily="34" charset="0"/>
              </a:rPr>
              <a:t>Recruit 16</a:t>
            </a:r>
            <a:r>
              <a:rPr lang="en-US" sz="2800" baseline="30000" dirty="0">
                <a:latin typeface="Verdana" pitchFamily="34" charset="0"/>
              </a:rPr>
              <a:t>th</a:t>
            </a:r>
            <a:r>
              <a:rPr lang="en-US" sz="2800" dirty="0">
                <a:latin typeface="Verdana" pitchFamily="34" charset="0"/>
              </a:rPr>
              <a:t> member from government</a:t>
            </a:r>
          </a:p>
          <a:p>
            <a:pPr marL="0" indent="0">
              <a:lnSpc>
                <a:spcPct val="90000"/>
              </a:lnSpc>
              <a:buNone/>
            </a:pPr>
            <a:endParaRPr lang="en-US" sz="2800" dirty="0">
              <a:solidFill>
                <a:srgbClr val="FF0000"/>
              </a:solidFill>
              <a:effectLst/>
              <a:latin typeface="Verdana" pitchFamily="34" charset="0"/>
            </a:endParaRPr>
          </a:p>
          <a:p>
            <a:pPr lvl="1">
              <a:lnSpc>
                <a:spcPct val="90000"/>
              </a:lnSpc>
            </a:pPr>
            <a:endParaRPr lang="en-US" sz="2400" dirty="0">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18</a:t>
            </a:fld>
            <a:endParaRPr lang="en-US" dirty="0"/>
          </a:p>
        </p:txBody>
      </p:sp>
    </p:spTree>
    <p:extLst>
      <p:ext uri="{BB962C8B-B14F-4D97-AF65-F5344CB8AC3E}">
        <p14:creationId xmlns:p14="http://schemas.microsoft.com/office/powerpoint/2010/main" val="259632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n-US" dirty="0"/>
              <a:t>Treasurer Report</a:t>
            </a:r>
            <a:br>
              <a:rPr lang="en-US" dirty="0"/>
            </a:br>
            <a:r>
              <a:rPr lang="en-US" sz="2800" dirty="0"/>
              <a:t>for the Period 3/14/16 thru 11/6/16</a:t>
            </a:r>
          </a:p>
        </p:txBody>
      </p:sp>
      <p:sp>
        <p:nvSpPr>
          <p:cNvPr id="16387" name="Rectangle 3"/>
          <p:cNvSpPr>
            <a:spLocks noGrp="1" noChangeArrowheads="1"/>
          </p:cNvSpPr>
          <p:nvPr>
            <p:ph type="body" idx="1"/>
          </p:nvPr>
        </p:nvSpPr>
        <p:spPr/>
        <p:txBody>
          <a:bodyPr/>
          <a:lstStyle/>
          <a:p>
            <a:pPr eaLnBrk="1" hangingPunct="1">
              <a:defRPr/>
            </a:pPr>
            <a:r>
              <a:rPr lang="en-US" sz="1800" dirty="0"/>
              <a:t>INCOME</a:t>
            </a:r>
          </a:p>
          <a:p>
            <a:pPr lvl="1" eaLnBrk="1" hangingPunct="1">
              <a:defRPr/>
            </a:pPr>
            <a:r>
              <a:rPr lang="en-US" sz="1800" dirty="0"/>
              <a:t>No funding received this session period 	$   0.00</a:t>
            </a:r>
          </a:p>
          <a:p>
            <a:pPr lvl="1" eaLnBrk="1" hangingPunct="1">
              <a:buNone/>
              <a:defRPr/>
            </a:pPr>
            <a:endParaRPr lang="en-US" sz="1400" dirty="0"/>
          </a:p>
          <a:p>
            <a:pPr eaLnBrk="1" hangingPunct="1">
              <a:defRPr/>
            </a:pPr>
            <a:r>
              <a:rPr lang="en-US" sz="1800" dirty="0"/>
              <a:t>EXPENDITURES</a:t>
            </a:r>
          </a:p>
          <a:p>
            <a:pPr lvl="1" eaLnBrk="1" hangingPunct="1">
              <a:defRPr/>
            </a:pPr>
            <a:r>
              <a:rPr lang="en-US" sz="1800" dirty="0"/>
              <a:t>2016 Spring Meeting </a:t>
            </a:r>
            <a:r>
              <a:rPr lang="en-US" sz="1800"/>
              <a:t>Room Rental</a:t>
            </a:r>
            <a:r>
              <a:rPr lang="en-US" sz="1800" dirty="0"/>
              <a:t>	$   (399.00)</a:t>
            </a:r>
          </a:p>
          <a:p>
            <a:pPr lvl="1" eaLnBrk="1" hangingPunct="1">
              <a:defRPr/>
            </a:pPr>
            <a:endParaRPr lang="en-US" sz="1400" dirty="0"/>
          </a:p>
          <a:p>
            <a:pPr eaLnBrk="1" hangingPunct="1">
              <a:defRPr/>
            </a:pPr>
            <a:r>
              <a:rPr lang="en-US" sz="1800" dirty="0"/>
              <a:t>Net Increase (Decrease) in Cash		$   (399.00)</a:t>
            </a:r>
          </a:p>
          <a:p>
            <a:pPr eaLnBrk="1" hangingPunct="1">
              <a:defRPr/>
            </a:pPr>
            <a:endParaRPr lang="en-US" sz="1800" dirty="0"/>
          </a:p>
          <a:p>
            <a:pPr eaLnBrk="1" hangingPunct="1">
              <a:defRPr/>
            </a:pPr>
            <a:r>
              <a:rPr lang="en-US" sz="1800" dirty="0"/>
              <a:t>Beginning Cash Balance			$    2188.45</a:t>
            </a:r>
          </a:p>
          <a:p>
            <a:pPr eaLnBrk="1" hangingPunct="1">
              <a:defRPr/>
            </a:pPr>
            <a:endParaRPr lang="en-US" sz="1800" dirty="0"/>
          </a:p>
          <a:p>
            <a:pPr eaLnBrk="1" hangingPunct="1">
              <a:defRPr/>
            </a:pPr>
            <a:r>
              <a:rPr lang="en-US" sz="1800" dirty="0"/>
              <a:t>Ending Cash Balance				$    1789.45</a:t>
            </a:r>
          </a:p>
          <a:p>
            <a:pPr eaLnBrk="1" hangingPunct="1">
              <a:defRPr/>
            </a:pPr>
            <a:endParaRPr lang="en-US" sz="1800" dirty="0"/>
          </a:p>
          <a:p>
            <a:pPr lvl="1" eaLnBrk="1" hangingPunct="1">
              <a:defRPr/>
            </a:pPr>
            <a:endParaRPr lang="en-US" sz="1400" dirty="0"/>
          </a:p>
          <a:p>
            <a:pPr lvl="1" eaLnBrk="1" hangingPunct="1">
              <a:defRPr/>
            </a:pPr>
            <a:endParaRPr lang="en-US" sz="1400" dirty="0"/>
          </a:p>
          <a:p>
            <a:pPr lvl="1" eaLnBrk="1" hangingPunct="1">
              <a:defRPr/>
            </a:pPr>
            <a:r>
              <a:rPr lang="en-US" sz="1400" dirty="0"/>
              <a:t>Note(s):  TSCC account #: xxxxxx2632</a:t>
            </a:r>
          </a:p>
          <a:p>
            <a:pPr lvl="2" eaLnBrk="1" hangingPunct="1">
              <a:defRPr/>
            </a:pPr>
            <a:r>
              <a:rPr lang="en-US" sz="1000" dirty="0"/>
              <a:t>Spring Meeting was held at Holiday Inn Research Park, Huntsville Alabama </a:t>
            </a:r>
          </a:p>
        </p:txBody>
      </p:sp>
    </p:spTree>
    <p:extLst>
      <p:ext uri="{BB962C8B-B14F-4D97-AF65-F5344CB8AC3E}">
        <p14:creationId xmlns:p14="http://schemas.microsoft.com/office/powerpoint/2010/main" val="165316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Abridged Agenda</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r>
              <a:rPr lang="en-US" b="1" dirty="0">
                <a:effectLst/>
              </a:rPr>
              <a:t>RF Working Group Discussion</a:t>
            </a:r>
          </a:p>
          <a:p>
            <a:r>
              <a:rPr lang="en-US" b="1" dirty="0">
                <a:effectLst/>
              </a:rPr>
              <a:t>Officer Reports</a:t>
            </a:r>
            <a:endParaRPr lang="en-US" dirty="0">
              <a:effectLst/>
            </a:endParaRPr>
          </a:p>
          <a:p>
            <a:r>
              <a:rPr lang="en-US" dirty="0">
                <a:effectLst/>
              </a:rPr>
              <a:t>		Chair		</a:t>
            </a:r>
            <a:r>
              <a:rPr lang="en-US" b="1" dirty="0">
                <a:effectLst/>
              </a:rPr>
              <a:t>D. Corry	</a:t>
            </a:r>
            <a:r>
              <a:rPr lang="en-US" dirty="0">
                <a:effectLst/>
              </a:rPr>
              <a:t>		</a:t>
            </a:r>
          </a:p>
          <a:p>
            <a:r>
              <a:rPr lang="en-US" dirty="0">
                <a:effectLst/>
              </a:rPr>
              <a:t>		Secretary-Treasurer	</a:t>
            </a:r>
            <a:r>
              <a:rPr lang="en-US" b="1" dirty="0">
                <a:effectLst/>
              </a:rPr>
              <a:t>W. Klein</a:t>
            </a:r>
            <a:endParaRPr lang="en-US" dirty="0">
              <a:effectLst/>
            </a:endParaRPr>
          </a:p>
          <a:p>
            <a:r>
              <a:rPr lang="en-US" dirty="0">
                <a:effectLst/>
              </a:rPr>
              <a:t>		Vote on New members	</a:t>
            </a:r>
            <a:r>
              <a:rPr lang="en-US" b="1" dirty="0">
                <a:effectLst/>
              </a:rPr>
              <a:t>D. Corry</a:t>
            </a:r>
            <a:endParaRPr lang="en-US" dirty="0">
              <a:effectLst/>
            </a:endParaRPr>
          </a:p>
          <a:p>
            <a:r>
              <a:rPr lang="en-US" b="1" dirty="0">
                <a:effectLst/>
              </a:rPr>
              <a:t>Committee Reports</a:t>
            </a:r>
            <a:endParaRPr lang="en-US" dirty="0">
              <a:effectLst/>
            </a:endParaRPr>
          </a:p>
          <a:p>
            <a:r>
              <a:rPr lang="en-US" dirty="0">
                <a:effectLst/>
              </a:rPr>
              <a:t>		Nominating Committee	</a:t>
            </a:r>
            <a:r>
              <a:rPr lang="en-US" b="1" dirty="0">
                <a:effectLst/>
              </a:rPr>
              <a:t>B. </a:t>
            </a:r>
            <a:r>
              <a:rPr lang="en-US" b="1" dirty="0" err="1">
                <a:effectLst/>
              </a:rPr>
              <a:t>Fleury</a:t>
            </a:r>
            <a:endParaRPr lang="en-US" dirty="0">
              <a:effectLst/>
            </a:endParaRPr>
          </a:p>
          <a:p>
            <a:r>
              <a:rPr lang="en-US" dirty="0">
                <a:effectLst/>
              </a:rPr>
              <a:t>		Radio Frequency	</a:t>
            </a:r>
            <a:r>
              <a:rPr lang="en-US" b="1" dirty="0">
                <a:effectLst/>
              </a:rPr>
              <a:t>S.</a:t>
            </a:r>
            <a:r>
              <a:rPr lang="en-US" dirty="0">
                <a:effectLst/>
              </a:rPr>
              <a:t> </a:t>
            </a:r>
            <a:r>
              <a:rPr lang="en-US" b="1" dirty="0">
                <a:effectLst/>
              </a:rPr>
              <a:t>Brierley</a:t>
            </a:r>
            <a:endParaRPr lang="en-US" dirty="0">
              <a:effectLst/>
            </a:endParaRPr>
          </a:p>
          <a:p>
            <a:r>
              <a:rPr lang="en-US" dirty="0">
                <a:effectLst/>
              </a:rPr>
              <a:t>		Data Multiplex	</a:t>
            </a:r>
            <a:r>
              <a:rPr lang="en-US" b="1" dirty="0">
                <a:effectLst/>
              </a:rPr>
              <a:t>B. </a:t>
            </a:r>
            <a:r>
              <a:rPr lang="en-US" b="1" dirty="0" err="1">
                <a:effectLst/>
              </a:rPr>
              <a:t>Fleury</a:t>
            </a:r>
            <a:endParaRPr lang="en-US" dirty="0">
              <a:effectLst/>
            </a:endParaRPr>
          </a:p>
          <a:p>
            <a:r>
              <a:rPr lang="en-US" dirty="0">
                <a:effectLst/>
              </a:rPr>
              <a:t>		Networking and Protocols	</a:t>
            </a:r>
            <a:r>
              <a:rPr lang="en-US" b="1" dirty="0">
                <a:effectLst/>
              </a:rPr>
              <a:t>D. Corry</a:t>
            </a:r>
            <a:endParaRPr lang="en-US" dirty="0">
              <a:effectLst/>
            </a:endParaRPr>
          </a:p>
          <a:p>
            <a:r>
              <a:rPr lang="en-US" dirty="0">
                <a:effectLst/>
              </a:rPr>
              <a:t>		Transducers		</a:t>
            </a:r>
            <a:r>
              <a:rPr lang="en-US" b="1" dirty="0">
                <a:effectLst/>
              </a:rPr>
              <a:t>L. Eccles</a:t>
            </a:r>
            <a:endParaRPr lang="en-US" dirty="0">
              <a:effectLst/>
            </a:endParaRPr>
          </a:p>
          <a:p>
            <a:r>
              <a:rPr lang="en-US" dirty="0">
                <a:effectLst/>
              </a:rPr>
              <a:t>		Coding/Data Compression	</a:t>
            </a:r>
            <a:r>
              <a:rPr lang="en-US" b="1" dirty="0">
                <a:effectLst/>
              </a:rPr>
              <a:t>S. </a:t>
            </a:r>
            <a:r>
              <a:rPr lang="en-US" b="1" dirty="0" err="1">
                <a:effectLst/>
              </a:rPr>
              <a:t>Nicolo</a:t>
            </a:r>
            <a:endParaRPr lang="en-US" dirty="0">
              <a:effectLst/>
            </a:endParaRPr>
          </a:p>
          <a:p>
            <a:r>
              <a:rPr lang="en-US" dirty="0">
                <a:effectLst/>
              </a:rPr>
              <a:t>		Recorder / Reproducer	</a:t>
            </a:r>
            <a:r>
              <a:rPr lang="en-US" b="1" dirty="0">
                <a:effectLst/>
              </a:rPr>
              <a:t>M. Buckley</a:t>
            </a:r>
            <a:endParaRPr lang="en-US" dirty="0">
              <a:effectLst/>
            </a:endParaRPr>
          </a:p>
          <a:p>
            <a:r>
              <a:rPr lang="en-US" b="1" dirty="0">
                <a:effectLst/>
              </a:rPr>
              <a:t>		</a:t>
            </a:r>
            <a:r>
              <a:rPr lang="en-US" dirty="0">
                <a:effectLst/>
              </a:rPr>
              <a:t>ETSC Report</a:t>
            </a:r>
            <a:r>
              <a:rPr lang="en-US" b="1" dirty="0">
                <a:effectLst/>
              </a:rPr>
              <a:t>	G. Mayer</a:t>
            </a:r>
            <a:endParaRPr lang="en-US" dirty="0">
              <a:effectLst/>
            </a:endParaRPr>
          </a:p>
          <a:p>
            <a:r>
              <a:rPr lang="en-US" b="1" dirty="0">
                <a:effectLst/>
              </a:rPr>
              <a:t>Website</a:t>
            </a:r>
          </a:p>
          <a:p>
            <a:r>
              <a:rPr lang="en-US" b="1" dirty="0">
                <a:effectLst/>
              </a:rPr>
              <a:t>Confluence/Feedback on </a:t>
            </a:r>
            <a:r>
              <a:rPr lang="en-US" b="1" dirty="0" err="1">
                <a:effectLst/>
              </a:rPr>
              <a:t>stadards</a:t>
            </a:r>
            <a:r>
              <a:rPr lang="en-US" b="1" dirty="0">
                <a:effectLst/>
              </a:rPr>
              <a:t> D. Corry/B. </a:t>
            </a:r>
            <a:r>
              <a:rPr lang="en-US" b="1" dirty="0" err="1">
                <a:effectLst/>
              </a:rPr>
              <a:t>Baggerman</a:t>
            </a:r>
            <a:endParaRPr lang="en-US" b="1" dirty="0">
              <a:effectLst/>
            </a:endParaRPr>
          </a:p>
          <a:p>
            <a:r>
              <a:rPr lang="en-US" b="1" dirty="0">
                <a:effectLst/>
              </a:rPr>
              <a:t>AOB    	D. Corry		</a:t>
            </a:r>
            <a:endParaRPr lang="en-US" dirty="0">
              <a:effectLst/>
            </a:endParaRPr>
          </a:p>
          <a:p>
            <a:endParaRPr lang="en-US" dirty="0"/>
          </a:p>
        </p:txBody>
      </p:sp>
    </p:spTree>
    <p:extLst>
      <p:ext uri="{BB962C8B-B14F-4D97-AF65-F5344CB8AC3E}">
        <p14:creationId xmlns:p14="http://schemas.microsoft.com/office/powerpoint/2010/main" val="506820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52400" y="3505200"/>
            <a:ext cx="8763000" cy="1470025"/>
          </a:xfrm>
        </p:spPr>
        <p:txBody>
          <a:bodyPr/>
          <a:lstStyle/>
          <a:p>
            <a:pPr algn="ctr" eaLnBrk="1" hangingPunct="1">
              <a:defRPr/>
            </a:pPr>
            <a:r>
              <a:rPr lang="en-US" sz="4800" dirty="0">
                <a:ea typeface="ＭＳ Ｐゴシック"/>
                <a:cs typeface="ＭＳ Ｐゴシック"/>
              </a:rPr>
              <a:t>TSCC Fall 2016</a:t>
            </a:r>
            <a:br>
              <a:rPr lang="en-US" sz="4800" dirty="0">
                <a:ea typeface="ＭＳ Ｐゴシック"/>
                <a:cs typeface="ＭＳ Ｐゴシック"/>
              </a:rPr>
            </a:br>
            <a:r>
              <a:rPr lang="en-US" sz="4800" dirty="0">
                <a:ea typeface="ＭＳ Ｐゴシック"/>
                <a:cs typeface="ＭＳ Ｐゴシック"/>
              </a:rPr>
              <a:t>RF Subcommittee Report </a:t>
            </a:r>
          </a:p>
        </p:txBody>
      </p:sp>
      <p:graphicFrame>
        <p:nvGraphicFramePr>
          <p:cNvPr id="48132"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70663" r:id="rId3" imgW="7488936" imgH="2199843" progId="Visio.Drawing.11">
                  <p:embed/>
                </p:oleObj>
              </mc:Choice>
              <mc:Fallback>
                <p:oleObj r:id="rId3" imgW="7488936" imgH="2199843" progId="Visio.Drawing.11">
                  <p:embed/>
                  <p:pic>
                    <p:nvPicPr>
                      <p:cNvPr id="48132" name="Object 4"/>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ubtitle 1"/>
          <p:cNvSpPr>
            <a:spLocks noGrp="1"/>
          </p:cNvSpPr>
          <p:nvPr>
            <p:ph type="subTitle" sz="quarter" idx="1"/>
          </p:nvPr>
        </p:nvSpPr>
        <p:spPr>
          <a:xfrm>
            <a:off x="1371600" y="5105400"/>
            <a:ext cx="6400800" cy="533400"/>
          </a:xfrm>
        </p:spPr>
        <p:txBody>
          <a:bodyPr/>
          <a:lstStyle/>
          <a:p>
            <a:pPr>
              <a:lnSpc>
                <a:spcPct val="90000"/>
              </a:lnSpc>
              <a:defRPr/>
            </a:pPr>
            <a:r>
              <a:rPr lang="en-US" dirty="0">
                <a:latin typeface="Verdana" pitchFamily="34" charset="0"/>
              </a:rPr>
              <a:t>November 7, 2016</a:t>
            </a:r>
          </a:p>
        </p:txBody>
      </p:sp>
    </p:spTree>
    <p:extLst>
      <p:ext uri="{BB962C8B-B14F-4D97-AF65-F5344CB8AC3E}">
        <p14:creationId xmlns:p14="http://schemas.microsoft.com/office/powerpoint/2010/main" val="373450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defRPr/>
            </a:pPr>
            <a:r>
              <a:rPr lang="en-US">
                <a:latin typeface="+mj-lt"/>
              </a:rPr>
              <a:t>Membership</a:t>
            </a:r>
          </a:p>
        </p:txBody>
      </p:sp>
      <p:sp>
        <p:nvSpPr>
          <p:cNvPr id="16387" name="Rectangle 3"/>
          <p:cNvSpPr>
            <a:spLocks noGrp="1" noChangeArrowheads="1"/>
          </p:cNvSpPr>
          <p:nvPr>
            <p:ph type="body" idx="4294967295"/>
          </p:nvPr>
        </p:nvSpPr>
        <p:spPr/>
        <p:txBody>
          <a:bodyPr/>
          <a:lstStyle/>
          <a:p>
            <a:pPr eaLnBrk="1" hangingPunct="1"/>
            <a:r>
              <a:rPr lang="en-US" sz="3600" dirty="0">
                <a:effectLst/>
                <a:latin typeface="Verdana" pitchFamily="34" charset="0"/>
              </a:rPr>
              <a:t>Scott Brierley</a:t>
            </a:r>
            <a:r>
              <a:rPr lang="en-US" dirty="0">
                <a:latin typeface="Verdana" pitchFamily="34" charset="0"/>
              </a:rPr>
              <a:t>, Chair - ULA</a:t>
            </a:r>
          </a:p>
          <a:p>
            <a:pPr lvl="1" eaLnBrk="1" hangingPunct="1"/>
            <a:r>
              <a:rPr lang="en-US" sz="1800" dirty="0">
                <a:latin typeface="Verdana" pitchFamily="34" charset="0"/>
              </a:rPr>
              <a:t>Mark Bender</a:t>
            </a:r>
          </a:p>
          <a:p>
            <a:pPr lvl="1" eaLnBrk="1" hangingPunct="1"/>
            <a:r>
              <a:rPr lang="en-US" sz="1800" dirty="0">
                <a:latin typeface="Verdana" pitchFamily="34" charset="0"/>
              </a:rPr>
              <a:t>John Carlson</a:t>
            </a:r>
          </a:p>
          <a:p>
            <a:pPr lvl="1" eaLnBrk="1" hangingPunct="1"/>
            <a:r>
              <a:rPr lang="en-US" sz="1800" dirty="0">
                <a:latin typeface="Verdana" pitchFamily="34" charset="0"/>
              </a:rPr>
              <a:t>Mark </a:t>
            </a:r>
            <a:r>
              <a:rPr lang="en-US" sz="1800" dirty="0" err="1">
                <a:latin typeface="Verdana" pitchFamily="34" charset="0"/>
              </a:rPr>
              <a:t>Dapore</a:t>
            </a:r>
            <a:endParaRPr lang="en-US" sz="1800" dirty="0">
              <a:latin typeface="Verdana" pitchFamily="34" charset="0"/>
            </a:endParaRPr>
          </a:p>
          <a:p>
            <a:pPr lvl="1" eaLnBrk="1" hangingPunct="1"/>
            <a:r>
              <a:rPr lang="en-US" sz="1800" dirty="0">
                <a:latin typeface="Verdana" pitchFamily="34" charset="0"/>
              </a:rPr>
              <a:t>Brad Fleury</a:t>
            </a:r>
          </a:p>
          <a:p>
            <a:pPr lvl="1" eaLnBrk="1" hangingPunct="1"/>
            <a:r>
              <a:rPr lang="en-US" sz="1800" dirty="0">
                <a:latin typeface="Verdana" pitchFamily="34" charset="0"/>
              </a:rPr>
              <a:t>Lloyd </a:t>
            </a:r>
            <a:r>
              <a:rPr lang="en-US" sz="1800" dirty="0" err="1">
                <a:latin typeface="Verdana" pitchFamily="34" charset="0"/>
              </a:rPr>
              <a:t>Lautzenhiser</a:t>
            </a:r>
            <a:r>
              <a:rPr lang="en-US" sz="1800" dirty="0">
                <a:latin typeface="Verdana" pitchFamily="34" charset="0"/>
              </a:rPr>
              <a:t> </a:t>
            </a:r>
          </a:p>
          <a:p>
            <a:pPr lvl="1" eaLnBrk="1" hangingPunct="1"/>
            <a:r>
              <a:rPr lang="en-US" sz="1800" dirty="0">
                <a:latin typeface="Verdana" pitchFamily="34" charset="0"/>
              </a:rPr>
              <a:t>Eugene Law</a:t>
            </a:r>
          </a:p>
          <a:p>
            <a:pPr lvl="1" eaLnBrk="1" hangingPunct="1"/>
            <a:r>
              <a:rPr lang="en-US" sz="1800" dirty="0" err="1">
                <a:latin typeface="Verdana" pitchFamily="34" charset="0"/>
              </a:rPr>
              <a:t>Fil</a:t>
            </a:r>
            <a:r>
              <a:rPr lang="en-US" sz="1800" dirty="0">
                <a:latin typeface="Verdana" pitchFamily="34" charset="0"/>
              </a:rPr>
              <a:t> Macias </a:t>
            </a:r>
          </a:p>
          <a:p>
            <a:pPr lvl="1" eaLnBrk="1" hangingPunct="1"/>
            <a:r>
              <a:rPr lang="en-US" sz="1800" dirty="0">
                <a:latin typeface="Verdana" pitchFamily="34" charset="0"/>
              </a:rPr>
              <a:t>Warren Martin</a:t>
            </a:r>
          </a:p>
          <a:p>
            <a:pPr lvl="1" eaLnBrk="1" hangingPunct="1"/>
            <a:r>
              <a:rPr lang="en-US" sz="1800" dirty="0">
                <a:latin typeface="Verdana" pitchFamily="34" charset="0"/>
              </a:rPr>
              <a:t>Bill McNatt </a:t>
            </a:r>
          </a:p>
          <a:p>
            <a:pPr lvl="1" eaLnBrk="1" hangingPunct="1"/>
            <a:r>
              <a:rPr lang="en-US" sz="1800" dirty="0">
                <a:latin typeface="Verdana" pitchFamily="34" charset="0"/>
              </a:rPr>
              <a:t>Rich Siegal</a:t>
            </a:r>
          </a:p>
          <a:p>
            <a:pPr lvl="1" eaLnBrk="1" hangingPunct="1"/>
            <a:r>
              <a:rPr lang="en-US" sz="1800" dirty="0">
                <a:latin typeface="Verdana" pitchFamily="34" charset="0"/>
              </a:rPr>
              <a:t>Brad </a:t>
            </a:r>
            <a:r>
              <a:rPr lang="en-US" sz="1800" dirty="0" err="1">
                <a:latin typeface="Verdana" pitchFamily="34" charset="0"/>
              </a:rPr>
              <a:t>Oney</a:t>
            </a:r>
            <a:endParaRPr lang="en-US" sz="1800" dirty="0">
              <a:latin typeface="Verdana" pitchFamily="34" charset="0"/>
            </a:endParaRPr>
          </a:p>
          <a:p>
            <a:pPr lvl="1" eaLnBrk="1" hangingPunct="1"/>
            <a:r>
              <a:rPr lang="en-US" sz="1800" dirty="0">
                <a:latin typeface="Verdana" pitchFamily="34" charset="0"/>
              </a:rPr>
              <a:t>James </a:t>
            </a:r>
            <a:r>
              <a:rPr lang="en-US" sz="1800" dirty="0" err="1">
                <a:latin typeface="Verdana" pitchFamily="34" charset="0"/>
              </a:rPr>
              <a:t>Carwell</a:t>
            </a:r>
            <a:endParaRPr lang="en-US" sz="1800" dirty="0">
              <a:latin typeface="Verdana" pitchFamily="34" charset="0"/>
            </a:endParaRPr>
          </a:p>
        </p:txBody>
      </p:sp>
    </p:spTree>
    <p:extLst>
      <p:ext uri="{BB962C8B-B14F-4D97-AF65-F5344CB8AC3E}">
        <p14:creationId xmlns:p14="http://schemas.microsoft.com/office/powerpoint/2010/main" val="22960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defRPr/>
            </a:pPr>
            <a:r>
              <a:rPr lang="en-US">
                <a:latin typeface="+mj-lt"/>
              </a:rPr>
              <a:t>Subcommittee Focus</a:t>
            </a:r>
          </a:p>
        </p:txBody>
      </p:sp>
      <p:sp>
        <p:nvSpPr>
          <p:cNvPr id="18435" name="Rectangle 3"/>
          <p:cNvSpPr>
            <a:spLocks noGrp="1" noChangeArrowheads="1"/>
          </p:cNvSpPr>
          <p:nvPr>
            <p:ph type="body" idx="4294967295"/>
          </p:nvPr>
        </p:nvSpPr>
        <p:spPr/>
        <p:txBody>
          <a:bodyPr/>
          <a:lstStyle/>
          <a:p>
            <a:pPr marL="609600" indent="-609600" eaLnBrk="1" hangingPunct="1">
              <a:lnSpc>
                <a:spcPct val="80000"/>
              </a:lnSpc>
              <a:defRPr/>
            </a:pPr>
            <a:r>
              <a:rPr lang="en-US" sz="2800">
                <a:latin typeface="Verdana" pitchFamily="34" charset="0"/>
              </a:rPr>
              <a:t>RF Subcommittee reviews standards dealing with the Radio Frequency (RF) telemetry link</a:t>
            </a:r>
          </a:p>
          <a:p>
            <a:pPr marL="609600" indent="-609600" eaLnBrk="1" hangingPunct="1">
              <a:lnSpc>
                <a:spcPct val="80000"/>
              </a:lnSpc>
              <a:defRPr/>
            </a:pPr>
            <a:r>
              <a:rPr lang="en-US" sz="2800">
                <a:latin typeface="Verdana" pitchFamily="34" charset="0"/>
              </a:rPr>
              <a:t>Current standards</a:t>
            </a:r>
          </a:p>
          <a:p>
            <a:pPr marL="990600" lvl="1" indent="-533400" eaLnBrk="1" hangingPunct="1">
              <a:lnSpc>
                <a:spcPct val="80000"/>
              </a:lnSpc>
              <a:defRPr/>
            </a:pPr>
            <a:r>
              <a:rPr lang="en-US" sz="2400">
                <a:latin typeface="Verdana" pitchFamily="34" charset="0"/>
              </a:rPr>
              <a:t>RCC IRIG-106</a:t>
            </a:r>
          </a:p>
          <a:p>
            <a:pPr marL="990600" lvl="1" indent="-533400" eaLnBrk="1" hangingPunct="1">
              <a:lnSpc>
                <a:spcPct val="80000"/>
              </a:lnSpc>
              <a:defRPr/>
            </a:pPr>
            <a:r>
              <a:rPr lang="en-US" sz="2400">
                <a:latin typeface="Verdana" pitchFamily="34" charset="0"/>
              </a:rPr>
              <a:t>RCC IRIG-118</a:t>
            </a:r>
          </a:p>
          <a:p>
            <a:pPr marL="990600" lvl="1" indent="-533400" eaLnBrk="1" hangingPunct="1">
              <a:lnSpc>
                <a:spcPct val="80000"/>
              </a:lnSpc>
              <a:defRPr/>
            </a:pPr>
            <a:r>
              <a:rPr lang="en-US" sz="2400">
                <a:latin typeface="Verdana" pitchFamily="34" charset="0"/>
              </a:rPr>
              <a:t>RCC RF Handbook</a:t>
            </a:r>
          </a:p>
          <a:p>
            <a:pPr marL="990600" lvl="1" indent="-533400" eaLnBrk="1" hangingPunct="1">
              <a:lnSpc>
                <a:spcPct val="80000"/>
              </a:lnSpc>
              <a:defRPr/>
            </a:pPr>
            <a:r>
              <a:rPr lang="en-US" sz="2400">
                <a:latin typeface="Verdana" pitchFamily="34" charset="0"/>
              </a:rPr>
              <a:t>CCSDS-401</a:t>
            </a:r>
          </a:p>
          <a:p>
            <a:pPr marL="990600" lvl="1" indent="-533400" eaLnBrk="1" hangingPunct="1">
              <a:lnSpc>
                <a:spcPct val="80000"/>
              </a:lnSpc>
              <a:defRPr/>
            </a:pPr>
            <a:r>
              <a:rPr lang="en-US" sz="2400">
                <a:latin typeface="Verdana" pitchFamily="34" charset="0"/>
              </a:rPr>
              <a:t>CCSDS-411</a:t>
            </a:r>
          </a:p>
          <a:p>
            <a:pPr marL="990600" lvl="1" indent="-533400" eaLnBrk="1" hangingPunct="1">
              <a:lnSpc>
                <a:spcPct val="80000"/>
              </a:lnSpc>
              <a:defRPr/>
            </a:pPr>
            <a:r>
              <a:rPr lang="en-US" sz="2400">
                <a:latin typeface="Verdana" pitchFamily="34" charset="0"/>
              </a:rPr>
              <a:t>SGLS</a:t>
            </a:r>
          </a:p>
          <a:p>
            <a:pPr marL="990600" lvl="1" indent="-533400" eaLnBrk="1" hangingPunct="1">
              <a:lnSpc>
                <a:spcPct val="80000"/>
              </a:lnSpc>
              <a:defRPr/>
            </a:pPr>
            <a:r>
              <a:rPr lang="en-US" sz="2400">
                <a:latin typeface="Verdana" pitchFamily="34" charset="0"/>
              </a:rPr>
              <a:t>STDN</a:t>
            </a:r>
          </a:p>
          <a:p>
            <a:pPr marL="990600" lvl="1" indent="-533400" eaLnBrk="1" hangingPunct="1">
              <a:lnSpc>
                <a:spcPct val="80000"/>
              </a:lnSpc>
              <a:defRPr/>
            </a:pPr>
            <a:r>
              <a:rPr lang="en-US" sz="2400">
                <a:latin typeface="Verdana" pitchFamily="34" charset="0"/>
              </a:rPr>
              <a:t>1451.5</a:t>
            </a:r>
          </a:p>
          <a:p>
            <a:pPr marL="990600" lvl="1" indent="-533400" eaLnBrk="1" hangingPunct="1">
              <a:lnSpc>
                <a:spcPct val="80000"/>
              </a:lnSpc>
              <a:defRPr/>
            </a:pPr>
            <a:endParaRPr lang="en-US" sz="2400">
              <a:latin typeface="Verdana" pitchFamily="34" charset="0"/>
            </a:endParaRPr>
          </a:p>
        </p:txBody>
      </p:sp>
    </p:spTree>
    <p:extLst>
      <p:ext uri="{BB962C8B-B14F-4D97-AF65-F5344CB8AC3E}">
        <p14:creationId xmlns:p14="http://schemas.microsoft.com/office/powerpoint/2010/main" val="1871616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lvl="1" eaLnBrk="1" hangingPunct="1">
              <a:lnSpc>
                <a:spcPct val="80000"/>
              </a:lnSpc>
              <a:defRPr/>
            </a:pPr>
            <a:r>
              <a:rPr lang="en-US" sz="2400" dirty="0">
                <a:latin typeface="Verdana" pitchFamily="34" charset="0"/>
              </a:rPr>
              <a:t>IRIG 106 Chapter 2 Pink Sheets are out</a:t>
            </a:r>
          </a:p>
          <a:p>
            <a:pPr lvl="2" eaLnBrk="1" hangingPunct="1">
              <a:lnSpc>
                <a:spcPct val="80000"/>
              </a:lnSpc>
              <a:defRPr/>
            </a:pPr>
            <a:r>
              <a:rPr lang="en-US" sz="2000" dirty="0">
                <a:latin typeface="Verdana" pitchFamily="34" charset="0"/>
              </a:rPr>
              <a:t>Comments required NLT 25 November</a:t>
            </a:r>
          </a:p>
          <a:p>
            <a:pPr lvl="2" eaLnBrk="1" hangingPunct="1">
              <a:lnSpc>
                <a:spcPct val="80000"/>
              </a:lnSpc>
              <a:defRPr/>
            </a:pPr>
            <a:endParaRPr lang="en-US" sz="2000" dirty="0">
              <a:latin typeface="Verdana" pitchFamily="34" charset="0"/>
            </a:endParaRPr>
          </a:p>
          <a:p>
            <a:pPr lvl="1" eaLnBrk="1" hangingPunct="1">
              <a:lnSpc>
                <a:spcPct val="80000"/>
              </a:lnSpc>
              <a:defRPr/>
            </a:pPr>
            <a:endParaRPr lang="en-US" dirty="0">
              <a:latin typeface="Verdana" pitchFamily="34" charset="0"/>
            </a:endParaRPr>
          </a:p>
        </p:txBody>
      </p:sp>
    </p:spTree>
    <p:extLst>
      <p:ext uri="{BB962C8B-B14F-4D97-AF65-F5344CB8AC3E}">
        <p14:creationId xmlns:p14="http://schemas.microsoft.com/office/powerpoint/2010/main" val="305176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marL="609600" indent="-609600" eaLnBrk="1" hangingPunct="1">
              <a:lnSpc>
                <a:spcPct val="80000"/>
              </a:lnSpc>
              <a:defRPr/>
            </a:pPr>
            <a:r>
              <a:rPr lang="en-US" sz="2800" dirty="0">
                <a:latin typeface="Verdana" pitchFamily="34" charset="0"/>
              </a:rPr>
              <a:t>RF Vendors Working Group meeting to be held after the TSCC meeting</a:t>
            </a:r>
          </a:p>
          <a:p>
            <a:pPr marL="1009650" lvl="1" indent="-609600" eaLnBrk="1" hangingPunct="1">
              <a:lnSpc>
                <a:spcPct val="80000"/>
              </a:lnSpc>
              <a:defRPr/>
            </a:pPr>
            <a:r>
              <a:rPr lang="en-US" sz="2400" dirty="0">
                <a:latin typeface="Verdana" pitchFamily="34" charset="0"/>
              </a:rPr>
              <a:t>Thanks to Johnny Pappas and </a:t>
            </a:r>
            <a:r>
              <a:rPr lang="en-US" sz="2400" dirty="0" err="1">
                <a:latin typeface="Verdana" pitchFamily="34" charset="0"/>
              </a:rPr>
              <a:t>Lorin</a:t>
            </a:r>
            <a:r>
              <a:rPr lang="en-US" sz="2400" dirty="0">
                <a:latin typeface="Verdana" pitchFamily="34" charset="0"/>
              </a:rPr>
              <a:t> Klein for organizing the RF Vendor working group</a:t>
            </a:r>
          </a:p>
        </p:txBody>
      </p:sp>
    </p:spTree>
    <p:extLst>
      <p:ext uri="{BB962C8B-B14F-4D97-AF65-F5344CB8AC3E}">
        <p14:creationId xmlns:p14="http://schemas.microsoft.com/office/powerpoint/2010/main" val="206503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marL="609600" indent="-609600" eaLnBrk="1" hangingPunct="1">
              <a:lnSpc>
                <a:spcPct val="80000"/>
              </a:lnSpc>
              <a:defRPr/>
            </a:pPr>
            <a:r>
              <a:rPr lang="en-US" sz="2800" dirty="0">
                <a:latin typeface="Verdana" pitchFamily="34" charset="0"/>
              </a:rPr>
              <a:t>RF Vendors Working Group will be</a:t>
            </a:r>
            <a:endParaRPr lang="en-US" sz="2400" dirty="0">
              <a:latin typeface="Verdana" pitchFamily="34" charset="0"/>
            </a:endParaRPr>
          </a:p>
          <a:p>
            <a:pPr marL="1009650" lvl="1" indent="-609600" eaLnBrk="1" hangingPunct="1">
              <a:lnSpc>
                <a:spcPct val="80000"/>
              </a:lnSpc>
              <a:defRPr/>
            </a:pPr>
            <a:r>
              <a:rPr lang="en-US" sz="2400" dirty="0">
                <a:latin typeface="Verdana" pitchFamily="34" charset="0"/>
              </a:rPr>
              <a:t>Nov. 7, 4:00 to 6:00 pm</a:t>
            </a:r>
          </a:p>
          <a:p>
            <a:pPr marL="1009650" lvl="1" indent="-609600" eaLnBrk="1" hangingPunct="1">
              <a:lnSpc>
                <a:spcPct val="80000"/>
              </a:lnSpc>
              <a:defRPr/>
            </a:pPr>
            <a:r>
              <a:rPr lang="en-US" sz="2400" dirty="0" err="1">
                <a:latin typeface="Verdana" pitchFamily="34" charset="0"/>
              </a:rPr>
              <a:t>Cira</a:t>
            </a:r>
            <a:r>
              <a:rPr lang="en-US" sz="2400" dirty="0">
                <a:latin typeface="Verdana" pitchFamily="34" charset="0"/>
              </a:rPr>
              <a:t> Ballroom A,  Renaissance Hotel &amp;Spa, Glendale, AZ </a:t>
            </a:r>
          </a:p>
          <a:p>
            <a:pPr marL="1009650" lvl="1" indent="-609600" eaLnBrk="1" hangingPunct="1">
              <a:lnSpc>
                <a:spcPct val="80000"/>
              </a:lnSpc>
              <a:defRPr/>
            </a:pPr>
            <a:endParaRPr lang="en-US" sz="2000" dirty="0">
              <a:latin typeface="Verdana" pitchFamily="34" charset="0"/>
            </a:endParaRPr>
          </a:p>
          <a:p>
            <a:pPr marL="1009650" lvl="1" indent="-609600" eaLnBrk="1" hangingPunct="1">
              <a:lnSpc>
                <a:spcPct val="80000"/>
              </a:lnSpc>
              <a:defRPr/>
            </a:pPr>
            <a:r>
              <a:rPr lang="en-US" sz="2000" dirty="0"/>
              <a:t>4:00-4:15          TSCC RF Vendors Working Group Background </a:t>
            </a:r>
            <a:br>
              <a:rPr lang="en-US" sz="2000" dirty="0"/>
            </a:br>
            <a:r>
              <a:rPr lang="en-US" sz="2000" dirty="0"/>
              <a:t>4:15-:4:30           Introduction- Participants </a:t>
            </a:r>
            <a:br>
              <a:rPr lang="en-US" sz="2000" dirty="0"/>
            </a:br>
            <a:r>
              <a:rPr lang="en-US" sz="2000" dirty="0"/>
              <a:t>4:30-4:45          TRMC Spectrum Efficiency Activity- Tom Young </a:t>
            </a:r>
            <a:br>
              <a:rPr lang="en-US" sz="2000" dirty="0"/>
            </a:br>
            <a:r>
              <a:rPr lang="en-US" sz="2000" dirty="0"/>
              <a:t>4:45-5:00          RCC RF Systems Committee Activity-Update-Kip Temple </a:t>
            </a:r>
            <a:br>
              <a:rPr lang="en-US" sz="2000" dirty="0"/>
            </a:br>
            <a:r>
              <a:rPr lang="en-US" sz="2000" dirty="0"/>
              <a:t>5:00-5:20           Spectrum Relocation Integration Group Activity- </a:t>
            </a:r>
            <a:r>
              <a:rPr lang="en-US" sz="2000" dirty="0" err="1"/>
              <a:t>Lorin</a:t>
            </a:r>
            <a:r>
              <a:rPr lang="en-US" sz="2000" dirty="0"/>
              <a:t> Klein </a:t>
            </a:r>
            <a:br>
              <a:rPr lang="en-US" sz="2000" dirty="0"/>
            </a:br>
            <a:r>
              <a:rPr lang="en-US" sz="2000" dirty="0"/>
              <a:t>5:20-5:30          RF Vendor Working Group Collaboration Tool-Bob </a:t>
            </a:r>
            <a:r>
              <a:rPr lang="en-US" sz="2000" dirty="0" err="1"/>
              <a:t>Baggerman</a:t>
            </a:r>
            <a:r>
              <a:rPr lang="en-US" sz="2000" dirty="0"/>
              <a:t> </a:t>
            </a:r>
            <a:br>
              <a:rPr lang="en-US" sz="2000" dirty="0"/>
            </a:br>
            <a:r>
              <a:rPr lang="en-US" sz="2000" dirty="0"/>
              <a:t>5:30-5:45          Introduction of Subjects of Interest </a:t>
            </a:r>
            <a:br>
              <a:rPr lang="en-US" sz="2000" dirty="0"/>
            </a:br>
            <a:r>
              <a:rPr lang="en-US" sz="2000" dirty="0"/>
              <a:t>5:45-6:00          Go Forward Organizational Structure and Planning for Future Meetings </a:t>
            </a:r>
            <a:br>
              <a:rPr lang="en-US" sz="2400" dirty="0"/>
            </a:br>
            <a:endParaRPr lang="en-US" sz="2400" dirty="0">
              <a:latin typeface="Verdana" pitchFamily="34" charset="0"/>
            </a:endParaRPr>
          </a:p>
          <a:p>
            <a:pPr lvl="1" eaLnBrk="1" hangingPunct="1">
              <a:lnSpc>
                <a:spcPct val="80000"/>
              </a:lnSpc>
              <a:defRPr/>
            </a:pPr>
            <a:endParaRPr lang="en-US" sz="2400" dirty="0">
              <a:latin typeface="Verdana" pitchFamily="34" charset="0"/>
            </a:endParaRPr>
          </a:p>
        </p:txBody>
      </p:sp>
    </p:spTree>
    <p:extLst>
      <p:ext uri="{BB962C8B-B14F-4D97-AF65-F5344CB8AC3E}">
        <p14:creationId xmlns:p14="http://schemas.microsoft.com/office/powerpoint/2010/main" val="343823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marL="609600" indent="-609600" eaLnBrk="1" hangingPunct="1">
              <a:lnSpc>
                <a:spcPct val="80000"/>
              </a:lnSpc>
              <a:defRPr/>
            </a:pPr>
            <a:r>
              <a:rPr lang="en-US" sz="2800" dirty="0">
                <a:latin typeface="Verdana" pitchFamily="34" charset="0"/>
              </a:rPr>
              <a:t>Description of the working group as provided by Johnny Pappas:</a:t>
            </a:r>
          </a:p>
          <a:p>
            <a:pPr lvl="1" eaLnBrk="1" hangingPunct="1">
              <a:lnSpc>
                <a:spcPct val="80000"/>
              </a:lnSpc>
              <a:defRPr/>
            </a:pPr>
            <a:r>
              <a:rPr lang="en-US" sz="2400" dirty="0">
                <a:latin typeface="Verdana" pitchFamily="34" charset="0"/>
              </a:rPr>
              <a:t>This meeting will serve as the kick off meeting for the RF Vendors Working Group and will also be a unique opportunity for a joint meeting with an extremely wide range of leading user and provider experts. </a:t>
            </a:r>
          </a:p>
          <a:p>
            <a:pPr lvl="1" eaLnBrk="1" hangingPunct="1">
              <a:lnSpc>
                <a:spcPct val="80000"/>
              </a:lnSpc>
              <a:defRPr/>
            </a:pPr>
            <a:r>
              <a:rPr lang="en-US" sz="2400" dirty="0">
                <a:latin typeface="Verdana" pitchFamily="34" charset="0"/>
              </a:rPr>
              <a:t>The recently released ITC broad announcement informs the telemetry community of the newly formed group and to encourage a wide range of participation at this meeting.</a:t>
            </a:r>
          </a:p>
          <a:p>
            <a:pPr lvl="1" eaLnBrk="1" hangingPunct="1">
              <a:lnSpc>
                <a:spcPct val="80000"/>
              </a:lnSpc>
              <a:defRPr/>
            </a:pPr>
            <a:r>
              <a:rPr lang="en-US" sz="2400" dirty="0">
                <a:latin typeface="Verdana" pitchFamily="34" charset="0"/>
              </a:rPr>
              <a:t>This meeting is open to all Government, Commercial, and Academia persons with interest in RF Standards, Test Procedures, and other RF and Spectral Relocation related issues.</a:t>
            </a:r>
          </a:p>
          <a:p>
            <a:pPr lvl="1" eaLnBrk="1" hangingPunct="1">
              <a:lnSpc>
                <a:spcPct val="80000"/>
              </a:lnSpc>
              <a:defRPr/>
            </a:pPr>
            <a:endParaRPr lang="en-US" sz="2400" dirty="0">
              <a:latin typeface="Verdana" pitchFamily="34" charset="0"/>
            </a:endParaRPr>
          </a:p>
          <a:p>
            <a:pPr lvl="1" eaLnBrk="1" hangingPunct="1">
              <a:lnSpc>
                <a:spcPct val="80000"/>
              </a:lnSpc>
              <a:defRPr/>
            </a:pPr>
            <a:endParaRPr lang="en-US" sz="2400" dirty="0">
              <a:latin typeface="Verdana" pitchFamily="34" charset="0"/>
            </a:endParaRPr>
          </a:p>
          <a:p>
            <a:pPr lvl="1" eaLnBrk="1" hangingPunct="1">
              <a:lnSpc>
                <a:spcPct val="80000"/>
              </a:lnSpc>
              <a:defRPr/>
            </a:pPr>
            <a:endParaRPr lang="en-US" sz="2400" dirty="0">
              <a:latin typeface="Verdana" pitchFamily="34" charset="0"/>
            </a:endParaRPr>
          </a:p>
          <a:p>
            <a:pPr lvl="1" eaLnBrk="1" hangingPunct="1">
              <a:lnSpc>
                <a:spcPct val="80000"/>
              </a:lnSpc>
              <a:defRPr/>
            </a:pPr>
            <a:r>
              <a:rPr lang="en-US" sz="2400" dirty="0">
                <a:latin typeface="Verdana" pitchFamily="34" charset="0"/>
              </a:rPr>
              <a:t>   Specifically, we would like to establish a list of subjects and areas not currently addressed by existing standards, test and measurement procedures, and identify who would be interested in participating in sub committees to tackle high priority subjects related to the above topics. </a:t>
            </a:r>
          </a:p>
          <a:p>
            <a:pPr lvl="1" eaLnBrk="1" hangingPunct="1">
              <a:lnSpc>
                <a:spcPct val="80000"/>
              </a:lnSpc>
              <a:defRPr/>
            </a:pPr>
            <a:endParaRPr lang="en-US" sz="2400" dirty="0">
              <a:latin typeface="Verdana" pitchFamily="34" charset="0"/>
            </a:endParaRPr>
          </a:p>
          <a:p>
            <a:pPr lvl="1" eaLnBrk="1" hangingPunct="1">
              <a:lnSpc>
                <a:spcPct val="80000"/>
              </a:lnSpc>
              <a:defRPr/>
            </a:pPr>
            <a:r>
              <a:rPr lang="en-US" sz="2400" dirty="0">
                <a:latin typeface="Verdana" pitchFamily="34" charset="0"/>
              </a:rPr>
              <a:t>In addition, Tom Young, from Edwards AFB will inform the group of activities he is involved with related to the Spectrum Efficient Technology (SET) and the Test Resource Management Center(TRMC) programs.  Kip Temple, (new chairman of the RCC RF Systems Committee) will address the group and inform us of current and future activities in his Group.   We are hoping there will be good participation from individuals involved with the Spectrum Relocation Integration Group.  I am trying to recruit a lead from this group to brief our committee on subjects, challenges, concerns, testing and technology issues they are facing.   </a:t>
            </a:r>
          </a:p>
          <a:p>
            <a:pPr lvl="1" eaLnBrk="1" hangingPunct="1">
              <a:lnSpc>
                <a:spcPct val="80000"/>
              </a:lnSpc>
              <a:defRPr/>
            </a:pPr>
            <a:endParaRPr lang="en-US" sz="2400" dirty="0">
              <a:latin typeface="Verdana" pitchFamily="34" charset="0"/>
            </a:endParaRPr>
          </a:p>
          <a:p>
            <a:pPr lvl="1" eaLnBrk="1" hangingPunct="1">
              <a:lnSpc>
                <a:spcPct val="80000"/>
              </a:lnSpc>
              <a:defRPr/>
            </a:pPr>
            <a:r>
              <a:rPr lang="en-US" sz="2400" dirty="0">
                <a:latin typeface="Verdana" pitchFamily="34" charset="0"/>
              </a:rPr>
              <a:t>We are very excited about the formation of the RF Vendors group.  This group will provide a unique mix of experts, from a wide range of RF related disciplines with a desire and willingness to work jointly with the Government, Vendors, and Academia.   I believe the enthusiasm I have received to date directly exhibits the aspirations and desires for working collectively to accelerate the advancement of RF Systems from both a user and provider perspective. </a:t>
            </a:r>
          </a:p>
          <a:p>
            <a:pPr lvl="1" eaLnBrk="1" hangingPunct="1">
              <a:lnSpc>
                <a:spcPct val="80000"/>
              </a:lnSpc>
              <a:defRPr/>
            </a:pPr>
            <a:endParaRPr lang="en-US" sz="2400" dirty="0">
              <a:latin typeface="Verdana" pitchFamily="34" charset="0"/>
            </a:endParaRPr>
          </a:p>
          <a:p>
            <a:pPr lvl="1" eaLnBrk="1" hangingPunct="1">
              <a:lnSpc>
                <a:spcPct val="80000"/>
              </a:lnSpc>
              <a:defRPr/>
            </a:pPr>
            <a:endParaRPr lang="en-US" sz="2400" dirty="0">
              <a:latin typeface="Verdana" pitchFamily="34" charset="0"/>
            </a:endParaRPr>
          </a:p>
          <a:p>
            <a:pPr lvl="1" eaLnBrk="1" hangingPunct="1">
              <a:lnSpc>
                <a:spcPct val="80000"/>
              </a:lnSpc>
              <a:defRPr/>
            </a:pPr>
            <a:endParaRPr lang="en-US" sz="2400" dirty="0">
              <a:latin typeface="Verdana" pitchFamily="34" charset="0"/>
            </a:endParaRPr>
          </a:p>
          <a:p>
            <a:pPr lvl="1" eaLnBrk="1" hangingPunct="1">
              <a:lnSpc>
                <a:spcPct val="80000"/>
              </a:lnSpc>
              <a:defRPr/>
            </a:pPr>
            <a:r>
              <a:rPr lang="en-US" sz="2400" dirty="0">
                <a:latin typeface="Verdana" pitchFamily="34" charset="0"/>
              </a:rPr>
              <a:t>Below are list of subjects individuals have noted as needing attention.  If you would like to add to the list please send me an email.     </a:t>
            </a:r>
          </a:p>
          <a:p>
            <a:pPr lvl="1" eaLnBrk="1" hangingPunct="1">
              <a:lnSpc>
                <a:spcPct val="80000"/>
              </a:lnSpc>
              <a:defRPr/>
            </a:pPr>
            <a:endParaRPr lang="en-US" sz="2400" dirty="0">
              <a:latin typeface="Verdana" pitchFamily="34" charset="0"/>
            </a:endParaRPr>
          </a:p>
          <a:p>
            <a:pPr lvl="1" eaLnBrk="1" hangingPunct="1">
              <a:lnSpc>
                <a:spcPct val="80000"/>
              </a:lnSpc>
              <a:defRPr/>
            </a:pPr>
            <a:r>
              <a:rPr lang="en-US" sz="2400" dirty="0">
                <a:latin typeface="Verdana" pitchFamily="34" charset="0"/>
              </a:rPr>
              <a:t>Looking forward to having a successful joint meeting.  If you know someone you think will be interested in attending this meeting please invite them. </a:t>
            </a:r>
          </a:p>
        </p:txBody>
      </p:sp>
    </p:spTree>
    <p:extLst>
      <p:ext uri="{BB962C8B-B14F-4D97-AF65-F5344CB8AC3E}">
        <p14:creationId xmlns:p14="http://schemas.microsoft.com/office/powerpoint/2010/main" val="105864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marL="609600" indent="-609600" eaLnBrk="1" hangingPunct="1">
              <a:lnSpc>
                <a:spcPct val="80000"/>
              </a:lnSpc>
              <a:defRPr/>
            </a:pPr>
            <a:r>
              <a:rPr lang="en-US" sz="2800" dirty="0">
                <a:latin typeface="Verdana" pitchFamily="34" charset="0"/>
              </a:rPr>
              <a:t>Description of the working group provided by Johnny Pappas:</a:t>
            </a:r>
          </a:p>
          <a:p>
            <a:pPr lvl="1" eaLnBrk="1" hangingPunct="1">
              <a:lnSpc>
                <a:spcPct val="80000"/>
              </a:lnSpc>
              <a:defRPr/>
            </a:pPr>
            <a:r>
              <a:rPr lang="en-US" sz="2400" dirty="0">
                <a:latin typeface="Verdana" pitchFamily="34" charset="0"/>
              </a:rPr>
              <a:t>Specifically, we would like to establish a list of subjects and areas not currently addressed by existing standards, test and measurement procedures, and identify who would be interested in participating in sub committees to tackle high priority subjects related to the above topics. </a:t>
            </a:r>
          </a:p>
        </p:txBody>
      </p:sp>
    </p:spTree>
    <p:extLst>
      <p:ext uri="{BB962C8B-B14F-4D97-AF65-F5344CB8AC3E}">
        <p14:creationId xmlns:p14="http://schemas.microsoft.com/office/powerpoint/2010/main" val="96134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marL="609600" indent="-609600" eaLnBrk="1" hangingPunct="1">
              <a:lnSpc>
                <a:spcPct val="80000"/>
              </a:lnSpc>
              <a:defRPr/>
            </a:pPr>
            <a:r>
              <a:rPr lang="en-US" sz="2800" dirty="0">
                <a:latin typeface="Verdana" pitchFamily="34" charset="0"/>
              </a:rPr>
              <a:t>Description of the working group provided by Johnny Pappas:</a:t>
            </a:r>
            <a:endParaRPr lang="en-US" sz="2400" dirty="0">
              <a:latin typeface="Verdana" pitchFamily="34" charset="0"/>
            </a:endParaRPr>
          </a:p>
          <a:p>
            <a:pPr lvl="1" eaLnBrk="1" hangingPunct="1">
              <a:lnSpc>
                <a:spcPct val="80000"/>
              </a:lnSpc>
              <a:defRPr/>
            </a:pPr>
            <a:r>
              <a:rPr lang="en-US" sz="2400" dirty="0">
                <a:latin typeface="Verdana" pitchFamily="34" charset="0"/>
              </a:rPr>
              <a:t>In addition, Tom Young, from Edwards AFB will inform the group of activities he is involved with related to the Spectrum Efficient Technology (SET) and the Test Resource Management Center(TRMC) programs.</a:t>
            </a:r>
          </a:p>
          <a:p>
            <a:pPr lvl="1" eaLnBrk="1" hangingPunct="1">
              <a:lnSpc>
                <a:spcPct val="80000"/>
              </a:lnSpc>
              <a:defRPr/>
            </a:pPr>
            <a:r>
              <a:rPr lang="en-US" sz="2400" dirty="0">
                <a:latin typeface="Verdana" pitchFamily="34" charset="0"/>
              </a:rPr>
              <a:t>Kip Temple, (new chairman of the RCC RF Systems Committee) will address the group and inform us of current and future activities in his Group.</a:t>
            </a:r>
          </a:p>
          <a:p>
            <a:pPr lvl="1" eaLnBrk="1" hangingPunct="1">
              <a:lnSpc>
                <a:spcPct val="80000"/>
              </a:lnSpc>
              <a:defRPr/>
            </a:pPr>
            <a:r>
              <a:rPr lang="en-US" sz="2400" dirty="0">
                <a:latin typeface="Verdana" pitchFamily="34" charset="0"/>
              </a:rPr>
              <a:t>We are hoping there will be good participation from individuals involved with the Spectrum Relocation Integration Group</a:t>
            </a:r>
          </a:p>
        </p:txBody>
      </p:sp>
    </p:spTree>
    <p:extLst>
      <p:ext uri="{BB962C8B-B14F-4D97-AF65-F5344CB8AC3E}">
        <p14:creationId xmlns:p14="http://schemas.microsoft.com/office/powerpoint/2010/main" val="2911477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marL="609600" indent="-609600" eaLnBrk="1" hangingPunct="1">
              <a:lnSpc>
                <a:spcPct val="80000"/>
              </a:lnSpc>
              <a:defRPr/>
            </a:pPr>
            <a:r>
              <a:rPr lang="en-US" sz="2800" dirty="0">
                <a:latin typeface="Verdana" pitchFamily="34" charset="0"/>
              </a:rPr>
              <a:t>Description of the working group provided by Johnny Pappas:</a:t>
            </a:r>
            <a:endParaRPr lang="en-US" sz="2400" dirty="0">
              <a:latin typeface="Verdana" pitchFamily="34" charset="0"/>
            </a:endParaRPr>
          </a:p>
          <a:p>
            <a:pPr lvl="1" eaLnBrk="1" hangingPunct="1">
              <a:lnSpc>
                <a:spcPct val="80000"/>
              </a:lnSpc>
              <a:defRPr/>
            </a:pPr>
            <a:r>
              <a:rPr lang="en-US" sz="2400" dirty="0">
                <a:latin typeface="Verdana" pitchFamily="34" charset="0"/>
              </a:rPr>
              <a:t>We are very excited about the formation of the RF Vendors group.</a:t>
            </a:r>
          </a:p>
          <a:p>
            <a:pPr lvl="1" eaLnBrk="1" hangingPunct="1">
              <a:lnSpc>
                <a:spcPct val="80000"/>
              </a:lnSpc>
              <a:defRPr/>
            </a:pPr>
            <a:r>
              <a:rPr lang="en-US" sz="2400" dirty="0">
                <a:latin typeface="Verdana" pitchFamily="34" charset="0"/>
              </a:rPr>
              <a:t>This group will provide a unique mix of experts, from a wide range of RF related disciplines with a desire and willingness to work jointly with the Government, Vendors, and Academia. </a:t>
            </a:r>
          </a:p>
          <a:p>
            <a:pPr lvl="1" eaLnBrk="1" hangingPunct="1">
              <a:lnSpc>
                <a:spcPct val="80000"/>
              </a:lnSpc>
              <a:defRPr/>
            </a:pPr>
            <a:r>
              <a:rPr lang="en-US" sz="2400" dirty="0">
                <a:latin typeface="Verdana" pitchFamily="34" charset="0"/>
              </a:rPr>
              <a:t>I believe the enthusiasm I have received to date directly exhibits the aspirations and desires for working collectively to accelerate the advancement of RF Systems from both a user and provider perspective. </a:t>
            </a:r>
          </a:p>
        </p:txBody>
      </p:sp>
    </p:spTree>
    <p:extLst>
      <p:ext uri="{BB962C8B-B14F-4D97-AF65-F5344CB8AC3E}">
        <p14:creationId xmlns:p14="http://schemas.microsoft.com/office/powerpoint/2010/main" val="25931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ea typeface="ＭＳ Ｐゴシック" charset="-128"/>
              </a:rPr>
              <a:t>Welcome</a:t>
            </a:r>
          </a:p>
        </p:txBody>
      </p:sp>
      <p:sp>
        <p:nvSpPr>
          <p:cNvPr id="16387" name="Rectangle 3"/>
          <p:cNvSpPr>
            <a:spLocks noGrp="1" noChangeArrowheads="1"/>
          </p:cNvSpPr>
          <p:nvPr>
            <p:ph type="body" idx="1"/>
          </p:nvPr>
        </p:nvSpPr>
        <p:spPr>
          <a:xfrm>
            <a:off x="381000" y="1295400"/>
            <a:ext cx="8229600" cy="4530725"/>
          </a:xfrm>
        </p:spPr>
        <p:txBody>
          <a:bodyPr/>
          <a:lstStyle/>
          <a:p>
            <a:pPr eaLnBrk="1" hangingPunct="1">
              <a:defRPr/>
            </a:pPr>
            <a:r>
              <a:rPr lang="en-US" dirty="0">
                <a:ea typeface="ＭＳ Ｐゴシック" charset="-128"/>
              </a:rPr>
              <a:t>Confirmation of Quorum</a:t>
            </a:r>
          </a:p>
          <a:p>
            <a:pPr eaLnBrk="1" hangingPunct="1">
              <a:defRPr/>
            </a:pPr>
            <a:r>
              <a:rPr lang="en-US" dirty="0">
                <a:ea typeface="ＭＳ Ｐゴシック" charset="-128"/>
              </a:rPr>
              <a:t>Diarmuid Corry is chair.</a:t>
            </a:r>
          </a:p>
          <a:p>
            <a:pPr marL="0" indent="0" eaLnBrk="1" hangingPunct="1">
              <a:buNone/>
              <a:defRPr/>
            </a:pPr>
            <a:endParaRPr lang="en-US" dirty="0">
              <a:ea typeface="ＭＳ Ｐゴシック" charset="-128"/>
            </a:endParaRPr>
          </a:p>
          <a:p>
            <a:pPr eaLnBrk="1" hangingPunct="1">
              <a:defRPr/>
            </a:pPr>
            <a:endParaRPr lang="en-US" dirty="0">
              <a:ea typeface="ＭＳ Ｐゴシック"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dirty="0">
                <a:latin typeface="+mj-lt"/>
              </a:rPr>
              <a:t>Proposed Subjects for RF Vendor Working Group</a:t>
            </a:r>
          </a:p>
        </p:txBody>
      </p:sp>
      <p:sp>
        <p:nvSpPr>
          <p:cNvPr id="19459" name="Rectangle 3"/>
          <p:cNvSpPr>
            <a:spLocks noGrp="1" noChangeArrowheads="1"/>
          </p:cNvSpPr>
          <p:nvPr>
            <p:ph type="body" idx="4294967295"/>
          </p:nvPr>
        </p:nvSpPr>
        <p:spPr>
          <a:xfrm>
            <a:off x="457200" y="1371600"/>
            <a:ext cx="8686800" cy="5486400"/>
          </a:xfrm>
        </p:spPr>
        <p:txBody>
          <a:bodyPr/>
          <a:lstStyle/>
          <a:p>
            <a:r>
              <a:rPr lang="en-US" sz="2400" dirty="0"/>
              <a:t>Standardization </a:t>
            </a:r>
          </a:p>
          <a:p>
            <a:pPr lvl="1"/>
            <a:r>
              <a:rPr lang="en-US" sz="1600" dirty="0"/>
              <a:t>Additional and Standardized formats for DQE And DQM </a:t>
            </a:r>
          </a:p>
          <a:p>
            <a:pPr lvl="1"/>
            <a:r>
              <a:rPr lang="en-US" sz="1600" dirty="0"/>
              <a:t>Antenna, SCU, Receiver Interface standardization   </a:t>
            </a:r>
          </a:p>
          <a:p>
            <a:pPr lvl="1"/>
            <a:r>
              <a:rPr lang="en-US" sz="1600" dirty="0"/>
              <a:t>TMOIP Format 218 Upgrade </a:t>
            </a:r>
          </a:p>
          <a:p>
            <a:pPr lvl="1"/>
            <a:r>
              <a:rPr lang="en-US" sz="1600" dirty="0"/>
              <a:t>Common API for Receivers and Antenna </a:t>
            </a:r>
          </a:p>
          <a:p>
            <a:pPr lvl="1"/>
            <a:r>
              <a:rPr lang="en-US" sz="1600" dirty="0"/>
              <a:t>Measuring Mission Metrics </a:t>
            </a:r>
          </a:p>
          <a:p>
            <a:pPr lvl="1"/>
            <a:r>
              <a:rPr lang="en-US" sz="1600" dirty="0"/>
              <a:t>New Waveforms COFDM </a:t>
            </a:r>
          </a:p>
          <a:p>
            <a:pPr lvl="1"/>
            <a:r>
              <a:rPr lang="en-US" sz="1600" dirty="0"/>
              <a:t>C band tracking performance </a:t>
            </a:r>
          </a:p>
          <a:p>
            <a:pPr lvl="1"/>
            <a:r>
              <a:rPr lang="en-US" sz="1600" dirty="0"/>
              <a:t>Low cost telemetry uplink  </a:t>
            </a:r>
          </a:p>
          <a:p>
            <a:pPr lvl="1"/>
            <a:r>
              <a:rPr lang="en-US" sz="1600" dirty="0"/>
              <a:t>Other ways to do similar function as STC </a:t>
            </a:r>
          </a:p>
          <a:p>
            <a:pPr lvl="1"/>
            <a:r>
              <a:rPr lang="en-US" sz="1600" dirty="0"/>
              <a:t>RF over IP </a:t>
            </a:r>
          </a:p>
          <a:p>
            <a:pPr lvl="1"/>
            <a:r>
              <a:rPr lang="en-US" sz="1600" dirty="0"/>
              <a:t>Simple Retransmission Control Standardization </a:t>
            </a:r>
          </a:p>
          <a:p>
            <a:pPr lvl="1"/>
            <a:r>
              <a:rPr lang="en-US" sz="1600" dirty="0" err="1"/>
              <a:t>Standarized</a:t>
            </a:r>
            <a:r>
              <a:rPr lang="en-US" sz="1600" dirty="0"/>
              <a:t> </a:t>
            </a:r>
            <a:r>
              <a:rPr lang="en-US" sz="1600" dirty="0" err="1"/>
              <a:t>Parmetrics</a:t>
            </a:r>
            <a:r>
              <a:rPr lang="en-US" sz="1600" dirty="0"/>
              <a:t>  </a:t>
            </a:r>
          </a:p>
          <a:p>
            <a:pPr lvl="1"/>
            <a:r>
              <a:rPr lang="en-US" sz="1600" dirty="0"/>
              <a:t>Standard Parameters for Value of Data </a:t>
            </a:r>
          </a:p>
          <a:p>
            <a:pPr lvl="1"/>
            <a:r>
              <a:rPr lang="en-US" sz="1600" dirty="0"/>
              <a:t>Methods to RF Transmit </a:t>
            </a:r>
            <a:r>
              <a:rPr lang="en-US" sz="1600" dirty="0" err="1"/>
              <a:t>Async</a:t>
            </a:r>
            <a:r>
              <a:rPr lang="en-US" sz="1600" dirty="0"/>
              <a:t> Data </a:t>
            </a:r>
          </a:p>
          <a:p>
            <a:pPr lvl="1"/>
            <a:r>
              <a:rPr lang="en-US" sz="1600" dirty="0"/>
              <a:t>Method to transmit Out of Band Data </a:t>
            </a:r>
          </a:p>
          <a:p>
            <a:pPr lvl="1"/>
            <a:r>
              <a:rPr lang="en-US" sz="1600" dirty="0"/>
              <a:t>RF over fiber </a:t>
            </a:r>
            <a:endParaRPr lang="en-US" sz="1600" dirty="0">
              <a:latin typeface="Verdana" pitchFamily="34" charset="0"/>
            </a:endParaRPr>
          </a:p>
        </p:txBody>
      </p:sp>
    </p:spTree>
    <p:extLst>
      <p:ext uri="{BB962C8B-B14F-4D97-AF65-F5344CB8AC3E}">
        <p14:creationId xmlns:p14="http://schemas.microsoft.com/office/powerpoint/2010/main" val="990237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dirty="0">
                <a:latin typeface="+mj-lt"/>
              </a:rPr>
              <a:t>Proposed Subjects for RF Vendor Working Group</a:t>
            </a:r>
          </a:p>
        </p:txBody>
      </p:sp>
      <p:sp>
        <p:nvSpPr>
          <p:cNvPr id="19459" name="Rectangle 3"/>
          <p:cNvSpPr>
            <a:spLocks noGrp="1" noChangeArrowheads="1"/>
          </p:cNvSpPr>
          <p:nvPr>
            <p:ph type="body" idx="4294967295"/>
          </p:nvPr>
        </p:nvSpPr>
        <p:spPr>
          <a:xfrm>
            <a:off x="457200" y="1371600"/>
            <a:ext cx="8686800" cy="5486400"/>
          </a:xfrm>
        </p:spPr>
        <p:txBody>
          <a:bodyPr/>
          <a:lstStyle/>
          <a:p>
            <a:r>
              <a:rPr lang="en-US" sz="2400" dirty="0"/>
              <a:t>Test Methods </a:t>
            </a:r>
            <a:r>
              <a:rPr lang="en-US" sz="1600" dirty="0"/>
              <a:t>  </a:t>
            </a:r>
          </a:p>
          <a:p>
            <a:pPr lvl="1"/>
            <a:r>
              <a:rPr lang="en-US" sz="1600" dirty="0"/>
              <a:t>Test Methods for DQM and DQE  </a:t>
            </a:r>
          </a:p>
          <a:p>
            <a:pPr lvl="1"/>
            <a:r>
              <a:rPr lang="en-US" sz="1600" dirty="0"/>
              <a:t>118 Standards not designed for modern procedures  </a:t>
            </a:r>
          </a:p>
          <a:p>
            <a:pPr lvl="1"/>
            <a:r>
              <a:rPr lang="en-US" sz="1600" dirty="0"/>
              <a:t>Test Adaptive Equalization </a:t>
            </a:r>
          </a:p>
          <a:p>
            <a:pPr lvl="1"/>
            <a:r>
              <a:rPr lang="en-US" sz="1600" dirty="0"/>
              <a:t>Standard library of waveforms to aid testing  </a:t>
            </a:r>
          </a:p>
          <a:p>
            <a:pPr lvl="1"/>
            <a:r>
              <a:rPr lang="en-US" sz="1600" dirty="0"/>
              <a:t>Test methods for Best Source Selection </a:t>
            </a:r>
          </a:p>
          <a:p>
            <a:pPr lvl="1"/>
            <a:r>
              <a:rPr lang="en-US" sz="1600" dirty="0"/>
              <a:t>Test Methods 118  </a:t>
            </a:r>
          </a:p>
          <a:p>
            <a:pPr lvl="1"/>
            <a:r>
              <a:rPr lang="en-US" sz="1600" dirty="0"/>
              <a:t>Diversity Combiner Test Methods </a:t>
            </a:r>
          </a:p>
          <a:p>
            <a:pPr lvl="1"/>
            <a:r>
              <a:rPr lang="en-US" sz="1600" dirty="0"/>
              <a:t>Latency Measurements </a:t>
            </a:r>
          </a:p>
          <a:p>
            <a:endParaRPr lang="en-US" sz="1600" dirty="0"/>
          </a:p>
          <a:p>
            <a:r>
              <a:rPr lang="en-US" sz="2400" dirty="0"/>
              <a:t>General </a:t>
            </a:r>
            <a:endParaRPr lang="en-US" sz="1600" dirty="0"/>
          </a:p>
          <a:p>
            <a:pPr lvl="1"/>
            <a:r>
              <a:rPr lang="en-US" sz="1600" dirty="0"/>
              <a:t>Standardization of Software Security Requirements  </a:t>
            </a:r>
          </a:p>
          <a:p>
            <a:pPr lvl="1"/>
            <a:r>
              <a:rPr lang="en-US" sz="1600" dirty="0"/>
              <a:t>Library of Error Correction Snippets </a:t>
            </a:r>
          </a:p>
          <a:p>
            <a:pPr lvl="1"/>
            <a:r>
              <a:rPr lang="en-US" sz="1600" dirty="0"/>
              <a:t>Proper Modulation Transmitting  </a:t>
            </a:r>
          </a:p>
          <a:p>
            <a:pPr lvl="1"/>
            <a:r>
              <a:rPr lang="en-US" sz="1600" dirty="0"/>
              <a:t>Library of Demodulators </a:t>
            </a:r>
          </a:p>
        </p:txBody>
      </p:sp>
    </p:spTree>
    <p:extLst>
      <p:ext uri="{BB962C8B-B14F-4D97-AF65-F5344CB8AC3E}">
        <p14:creationId xmlns:p14="http://schemas.microsoft.com/office/powerpoint/2010/main" val="1784957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3505200"/>
            <a:ext cx="7772400" cy="1470025"/>
          </a:xfrm>
        </p:spPr>
        <p:txBody>
          <a:bodyPr/>
          <a:lstStyle/>
          <a:p>
            <a:pPr eaLnBrk="1" hangingPunct="1"/>
            <a:r>
              <a:rPr lang="en-US" altLang="en-US" sz="4800" dirty="0"/>
              <a:t>TSCC Fall 2016</a:t>
            </a:r>
            <a:br>
              <a:rPr lang="en-US" altLang="en-US" sz="4800" dirty="0"/>
            </a:br>
            <a:r>
              <a:rPr lang="en-US" altLang="en-US" sz="4800" dirty="0"/>
              <a:t>Data Multiplex Committee Report</a:t>
            </a:r>
          </a:p>
        </p:txBody>
      </p:sp>
      <p:sp>
        <p:nvSpPr>
          <p:cNvPr id="97283" name="Rectangle 3"/>
          <p:cNvSpPr>
            <a:spLocks noGrp="1" noChangeArrowheads="1"/>
          </p:cNvSpPr>
          <p:nvPr>
            <p:ph type="subTitle" idx="1"/>
          </p:nvPr>
        </p:nvSpPr>
        <p:spPr>
          <a:xfrm>
            <a:off x="1371600" y="5029200"/>
            <a:ext cx="6477000" cy="1143000"/>
          </a:xfrm>
        </p:spPr>
        <p:txBody>
          <a:bodyPr/>
          <a:lstStyle/>
          <a:p>
            <a:pPr eaLnBrk="1" hangingPunct="1">
              <a:lnSpc>
                <a:spcPct val="80000"/>
              </a:lnSpc>
              <a:defRPr/>
            </a:pPr>
            <a:r>
              <a:rPr lang="en-US" sz="2000" b="1" dirty="0">
                <a:ea typeface="+mn-ea"/>
                <a:cs typeface="+mn-cs"/>
              </a:rPr>
              <a:t>Brad Fleury</a:t>
            </a:r>
          </a:p>
          <a:p>
            <a:pPr eaLnBrk="1" hangingPunct="1">
              <a:lnSpc>
                <a:spcPct val="80000"/>
              </a:lnSpc>
              <a:defRPr/>
            </a:pPr>
            <a:r>
              <a:rPr lang="en-US" sz="2000" b="1" dirty="0">
                <a:ea typeface="+mn-ea"/>
                <a:cs typeface="+mn-cs"/>
              </a:rPr>
              <a:t>Edge Consulting and Sales</a:t>
            </a:r>
          </a:p>
          <a:p>
            <a:pPr eaLnBrk="1" hangingPunct="1">
              <a:defRPr/>
            </a:pPr>
            <a:endParaRPr lang="en-US" sz="2000" dirty="0">
              <a:ea typeface="+mn-ea"/>
              <a:cs typeface="+mn-cs"/>
            </a:endParaRPr>
          </a:p>
          <a:p>
            <a:pPr eaLnBrk="1" hangingPunct="1">
              <a:defRPr/>
            </a:pPr>
            <a:endParaRPr lang="en-US" sz="2000" dirty="0">
              <a:ea typeface="+mn-ea"/>
              <a:cs typeface="+mn-cs"/>
            </a:endParaRPr>
          </a:p>
          <a:p>
            <a:pPr eaLnBrk="1" hangingPunct="1">
              <a:lnSpc>
                <a:spcPct val="80000"/>
              </a:lnSpc>
              <a:defRPr/>
            </a:pPr>
            <a:endParaRPr lang="en-US" sz="2000" u="sng" dirty="0">
              <a:ea typeface="+mn-ea"/>
              <a:cs typeface="+mn-cs"/>
            </a:endParaRPr>
          </a:p>
        </p:txBody>
      </p:sp>
      <p:graphicFrame>
        <p:nvGraphicFramePr>
          <p:cNvPr id="14339"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71687" r:id="rId3" imgW="7493000" imgH="2209800" progId="Visio.Drawing.6">
                  <p:embed/>
                </p:oleObj>
              </mc:Choice>
              <mc:Fallback>
                <p:oleObj r:id="rId3" imgW="7493000" imgH="2209800" progId="Visio.Drawing.6">
                  <p:embed/>
                  <p:pic>
                    <p:nvPicPr>
                      <p:cNvPr id="14339" name="Object 4"/>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7796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Committee Members</a:t>
            </a:r>
          </a:p>
        </p:txBody>
      </p:sp>
      <p:sp>
        <p:nvSpPr>
          <p:cNvPr id="16387" name="Rectangle 3"/>
          <p:cNvSpPr>
            <a:spLocks noGrp="1" noChangeArrowheads="1"/>
          </p:cNvSpPr>
          <p:nvPr>
            <p:ph type="body" idx="1"/>
          </p:nvPr>
        </p:nvSpPr>
        <p:spPr/>
        <p:txBody>
          <a:bodyPr/>
          <a:lstStyle/>
          <a:p>
            <a:pPr eaLnBrk="1" hangingPunct="1"/>
            <a:r>
              <a:rPr lang="en-US" altLang="en-US"/>
              <a:t>Brad Fleury – Director Edge consulting and sales</a:t>
            </a:r>
          </a:p>
          <a:p>
            <a:pPr eaLnBrk="1" hangingPunct="1"/>
            <a:endParaRPr lang="en-US" altLang="en-US"/>
          </a:p>
          <a:p>
            <a:pPr eaLnBrk="1" hangingPunct="1"/>
            <a:r>
              <a:rPr lang="en-US" altLang="en-US"/>
              <a:t>Alternate – Rob Trepa, Director Edge Consulting and Sales</a:t>
            </a:r>
          </a:p>
        </p:txBody>
      </p:sp>
    </p:spTree>
    <p:extLst>
      <p:ext uri="{BB962C8B-B14F-4D97-AF65-F5344CB8AC3E}">
        <p14:creationId xmlns:p14="http://schemas.microsoft.com/office/powerpoint/2010/main" val="3753530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Sub-Committee Standards</a:t>
            </a:r>
          </a:p>
        </p:txBody>
      </p:sp>
      <p:sp>
        <p:nvSpPr>
          <p:cNvPr id="16386" name="Rectangle 3"/>
          <p:cNvSpPr>
            <a:spLocks noGrp="1" noChangeArrowheads="1"/>
          </p:cNvSpPr>
          <p:nvPr>
            <p:ph type="body" idx="1"/>
          </p:nvPr>
        </p:nvSpPr>
        <p:spPr>
          <a:xfrm>
            <a:off x="381000" y="1752600"/>
            <a:ext cx="8229600" cy="4530725"/>
          </a:xfrm>
          <a:noFill/>
          <a:extLst>
            <a:ext uri="{909E8E84-426E-40DD-AFC4-6F175D3DCCD1}">
              <a14:hiddenFill xmlns:a14="http://schemas.microsoft.com/office/drawing/2010/main">
                <a:solidFill>
                  <a:srgbClr val="FFFFFF"/>
                </a:solidFill>
              </a14:hiddenFill>
            </a:ext>
          </a:extLst>
        </p:spPr>
        <p:txBody>
          <a:bodyPr/>
          <a:lstStyle/>
          <a:p>
            <a:r>
              <a:rPr lang="en-US" altLang="en-US">
                <a:effectLst/>
              </a:rPr>
              <a:t>Current standards</a:t>
            </a:r>
          </a:p>
          <a:p>
            <a:pPr lvl="1"/>
            <a:r>
              <a:rPr lang="en-US" altLang="en-US" sz="2400">
                <a:effectLst/>
              </a:rPr>
              <a:t>IRIG-106 -15 INET </a:t>
            </a:r>
          </a:p>
          <a:p>
            <a:pPr lvl="1"/>
            <a:r>
              <a:rPr lang="en-US" altLang="en-US" sz="2400">
                <a:effectLst/>
              </a:rPr>
              <a:t>Telemetry App</a:t>
            </a:r>
            <a:r>
              <a:rPr lang="ja-JP" altLang="en-US" sz="2400">
                <a:effectLst/>
              </a:rPr>
              <a:t>’</a:t>
            </a:r>
            <a:r>
              <a:rPr lang="en-US" altLang="ja-JP" sz="2400">
                <a:effectLst/>
              </a:rPr>
              <a:t>s Handbook.  </a:t>
            </a:r>
          </a:p>
          <a:p>
            <a:pPr lvl="2"/>
            <a:r>
              <a:rPr lang="en-US" altLang="ja-JP" sz="2000">
                <a:effectLst/>
              </a:rPr>
              <a:t>TMATS use cases, complete but updates are made as needed</a:t>
            </a:r>
          </a:p>
          <a:p>
            <a:pPr lvl="2"/>
            <a:r>
              <a:rPr lang="en-US" altLang="ja-JP" sz="2000">
                <a:effectLst/>
              </a:rPr>
              <a:t>RCC XML handbook for IHAL and DDML XML</a:t>
            </a:r>
          </a:p>
        </p:txBody>
      </p:sp>
    </p:spTree>
    <p:extLst>
      <p:ext uri="{BB962C8B-B14F-4D97-AF65-F5344CB8AC3E}">
        <p14:creationId xmlns:p14="http://schemas.microsoft.com/office/powerpoint/2010/main" val="621186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Sub Committee Membership</a:t>
            </a:r>
          </a:p>
        </p:txBody>
      </p:sp>
      <p:sp>
        <p:nvSpPr>
          <p:cNvPr id="18434" name="Rectangle 3"/>
          <p:cNvSpPr>
            <a:spLocks noChangeArrowheads="1"/>
          </p:cNvSpPr>
          <p:nvPr/>
        </p:nvSpPr>
        <p:spPr bwMode="auto">
          <a:xfrm>
            <a:off x="609600" y="1524000"/>
            <a:ext cx="79248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1">
              <a:lnSpc>
                <a:spcPct val="90000"/>
              </a:lnSpc>
            </a:pPr>
            <a:endParaRPr lang="en-US" altLang="en-US" sz="2800">
              <a:cs typeface="Arial" panose="020B0604020202020204" pitchFamily="34" charset="0"/>
            </a:endParaRPr>
          </a:p>
          <a:p>
            <a:pPr lvl="1">
              <a:lnSpc>
                <a:spcPct val="90000"/>
              </a:lnSpc>
            </a:pPr>
            <a:r>
              <a:rPr lang="en-US" altLang="en-US" sz="2800">
                <a:cs typeface="Arial" panose="020B0604020202020204" pitchFamily="34" charset="0"/>
              </a:rPr>
              <a:t>Jon Morgan – RCC lead EAFB</a:t>
            </a:r>
          </a:p>
          <a:p>
            <a:pPr lvl="1">
              <a:lnSpc>
                <a:spcPct val="90000"/>
              </a:lnSpc>
            </a:pPr>
            <a:r>
              <a:rPr lang="en-US" altLang="en-US" sz="2800">
                <a:cs typeface="Arial" panose="020B0604020202020204" pitchFamily="34" charset="0"/>
              </a:rPr>
              <a:t>Joe Sulewski – L-3 Communications</a:t>
            </a:r>
          </a:p>
          <a:p>
            <a:pPr lvl="1">
              <a:lnSpc>
                <a:spcPct val="90000"/>
              </a:lnSpc>
            </a:pPr>
            <a:r>
              <a:rPr lang="en-US" altLang="en-US" sz="2800">
                <a:cs typeface="Arial" panose="020B0604020202020204" pitchFamily="34" charset="0"/>
              </a:rPr>
              <a:t>Rob Trepa</a:t>
            </a:r>
          </a:p>
          <a:p>
            <a:pPr lvl="1">
              <a:lnSpc>
                <a:spcPct val="90000"/>
              </a:lnSpc>
            </a:pPr>
            <a:r>
              <a:rPr lang="en-US" altLang="en-US" sz="2800"/>
              <a:t>Nick Duran - Smartronix (TBD)</a:t>
            </a:r>
          </a:p>
          <a:p>
            <a:pPr lvl="1">
              <a:lnSpc>
                <a:spcPct val="90000"/>
              </a:lnSpc>
            </a:pPr>
            <a:r>
              <a:rPr lang="en-US" altLang="en-US" sz="2800">
                <a:cs typeface="Arial" panose="020B0604020202020204" pitchFamily="34" charset="0"/>
              </a:rPr>
              <a:t>Jack Sheldon</a:t>
            </a:r>
            <a:endParaRPr lang="en-US" altLang="en-US" sz="2800"/>
          </a:p>
          <a:p>
            <a:pPr lvl="1">
              <a:lnSpc>
                <a:spcPct val="90000"/>
              </a:lnSpc>
            </a:pPr>
            <a:r>
              <a:rPr lang="en-US" altLang="en-US" sz="2800"/>
              <a:t>Erwin Straehley</a:t>
            </a:r>
          </a:p>
          <a:p>
            <a:pPr lvl="1">
              <a:lnSpc>
                <a:spcPct val="90000"/>
              </a:lnSpc>
            </a:pPr>
            <a:r>
              <a:rPr lang="en-US" altLang="en-US" sz="2800"/>
              <a:t>Duane Wheaton</a:t>
            </a:r>
          </a:p>
          <a:p>
            <a:pPr lvl="1">
              <a:lnSpc>
                <a:spcPct val="90000"/>
              </a:lnSpc>
            </a:pPr>
            <a:endParaRPr lang="en-US" altLang="en-US" sz="2800"/>
          </a:p>
          <a:p>
            <a:pPr lvl="1">
              <a:lnSpc>
                <a:spcPct val="90000"/>
              </a:lnSpc>
            </a:pPr>
            <a:r>
              <a:rPr lang="en-US" altLang="en-US" sz="2800"/>
              <a:t>Action: Find some new sub committee members</a:t>
            </a:r>
          </a:p>
        </p:txBody>
      </p:sp>
    </p:spTree>
    <p:extLst>
      <p:ext uri="{BB962C8B-B14F-4D97-AF65-F5344CB8AC3E}">
        <p14:creationId xmlns:p14="http://schemas.microsoft.com/office/powerpoint/2010/main" val="839927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Sub-Committee Focus</a:t>
            </a:r>
          </a:p>
        </p:txBody>
      </p:sp>
      <p:sp>
        <p:nvSpPr>
          <p:cNvPr id="19458" name="Rectangle 3"/>
          <p:cNvSpPr>
            <a:spLocks noGrp="1" noChangeArrowheads="1"/>
          </p:cNvSpPr>
          <p:nvPr>
            <p:ph type="body" idx="1"/>
          </p:nvPr>
        </p:nvSpPr>
        <p:spPr>
          <a:xfrm>
            <a:off x="457200" y="1447800"/>
            <a:ext cx="8229600" cy="4530725"/>
          </a:xfrm>
          <a:extLst>
            <a:ext uri="{909E8E84-426E-40dd-AFC4-6F175D3DCCD1}">
              <a14:hiddenFill xmlns="" xmlns:a14="http://schemas.microsoft.com/office/drawing/2010/main">
                <a:solidFill>
                  <a:srgbClr val="FFFFFF"/>
                </a:solidFill>
              </a14:hiddenFill>
            </a:ext>
          </a:extLst>
        </p:spPr>
        <p:txBody>
          <a:bodyPr/>
          <a:lstStyle/>
          <a:p>
            <a:r>
              <a:rPr lang="en-US" altLang="en-US">
                <a:effectLst/>
              </a:rPr>
              <a:t>IRIG-106 – 15 </a:t>
            </a:r>
          </a:p>
          <a:p>
            <a:r>
              <a:rPr lang="en-US" altLang="en-US">
                <a:effectLst/>
              </a:rPr>
              <a:t>Pink Sheets circulating for IRIG 106 and the handbooks</a:t>
            </a:r>
          </a:p>
          <a:p>
            <a:pPr lvl="1"/>
            <a:r>
              <a:rPr lang="en-US" altLang="en-US">
                <a:effectLst/>
              </a:rPr>
              <a:t>TG-133, TG-136, TG-139, TG-142, </a:t>
            </a:r>
          </a:p>
          <a:p>
            <a:pPr lvl="1">
              <a:buClr>
                <a:schemeClr val="hlink"/>
              </a:buClr>
              <a:buSzPct val="60000"/>
              <a:buFont typeface="Wingdings" panose="05000000000000000000" pitchFamily="2" charset="2"/>
              <a:buChar char="n"/>
            </a:pPr>
            <a:r>
              <a:rPr lang="en-US" altLang="en-US" sz="3200">
                <a:effectLst/>
              </a:rPr>
              <a:t>“Chapter 7” recording impacts to TMATS and recording ongoing discussions</a:t>
            </a:r>
          </a:p>
          <a:p>
            <a:pPr lvl="1">
              <a:buClr>
                <a:schemeClr val="hlink"/>
              </a:buClr>
              <a:buSzPct val="60000"/>
              <a:buFont typeface="Wingdings" panose="05000000000000000000" pitchFamily="2" charset="2"/>
              <a:buChar char="n"/>
            </a:pPr>
            <a:r>
              <a:rPr lang="en-US" altLang="en-US" sz="3200">
                <a:effectLst/>
              </a:rPr>
              <a:t>RCC open meeting Thursday afternoon at ITC</a:t>
            </a:r>
          </a:p>
        </p:txBody>
      </p:sp>
    </p:spTree>
    <p:extLst>
      <p:ext uri="{BB962C8B-B14F-4D97-AF65-F5344CB8AC3E}">
        <p14:creationId xmlns:p14="http://schemas.microsoft.com/office/powerpoint/2010/main" val="4229071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39825"/>
          </a:xfrm>
        </p:spPr>
        <p:txBody>
          <a:bodyPr/>
          <a:lstStyle/>
          <a:p>
            <a:pPr eaLnBrk="1" hangingPunct="1"/>
            <a:r>
              <a:rPr lang="en-US" altLang="en-US"/>
              <a:t>Open Actions</a:t>
            </a:r>
          </a:p>
        </p:txBody>
      </p:sp>
      <p:sp>
        <p:nvSpPr>
          <p:cNvPr id="26627" name="Rectangle 3"/>
          <p:cNvSpPr>
            <a:spLocks noGrp="1" noChangeArrowheads="1"/>
          </p:cNvSpPr>
          <p:nvPr>
            <p:ph type="body" idx="1"/>
          </p:nvPr>
        </p:nvSpPr>
        <p:spPr>
          <a:xfrm>
            <a:off x="533400" y="1143000"/>
            <a:ext cx="8229600" cy="4530725"/>
          </a:xfrm>
        </p:spPr>
        <p:txBody>
          <a:bodyPr/>
          <a:lstStyle/>
          <a:p>
            <a:pPr marL="0" indent="0" eaLnBrk="1" hangingPunct="1">
              <a:buFont typeface="Wingdings" panose="05000000000000000000" pitchFamily="2" charset="2"/>
              <a:buNone/>
            </a:pPr>
            <a:endParaRPr lang="en-US" altLang="en-US" sz="2800" b="1"/>
          </a:p>
          <a:p>
            <a:pPr marL="0" indent="0" eaLnBrk="1" hangingPunct="1"/>
            <a:r>
              <a:rPr lang="en-US" altLang="en-US" sz="2800">
                <a:effectLst/>
              </a:rPr>
              <a:t>Support RCC ongoing efforts:</a:t>
            </a:r>
          </a:p>
          <a:p>
            <a:pPr lvl="1" eaLnBrk="1" hangingPunct="1"/>
            <a:r>
              <a:rPr lang="en-US" altLang="en-US">
                <a:effectLst/>
              </a:rPr>
              <a:t>TMATS Handbook releases</a:t>
            </a:r>
          </a:p>
          <a:p>
            <a:pPr lvl="1" eaLnBrk="1" hangingPunct="1"/>
            <a:r>
              <a:rPr lang="en-US" altLang="en-US">
                <a:effectLst/>
              </a:rPr>
              <a:t>IRIG standards</a:t>
            </a:r>
          </a:p>
          <a:p>
            <a:pPr marL="0" indent="0" eaLnBrk="1" hangingPunct="1"/>
            <a:r>
              <a:rPr lang="en-US" altLang="en-US">
                <a:effectLst/>
              </a:rPr>
              <a:t>Support RCC –TG Datamultiplex telecons and RCC meetings.</a:t>
            </a:r>
          </a:p>
        </p:txBody>
      </p:sp>
    </p:spTree>
    <p:extLst>
      <p:ext uri="{BB962C8B-B14F-4D97-AF65-F5344CB8AC3E}">
        <p14:creationId xmlns:p14="http://schemas.microsoft.com/office/powerpoint/2010/main" val="3437292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52400" y="3505200"/>
            <a:ext cx="8763000" cy="1470025"/>
          </a:xfrm>
        </p:spPr>
        <p:txBody>
          <a:bodyPr/>
          <a:lstStyle/>
          <a:p>
            <a:pPr algn="ctr" eaLnBrk="1" hangingPunct="1">
              <a:defRPr/>
            </a:pPr>
            <a:r>
              <a:rPr lang="en-US" sz="4800" dirty="0">
                <a:ea typeface="ＭＳ Ｐゴシック" charset="-128"/>
              </a:rPr>
              <a:t>TSCC Spring 2016</a:t>
            </a:r>
            <a:br>
              <a:rPr lang="en-US" sz="4800" dirty="0">
                <a:ea typeface="ＭＳ Ｐゴシック" charset="-128"/>
              </a:rPr>
            </a:br>
            <a:r>
              <a:rPr lang="en-US" sz="4800" dirty="0">
                <a:ea typeface="ＭＳ Ｐゴシック" charset="-128"/>
              </a:rPr>
              <a:t>Networks Subcommittee Report </a:t>
            </a:r>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54302" r:id="rId3" imgW="7488936" imgH="2199843" progId="Visio.Drawing.11">
                  <p:embed/>
                </p:oleObj>
              </mc:Choice>
              <mc:Fallback>
                <p:oleObj r:id="rId3" imgW="7488936" imgH="219984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9757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ea typeface="ＭＳ Ｐゴシック" charset="-128"/>
              </a:rPr>
              <a:t>Sub Committee Membership</a:t>
            </a:r>
          </a:p>
        </p:txBody>
      </p:sp>
      <p:sp>
        <p:nvSpPr>
          <p:cNvPr id="3" name="Rectangle 3"/>
          <p:cNvSpPr txBox="1">
            <a:spLocks noChangeArrowheads="1"/>
          </p:cNvSpPr>
          <p:nvPr/>
        </p:nvSpPr>
        <p:spPr bwMode="auto">
          <a:xfrm>
            <a:off x="228600" y="1219200"/>
            <a:ext cx="8686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r>
              <a:rPr lang="en-US" sz="2400" dirty="0"/>
              <a:t>Diarmuid Corry, Chair – Curtiss-Wright Controls, Avionics and Electronics</a:t>
            </a:r>
          </a:p>
          <a:p>
            <a:pPr lvl="1" eaLnBrk="1" hangingPunct="1">
              <a:defRPr/>
            </a:pPr>
            <a:r>
              <a:rPr lang="en-US" sz="1800" dirty="0"/>
              <a:t>Ben Abbot, Southwest Research Institute</a:t>
            </a:r>
          </a:p>
          <a:p>
            <a:pPr lvl="1" eaLnBrk="1" hangingPunct="1">
              <a:defRPr/>
            </a:pPr>
            <a:r>
              <a:rPr lang="en-US" sz="1800" dirty="0"/>
              <a:t>Myron Moodie, Southwest Research Institute</a:t>
            </a:r>
          </a:p>
          <a:p>
            <a:pPr lvl="1" eaLnBrk="1" hangingPunct="1">
              <a:defRPr/>
            </a:pPr>
            <a:r>
              <a:rPr lang="en-US" sz="1800" dirty="0"/>
              <a:t>Wayne Klein, Apogee Labs</a:t>
            </a:r>
          </a:p>
          <a:p>
            <a:pPr lvl="1" eaLnBrk="1" hangingPunct="1">
              <a:defRPr/>
            </a:pPr>
            <a:r>
              <a:rPr lang="en-US" sz="1800" dirty="0" err="1"/>
              <a:t>Fil</a:t>
            </a:r>
            <a:r>
              <a:rPr lang="en-US" sz="1800" dirty="0"/>
              <a:t> Macias, White Sands Missile Range</a:t>
            </a:r>
          </a:p>
          <a:p>
            <a:pPr lvl="1" eaLnBrk="1" hangingPunct="1">
              <a:defRPr/>
            </a:pPr>
            <a:r>
              <a:rPr lang="en-US" sz="1800" dirty="0"/>
              <a:t>William Malatesta, NAVAIR</a:t>
            </a:r>
          </a:p>
          <a:p>
            <a:pPr lvl="1" eaLnBrk="1" hangingPunct="1">
              <a:defRPr/>
            </a:pPr>
            <a:r>
              <a:rPr lang="en-US" sz="1800" dirty="0"/>
              <a:t>Steve Nicolo, GDP Space Systems</a:t>
            </a:r>
          </a:p>
          <a:p>
            <a:pPr lvl="1" eaLnBrk="1" hangingPunct="1">
              <a:defRPr/>
            </a:pPr>
            <a:r>
              <a:rPr lang="en-US" sz="1800" dirty="0"/>
              <a:t>Hyong Yi, Curtiss-Wright Controls, Avionics and Electronics</a:t>
            </a:r>
          </a:p>
          <a:p>
            <a:pPr lvl="1" eaLnBrk="1" hangingPunct="1">
              <a:defRPr/>
            </a:pPr>
            <a:r>
              <a:rPr lang="en-US" sz="1800" dirty="0"/>
              <a:t>Robert Weaver, Apogee Labs</a:t>
            </a:r>
          </a:p>
          <a:p>
            <a:pPr lvl="1" eaLnBrk="1" hangingPunct="1">
              <a:defRPr/>
            </a:pPr>
            <a:r>
              <a:rPr lang="en-US" sz="1800" dirty="0"/>
              <a:t>Chris </a:t>
            </a:r>
            <a:r>
              <a:rPr lang="en-US" sz="1800" dirty="0" err="1"/>
              <a:t>Dehmelt</a:t>
            </a:r>
            <a:r>
              <a:rPr lang="en-US" sz="1800" dirty="0"/>
              <a:t>, L3 Telemetry – East</a:t>
            </a:r>
          </a:p>
          <a:p>
            <a:pPr lvl="1" eaLnBrk="1" hangingPunct="1">
              <a:defRPr/>
            </a:pPr>
            <a:r>
              <a:rPr lang="en-US" sz="1800" dirty="0"/>
              <a:t>Joe </a:t>
            </a:r>
            <a:r>
              <a:rPr lang="en-US" sz="1800" dirty="0" err="1"/>
              <a:t>Sulewski</a:t>
            </a:r>
            <a:r>
              <a:rPr lang="en-US" sz="1800" dirty="0"/>
              <a:t>, L3 Telemetry</a:t>
            </a:r>
          </a:p>
          <a:p>
            <a:pPr lvl="1" eaLnBrk="1" hangingPunct="1">
              <a:defRPr/>
            </a:pPr>
            <a:r>
              <a:rPr lang="en-US" sz="1800" dirty="0"/>
              <a:t>Malcolm Weir, </a:t>
            </a:r>
            <a:r>
              <a:rPr lang="en-US" sz="1800" dirty="0" err="1"/>
              <a:t>Ampex</a:t>
            </a:r>
            <a:endParaRPr lang="en-US" sz="1800" dirty="0"/>
          </a:p>
          <a:p>
            <a:pPr lvl="1" eaLnBrk="1" hangingPunct="1">
              <a:defRPr/>
            </a:pPr>
            <a:r>
              <a:rPr lang="en-US" sz="1800" dirty="0"/>
              <a:t>Sergio Penna, Embraer</a:t>
            </a:r>
          </a:p>
          <a:p>
            <a:pPr lvl="1" eaLnBrk="1" hangingPunct="1">
              <a:defRPr/>
            </a:pPr>
            <a:r>
              <a:rPr lang="en-US" sz="1800" dirty="0"/>
              <a:t>Dave Buckley, Curtiss-Wright Controls</a:t>
            </a:r>
          </a:p>
        </p:txBody>
      </p:sp>
    </p:spTree>
    <p:extLst>
      <p:ext uri="{BB962C8B-B14F-4D97-AF65-F5344CB8AC3E}">
        <p14:creationId xmlns:p14="http://schemas.microsoft.com/office/powerpoint/2010/main" val="244348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2895600"/>
            <a:ext cx="7772400" cy="1470025"/>
          </a:xfrm>
        </p:spPr>
        <p:txBody>
          <a:bodyPr/>
          <a:lstStyle/>
          <a:p>
            <a:pPr eaLnBrk="1" hangingPunct="1">
              <a:defRPr/>
            </a:pPr>
            <a:r>
              <a:rPr lang="en-US" sz="4800" dirty="0"/>
              <a:t>Committee Reports</a:t>
            </a:r>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50206" r:id="rId3" imgW="7488936" imgH="2199843" progId="">
                  <p:embed/>
                </p:oleObj>
              </mc:Choice>
              <mc:Fallback>
                <p:oleObj r:id="rId3" imgW="7488936" imgH="219984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1371600" y="4610100"/>
            <a:ext cx="6477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endParaRPr lang="en-US" sz="2000" kern="0" dirty="0"/>
          </a:p>
          <a:p>
            <a:pPr eaLnBrk="1" hangingPunct="1">
              <a:defRPr/>
            </a:pPr>
            <a:endParaRPr lang="en-US" sz="2000" kern="0" dirty="0"/>
          </a:p>
          <a:p>
            <a:pPr eaLnBrk="1" hangingPunct="1">
              <a:lnSpc>
                <a:spcPct val="80000"/>
              </a:lnSpc>
              <a:defRPr/>
            </a:pPr>
            <a:endParaRPr lang="en-US" sz="2000" u="sng" kern="0" dirty="0"/>
          </a:p>
        </p:txBody>
      </p:sp>
    </p:spTree>
    <p:extLst>
      <p:ext uri="{BB962C8B-B14F-4D97-AF65-F5344CB8AC3E}">
        <p14:creationId xmlns:p14="http://schemas.microsoft.com/office/powerpoint/2010/main" val="2304243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dirty="0">
                <a:effectLst/>
                <a:ea typeface="ＭＳ Ｐゴシック" charset="-128"/>
              </a:rPr>
              <a:t>Sub-Committee Focus I</a:t>
            </a:r>
          </a:p>
        </p:txBody>
      </p:sp>
      <p:sp>
        <p:nvSpPr>
          <p:cNvPr id="4" name="Rectangle 3"/>
          <p:cNvSpPr>
            <a:spLocks noGrp="1" noChangeArrowheads="1"/>
          </p:cNvSpPr>
          <p:nvPr>
            <p:ph type="body" idx="1"/>
          </p:nvPr>
        </p:nvSpPr>
        <p:spPr>
          <a:xfrm>
            <a:off x="381000" y="1219200"/>
            <a:ext cx="8458200" cy="5410200"/>
          </a:xfrm>
        </p:spPr>
        <p:txBody>
          <a:bodyPr>
            <a:normAutofit/>
          </a:bodyPr>
          <a:lstStyle/>
          <a:p>
            <a:pPr marL="609600" indent="-609600" eaLnBrk="1" hangingPunct="1">
              <a:defRPr/>
            </a:pPr>
            <a:r>
              <a:rPr lang="en-US" dirty="0"/>
              <a:t>Standards Activity:</a:t>
            </a:r>
          </a:p>
          <a:p>
            <a:pPr marL="1009650" lvl="1" indent="-609600" eaLnBrk="1" hangingPunct="1">
              <a:defRPr/>
            </a:pPr>
            <a:r>
              <a:rPr lang="en-US" dirty="0" err="1"/>
              <a:t>iNET</a:t>
            </a:r>
            <a:r>
              <a:rPr lang="en-US" dirty="0"/>
              <a:t> Suite:</a:t>
            </a:r>
          </a:p>
          <a:p>
            <a:pPr lvl="2"/>
            <a:r>
              <a:rPr lang="en-US" dirty="0">
                <a:effectLst/>
              </a:rPr>
              <a:t>IRIG 106 Chapters 21-28 Pink sheets released (formerly known as the </a:t>
            </a:r>
            <a:r>
              <a:rPr lang="en-US" dirty="0" err="1">
                <a:effectLst/>
              </a:rPr>
              <a:t>iNET</a:t>
            </a:r>
            <a:r>
              <a:rPr lang="en-US" dirty="0">
                <a:effectLst/>
              </a:rPr>
              <a:t> standards)</a:t>
            </a:r>
          </a:p>
          <a:p>
            <a:pPr lvl="3"/>
            <a:r>
              <a:rPr lang="en-US" dirty="0">
                <a:effectLst/>
              </a:rPr>
              <a:t>Some feedback from TSCC – sent to RCC</a:t>
            </a:r>
          </a:p>
          <a:p>
            <a:pPr lvl="3"/>
            <a:r>
              <a:rPr lang="en-US" dirty="0">
                <a:effectLst/>
              </a:rPr>
              <a:t>Final drafts under review right now</a:t>
            </a:r>
          </a:p>
          <a:p>
            <a:pPr lvl="2"/>
            <a:r>
              <a:rPr lang="en-US" dirty="0">
                <a:effectLst/>
              </a:rPr>
              <a:t>There are MDL items that still need to be addressed based on current implementations</a:t>
            </a:r>
          </a:p>
          <a:p>
            <a:pPr lvl="3"/>
            <a:r>
              <a:rPr lang="en-US" dirty="0" err="1">
                <a:effectLst/>
              </a:rPr>
              <a:t>iNET</a:t>
            </a:r>
            <a:r>
              <a:rPr lang="en-US" dirty="0">
                <a:effectLst/>
              </a:rPr>
              <a:t> team working to have an MDL summit to present a path forward for MDL based current usage.</a:t>
            </a:r>
          </a:p>
        </p:txBody>
      </p:sp>
    </p:spTree>
    <p:extLst>
      <p:ext uri="{BB962C8B-B14F-4D97-AF65-F5344CB8AC3E}">
        <p14:creationId xmlns:p14="http://schemas.microsoft.com/office/powerpoint/2010/main" val="1344533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dirty="0">
                <a:effectLst/>
                <a:ea typeface="ＭＳ Ｐゴシック" charset="-128"/>
              </a:rPr>
              <a:t>Sub-Committee Focus II</a:t>
            </a:r>
          </a:p>
        </p:txBody>
      </p:sp>
      <p:sp>
        <p:nvSpPr>
          <p:cNvPr id="4" name="Rectangle 3"/>
          <p:cNvSpPr>
            <a:spLocks noGrp="1" noChangeArrowheads="1"/>
          </p:cNvSpPr>
          <p:nvPr>
            <p:ph type="body" idx="1"/>
          </p:nvPr>
        </p:nvSpPr>
        <p:spPr>
          <a:xfrm>
            <a:off x="381000" y="1219200"/>
            <a:ext cx="8458200" cy="5105400"/>
          </a:xfrm>
        </p:spPr>
        <p:txBody>
          <a:bodyPr>
            <a:normAutofit/>
          </a:bodyPr>
          <a:lstStyle/>
          <a:p>
            <a:pPr marL="609600" indent="-609600" eaLnBrk="1" hangingPunct="1">
              <a:defRPr/>
            </a:pPr>
            <a:r>
              <a:rPr lang="en-US" dirty="0"/>
              <a:t>Standards Activity:</a:t>
            </a:r>
          </a:p>
          <a:p>
            <a:pPr marL="1009650" lvl="1" indent="-609600" eaLnBrk="1" hangingPunct="1">
              <a:defRPr/>
            </a:pPr>
            <a:r>
              <a:rPr lang="en-US" dirty="0"/>
              <a:t>IRIG106-Ch7</a:t>
            </a:r>
          </a:p>
          <a:p>
            <a:pPr marL="1409700" lvl="2" indent="-609600" eaLnBrk="1" hangingPunct="1">
              <a:defRPr/>
            </a:pPr>
            <a:r>
              <a:rPr lang="en-US" dirty="0"/>
              <a:t>IP over PCM</a:t>
            </a:r>
          </a:p>
          <a:p>
            <a:pPr marL="1409700" lvl="2" indent="-609600" eaLnBrk="1" hangingPunct="1">
              <a:defRPr/>
            </a:pPr>
            <a:r>
              <a:rPr lang="en-US" dirty="0"/>
              <a:t>New Pink Sheets for review</a:t>
            </a:r>
          </a:p>
          <a:p>
            <a:pPr marL="609600" indent="-609600" eaLnBrk="1" hangingPunct="1">
              <a:defRPr/>
            </a:pPr>
            <a:r>
              <a:rPr lang="en-US" dirty="0"/>
              <a:t>Standards Activity:</a:t>
            </a:r>
          </a:p>
          <a:p>
            <a:pPr marL="1009650" lvl="1" indent="-609600" eaLnBrk="1" hangingPunct="1">
              <a:defRPr/>
            </a:pPr>
            <a:r>
              <a:rPr lang="en-US" dirty="0"/>
              <a:t>IEEE1588 (PTPv3)</a:t>
            </a:r>
          </a:p>
          <a:p>
            <a:pPr marL="1409700" lvl="2" indent="-609600" eaLnBrk="1" hangingPunct="1">
              <a:defRPr/>
            </a:pPr>
            <a:r>
              <a:rPr lang="en-US" dirty="0"/>
              <a:t>Still in review </a:t>
            </a:r>
          </a:p>
          <a:p>
            <a:pPr marL="1009650" lvl="1" indent="-609600" eaLnBrk="1" hangingPunct="1">
              <a:defRPr/>
            </a:pPr>
            <a:r>
              <a:rPr lang="en-US" dirty="0" err="1"/>
              <a:t>TMoIP</a:t>
            </a:r>
            <a:r>
              <a:rPr lang="en-US" dirty="0"/>
              <a:t> (RCC 218)</a:t>
            </a:r>
          </a:p>
          <a:p>
            <a:pPr marL="1409700" lvl="2" indent="-609600" eaLnBrk="1" hangingPunct="1">
              <a:defRPr/>
            </a:pPr>
            <a:r>
              <a:rPr lang="en-US" dirty="0"/>
              <a:t>Pink sheets released</a:t>
            </a:r>
          </a:p>
          <a:p>
            <a:pPr marL="1409700" lvl="2" indent="-609600" eaLnBrk="1" hangingPunct="1">
              <a:defRPr/>
            </a:pPr>
            <a:r>
              <a:rPr lang="en-US" dirty="0"/>
              <a:t>Informal review meeting at ITC </a:t>
            </a:r>
          </a:p>
          <a:p>
            <a:pPr marL="1257300" lvl="3" indent="0" eaLnBrk="1" hangingPunct="1">
              <a:buNone/>
              <a:defRPr/>
            </a:pPr>
            <a:endParaRPr lang="en-US" dirty="0"/>
          </a:p>
          <a:p>
            <a:pPr marL="1409700" lvl="2" indent="-609600" eaLnBrk="1" hangingPunct="1">
              <a:defRPr/>
            </a:pPr>
            <a:endParaRPr lang="en-US" dirty="0"/>
          </a:p>
          <a:p>
            <a:pPr marL="1409700" lvl="2" indent="-609600" eaLnBrk="1" hangingPunct="1">
              <a:defRPr/>
            </a:pPr>
            <a:endParaRPr lang="en-US" dirty="0"/>
          </a:p>
          <a:p>
            <a:pPr marL="1866900" lvl="3" indent="-609600" eaLnBrk="1" hangingPunct="1">
              <a:defRPr/>
            </a:pPr>
            <a:endParaRPr lang="en-US" dirty="0"/>
          </a:p>
        </p:txBody>
      </p:sp>
    </p:spTree>
    <p:extLst>
      <p:ext uri="{BB962C8B-B14F-4D97-AF65-F5344CB8AC3E}">
        <p14:creationId xmlns:p14="http://schemas.microsoft.com/office/powerpoint/2010/main" val="3480912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dirty="0">
                <a:effectLst/>
                <a:ea typeface="ＭＳ Ｐゴシック" charset="-128"/>
              </a:rPr>
              <a:t>Sub-Committee Focus IV</a:t>
            </a:r>
          </a:p>
        </p:txBody>
      </p:sp>
      <p:sp>
        <p:nvSpPr>
          <p:cNvPr id="4" name="Rectangle 3"/>
          <p:cNvSpPr>
            <a:spLocks noGrp="1" noChangeArrowheads="1"/>
          </p:cNvSpPr>
          <p:nvPr>
            <p:ph type="body" idx="1"/>
          </p:nvPr>
        </p:nvSpPr>
        <p:spPr>
          <a:xfrm>
            <a:off x="381000" y="1219200"/>
            <a:ext cx="8458200" cy="5029200"/>
          </a:xfrm>
        </p:spPr>
        <p:txBody>
          <a:bodyPr/>
          <a:lstStyle/>
          <a:p>
            <a:pPr marL="1009650" lvl="1" indent="-609600" eaLnBrk="1" hangingPunct="1">
              <a:defRPr/>
            </a:pPr>
            <a:r>
              <a:rPr lang="en-US" dirty="0"/>
              <a:t>Have not been notified of significant activity on any of the following standards of interest:</a:t>
            </a:r>
          </a:p>
          <a:p>
            <a:pPr marL="1409700" lvl="2" indent="-609600" eaLnBrk="1" hangingPunct="1">
              <a:defRPr/>
            </a:pPr>
            <a:r>
              <a:rPr lang="en-US" dirty="0"/>
              <a:t>RTP, TCP, UDP, SNMP, FTP, IGMP, etc. etc.</a:t>
            </a:r>
          </a:p>
          <a:p>
            <a:pPr marL="1009650" lvl="1" indent="-609600" eaLnBrk="1" hangingPunct="1">
              <a:defRPr/>
            </a:pPr>
            <a:endParaRPr lang="en-US" dirty="0"/>
          </a:p>
          <a:p>
            <a:pPr marL="400050" lvl="1" indent="0" eaLnBrk="1" hangingPunct="1">
              <a:buNone/>
              <a:defRPr/>
            </a:pPr>
            <a:br>
              <a:rPr lang="en-US" dirty="0">
                <a:effectLst/>
              </a:rPr>
            </a:br>
            <a:endParaRPr lang="en-US" dirty="0"/>
          </a:p>
          <a:p>
            <a:pPr marL="457200" lvl="1" indent="0" eaLnBrk="1" hangingPunct="1">
              <a:buFontTx/>
              <a:buNone/>
              <a:defRPr/>
            </a:pPr>
            <a:endParaRPr lang="en-US" dirty="0"/>
          </a:p>
        </p:txBody>
      </p:sp>
    </p:spTree>
    <p:extLst>
      <p:ext uri="{BB962C8B-B14F-4D97-AF65-F5344CB8AC3E}">
        <p14:creationId xmlns:p14="http://schemas.microsoft.com/office/powerpoint/2010/main" val="171130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a:ea typeface="ＭＳ Ｐゴシック" charset="-128"/>
              </a:rPr>
              <a:t>Open Actions</a:t>
            </a:r>
          </a:p>
        </p:txBody>
      </p:sp>
      <p:sp>
        <p:nvSpPr>
          <p:cNvPr id="26627" name="Rectangle 3"/>
          <p:cNvSpPr>
            <a:spLocks noGrp="1" noChangeArrowheads="1"/>
          </p:cNvSpPr>
          <p:nvPr>
            <p:ph type="body" idx="1"/>
          </p:nvPr>
        </p:nvSpPr>
        <p:spPr/>
        <p:txBody>
          <a:bodyPr/>
          <a:lstStyle/>
          <a:p>
            <a:pPr eaLnBrk="1" hangingPunct="1">
              <a:defRPr/>
            </a:pPr>
            <a:r>
              <a:rPr lang="en-US" dirty="0" err="1">
                <a:effectLst/>
                <a:ea typeface="ＭＳ Ｐゴシック" charset="-128"/>
              </a:rPr>
              <a:t>iNET</a:t>
            </a:r>
            <a:r>
              <a:rPr lang="en-US" dirty="0">
                <a:effectLst/>
                <a:ea typeface="ＭＳ Ｐゴシック" charset="-128"/>
              </a:rPr>
              <a:t> Pink Sheet review</a:t>
            </a:r>
          </a:p>
          <a:p>
            <a:pPr eaLnBrk="1" hangingPunct="1">
              <a:defRPr/>
            </a:pPr>
            <a:r>
              <a:rPr lang="en-US" dirty="0" err="1">
                <a:effectLst/>
                <a:ea typeface="ＭＳ Ｐゴシック" charset="-128"/>
              </a:rPr>
              <a:t>TMoIP</a:t>
            </a:r>
            <a:r>
              <a:rPr lang="en-US" dirty="0">
                <a:effectLst/>
                <a:ea typeface="ＭＳ Ｐゴシック" charset="-128"/>
              </a:rPr>
              <a:t> Pink Sheet review</a:t>
            </a:r>
          </a:p>
        </p:txBody>
      </p:sp>
    </p:spTree>
    <p:extLst>
      <p:ext uri="{BB962C8B-B14F-4D97-AF65-F5344CB8AC3E}">
        <p14:creationId xmlns:p14="http://schemas.microsoft.com/office/powerpoint/2010/main" val="212888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52400" y="3505200"/>
            <a:ext cx="8763000" cy="1470025"/>
          </a:xfrm>
        </p:spPr>
        <p:txBody>
          <a:bodyPr/>
          <a:lstStyle/>
          <a:p>
            <a:pPr algn="ctr" eaLnBrk="1" hangingPunct="1">
              <a:defRPr/>
            </a:pPr>
            <a:r>
              <a:rPr lang="en-US" sz="4800" dirty="0">
                <a:ea typeface="ＭＳ Ｐゴシック" charset="-128"/>
              </a:rPr>
              <a:t>TSCC Spring 2016</a:t>
            </a:r>
            <a:br>
              <a:rPr lang="en-US" sz="4800" dirty="0">
                <a:ea typeface="ＭＳ Ｐゴシック" charset="-128"/>
              </a:rPr>
            </a:br>
            <a:r>
              <a:rPr lang="en-US" sz="4800" dirty="0">
                <a:ea typeface="ＭＳ Ｐゴシック" charset="-128"/>
              </a:rPr>
              <a:t>Transducers Subcommittee Report </a:t>
            </a:r>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55327" r:id="rId3" imgW="7488936" imgH="2199843" progId="Visio.Drawing.11">
                  <p:embed/>
                </p:oleObj>
              </mc:Choice>
              <mc:Fallback>
                <p:oleObj r:id="rId3" imgW="7488936" imgH="219984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5527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1223010" y="1725930"/>
            <a:ext cx="6400800" cy="4149090"/>
          </a:xfrm>
        </p:spPr>
        <p:txBody>
          <a:bodyPr>
            <a:normAutofit fontScale="90000"/>
          </a:bodyPr>
          <a:lstStyle/>
          <a:p>
            <a:pPr algn="ctr">
              <a:defRPr/>
            </a:pPr>
            <a:r>
              <a:rPr lang="en-US" sz="3300" b="1" dirty="0">
                <a:solidFill>
                  <a:srgbClr val="FFFF00"/>
                </a:solidFill>
                <a:effectLst>
                  <a:outerShdw blurRad="38100" dist="38100" dir="2700000" algn="tl">
                    <a:srgbClr val="000000">
                      <a:alpha val="43137"/>
                    </a:srgbClr>
                  </a:outerShdw>
                </a:effectLst>
              </a:rPr>
              <a:t>IEEE 1451 -- Smart Transducer Interface Standards for Sensors, Actuators, and Devices </a:t>
            </a:r>
            <a:br>
              <a:rPr lang="en-US" sz="2400" dirty="0"/>
            </a:br>
            <a:r>
              <a:rPr lang="en-US" sz="2400" dirty="0"/>
              <a:t> </a:t>
            </a:r>
            <a:br>
              <a:rPr lang="en-US" sz="2400" dirty="0"/>
            </a:br>
            <a:br>
              <a:rPr lang="en-US" sz="2025" b="1" dirty="0"/>
            </a:br>
            <a:br>
              <a:rPr lang="en-US" sz="2025" b="1" dirty="0"/>
            </a:br>
            <a:br>
              <a:rPr lang="en-US" sz="1500" dirty="0"/>
            </a:br>
            <a:r>
              <a:rPr lang="en-US" sz="1500" b="1" i="1" dirty="0">
                <a:latin typeface="Comic Sans MS" pitchFamily="66" charset="0"/>
              </a:rPr>
              <a:t>Kang Lee</a:t>
            </a:r>
            <a:br>
              <a:rPr lang="en-US" sz="1500" b="1" i="1" dirty="0">
                <a:latin typeface="Comic Sans MS" pitchFamily="66" charset="0"/>
              </a:rPr>
            </a:br>
            <a:br>
              <a:rPr lang="en-US" sz="1500" b="1" i="1" dirty="0">
                <a:latin typeface="Comic Sans MS" pitchFamily="66" charset="0"/>
              </a:rPr>
            </a:br>
            <a:r>
              <a:rPr lang="en-US" sz="1500" b="1" i="1" dirty="0">
                <a:latin typeface="Comic Sans MS" pitchFamily="66" charset="0"/>
              </a:rPr>
              <a:t>Chair, TC9 on Sensor Technology</a:t>
            </a:r>
            <a:br>
              <a:rPr lang="en-US" sz="1500" b="1" i="1" dirty="0">
                <a:latin typeface="Comic Sans MS" pitchFamily="66" charset="0"/>
              </a:rPr>
            </a:br>
            <a:r>
              <a:rPr lang="en-US" sz="1500" b="1" i="1" dirty="0">
                <a:latin typeface="Comic Sans MS" pitchFamily="66" charset="0"/>
              </a:rPr>
              <a:t>IEEE Instrumentation and Measurement Society</a:t>
            </a:r>
            <a:br>
              <a:rPr lang="en-US" sz="1500" b="1" i="1" dirty="0">
                <a:latin typeface="Comic Sans MS" pitchFamily="66" charset="0"/>
              </a:rPr>
            </a:br>
            <a:r>
              <a:rPr lang="en-US" sz="1500" b="1" i="1" dirty="0">
                <a:latin typeface="Comic Sans MS" pitchFamily="66" charset="0"/>
              </a:rPr>
              <a:t> </a:t>
            </a:r>
            <a:br>
              <a:rPr lang="en-US" sz="1500" b="1" i="1" dirty="0">
                <a:latin typeface="Comic Sans MS" pitchFamily="66" charset="0"/>
              </a:rPr>
            </a:br>
            <a:br>
              <a:rPr lang="en-US" sz="1500" b="1" i="1" dirty="0">
                <a:latin typeface="Comic Sans MS" pitchFamily="66" charset="0"/>
              </a:rPr>
            </a:br>
            <a:r>
              <a:rPr lang="en-US" sz="1500" b="1" i="1" dirty="0">
                <a:latin typeface="Comic Sans MS" pitchFamily="66" charset="0"/>
              </a:rPr>
              <a:t> </a:t>
            </a:r>
            <a:br>
              <a:rPr lang="en-US" sz="1500" dirty="0"/>
            </a:br>
            <a:endParaRPr lang="en-US" sz="1500" dirty="0">
              <a:solidFill>
                <a:schemeClr val="tx1">
                  <a:lumMod val="95000"/>
                </a:schemeClr>
              </a:solidFill>
            </a:endParaRPr>
          </a:p>
        </p:txBody>
      </p:sp>
    </p:spTree>
    <p:extLst>
      <p:ext uri="{BB962C8B-B14F-4D97-AF65-F5344CB8AC3E}">
        <p14:creationId xmlns:p14="http://schemas.microsoft.com/office/powerpoint/2010/main" val="1289370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090115"/>
            <a:ext cx="7429500" cy="614363"/>
          </a:xfrm>
        </p:spPr>
        <p:txBody>
          <a:bodyPr/>
          <a:lstStyle/>
          <a:p>
            <a:pPr>
              <a:defRPr/>
            </a:pPr>
            <a:r>
              <a:rPr lang="en-US" sz="2100" b="1" i="1" dirty="0">
                <a:solidFill>
                  <a:srgbClr val="FFFF00"/>
                </a:solidFill>
              </a:rPr>
              <a:t>Transducers (Sensors &amp; Actuators) are used everywhere</a:t>
            </a:r>
            <a:endParaRPr lang="en-US" sz="2100" dirty="0"/>
          </a:p>
        </p:txBody>
      </p:sp>
      <p:sp>
        <p:nvSpPr>
          <p:cNvPr id="7171" name="Content Placeholder 2"/>
          <p:cNvSpPr>
            <a:spLocks noGrp="1"/>
          </p:cNvSpPr>
          <p:nvPr>
            <p:ph sz="half" idx="1"/>
          </p:nvPr>
        </p:nvSpPr>
        <p:spPr>
          <a:xfrm>
            <a:off x="571500" y="1677325"/>
            <a:ext cx="6229350" cy="2959894"/>
          </a:xfrm>
        </p:spPr>
        <p:txBody>
          <a:bodyPr>
            <a:normAutofit fontScale="85000" lnSpcReduction="20000"/>
          </a:bodyPr>
          <a:lstStyle/>
          <a:p>
            <a:pPr marL="205740" indent="-205740">
              <a:buClr>
                <a:schemeClr val="accent3"/>
              </a:buClr>
              <a:buNone/>
              <a:defRPr/>
            </a:pPr>
            <a:r>
              <a:rPr lang="en-US" sz="1950" dirty="0"/>
              <a:t>Networked sensors connected in wired or wireless ways can be used in many applications:</a:t>
            </a:r>
          </a:p>
          <a:p>
            <a:pPr marL="480060" lvl="1" indent="-185166">
              <a:buFont typeface="Wingdings 2"/>
              <a:buChar char=""/>
              <a:defRPr/>
            </a:pPr>
            <a:r>
              <a:rPr lang="en-US" sz="1650" dirty="0"/>
              <a:t>Aerospace</a:t>
            </a:r>
          </a:p>
          <a:p>
            <a:pPr marL="480060" lvl="1" indent="-185166">
              <a:buFont typeface="Wingdings 2"/>
              <a:buChar char=""/>
              <a:defRPr/>
            </a:pPr>
            <a:r>
              <a:rPr lang="en-US" sz="1650" dirty="0"/>
              <a:t>Automobile</a:t>
            </a:r>
          </a:p>
          <a:p>
            <a:pPr marL="480060" lvl="1" indent="-185166">
              <a:buFont typeface="Wingdings 2"/>
              <a:buChar char=""/>
              <a:defRPr/>
            </a:pPr>
            <a:r>
              <a:rPr lang="en-US" sz="1650" dirty="0"/>
              <a:t>Global warming / environmental monitoring</a:t>
            </a:r>
            <a:endParaRPr lang="en-US" sz="1650" dirty="0">
              <a:solidFill>
                <a:srgbClr val="00B0F0"/>
              </a:solidFill>
            </a:endParaRPr>
          </a:p>
          <a:p>
            <a:pPr marL="480060" lvl="1" indent="-185166">
              <a:buFont typeface="Wingdings 2"/>
              <a:buChar char=""/>
              <a:defRPr/>
            </a:pPr>
            <a:r>
              <a:rPr lang="en-US" sz="1650" dirty="0"/>
              <a:t>Global asset tracking (supply chain, secure container)</a:t>
            </a:r>
          </a:p>
          <a:p>
            <a:pPr marL="480060" lvl="1" indent="-185166">
              <a:buFont typeface="Wingdings 2"/>
              <a:buChar char=""/>
              <a:defRPr/>
            </a:pPr>
            <a:r>
              <a:rPr lang="en-US" sz="1650" dirty="0"/>
              <a:t>Green / smart home and building</a:t>
            </a:r>
          </a:p>
          <a:p>
            <a:pPr marL="480060" lvl="1" indent="-185166">
              <a:buFont typeface="Wingdings 2"/>
              <a:buChar char=""/>
              <a:defRPr/>
            </a:pPr>
            <a:r>
              <a:rPr lang="en-US" sz="1650" dirty="0"/>
              <a:t>Health condition monitoring</a:t>
            </a:r>
          </a:p>
          <a:p>
            <a:pPr marL="480060" lvl="1" indent="-185166">
              <a:buFont typeface="Wingdings 2"/>
              <a:buChar char=""/>
              <a:defRPr/>
            </a:pPr>
            <a:r>
              <a:rPr lang="en-US" sz="1650" dirty="0"/>
              <a:t>Industrial automation</a:t>
            </a:r>
          </a:p>
          <a:p>
            <a:pPr marL="480060" lvl="1" indent="-185166">
              <a:buFont typeface="Wingdings 2"/>
              <a:buChar char=""/>
              <a:defRPr/>
            </a:pPr>
            <a:r>
              <a:rPr lang="en-US" sz="1650" dirty="0"/>
              <a:t>Manufacturing</a:t>
            </a:r>
          </a:p>
          <a:p>
            <a:pPr marL="480060" lvl="1" indent="-185166">
              <a:buFont typeface="Wingdings 2"/>
              <a:buChar char=""/>
              <a:defRPr/>
            </a:pPr>
            <a:r>
              <a:rPr lang="en-US" sz="1650" dirty="0"/>
              <a:t>Smart Grid &amp; more ….</a:t>
            </a:r>
          </a:p>
          <a:p>
            <a:pPr marL="205740" indent="-205740">
              <a:buClr>
                <a:schemeClr val="accent3"/>
              </a:buClr>
              <a:buFont typeface="Wingdings 2"/>
              <a:buChar char=""/>
              <a:defRPr/>
            </a:pPr>
            <a:endParaRPr lang="en-US" sz="1800" dirty="0"/>
          </a:p>
          <a:p>
            <a:pPr marL="205740" indent="-205740">
              <a:buClr>
                <a:schemeClr val="accent3"/>
              </a:buClr>
              <a:buNone/>
              <a:defRPr/>
            </a:pPr>
            <a:endParaRPr lang="en-US" sz="1800" dirty="0"/>
          </a:p>
          <a:p>
            <a:pPr marL="205740" indent="-205740">
              <a:buClr>
                <a:schemeClr val="accent3"/>
              </a:buClr>
              <a:buFont typeface="Wingdings 2"/>
              <a:buChar char=""/>
              <a:defRPr/>
            </a:pPr>
            <a:endParaRPr lang="en-US" sz="1800" dirty="0"/>
          </a:p>
          <a:p>
            <a:pPr marL="205740" indent="-205740">
              <a:buClr>
                <a:schemeClr val="accent3"/>
              </a:buClr>
              <a:buFont typeface="Wingdings 2"/>
              <a:buChar char=""/>
              <a:defRPr/>
            </a:pPr>
            <a:endParaRPr lang="en-US" sz="1800" dirty="0"/>
          </a:p>
        </p:txBody>
      </p:sp>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39" y="4731850"/>
            <a:ext cx="1455330" cy="109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448" y="2216322"/>
            <a:ext cx="1485900" cy="6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http://t2.gstatic.com/images?q=tbn:ANd9GcQ4D6gpUlOVFrAi4ZSweADAVtTYlAChGtoOROb5UDfLmZB-MGI&amp;t=1&amp;usg=__mjqPD25hs3OqT94NlSIoMWtyD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0464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t="1936"/>
          <a:stretch>
            <a:fillRect/>
          </a:stretch>
        </p:blipFill>
        <p:spPr bwMode="auto">
          <a:xfrm>
            <a:off x="6972300" y="1890926"/>
            <a:ext cx="857250" cy="127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7218" y="4877992"/>
            <a:ext cx="1212056" cy="9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5724" y="4798060"/>
            <a:ext cx="1485900" cy="10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1332" y="4439203"/>
            <a:ext cx="865369" cy="139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Rectangle 2"/>
          <p:cNvSpPr txBox="1">
            <a:spLocks noChangeArrowheads="1"/>
          </p:cNvSpPr>
          <p:nvPr/>
        </p:nvSpPr>
        <p:spPr bwMode="auto">
          <a:xfrm>
            <a:off x="4806571" y="3402061"/>
            <a:ext cx="1200150" cy="400050"/>
          </a:xfrm>
          <a:prstGeom prst="rect">
            <a:avLst/>
          </a:prstGeom>
          <a:noFill/>
          <a:ln w="9525">
            <a:noFill/>
            <a:miter lim="800000"/>
            <a:headEnd/>
            <a:tailEnd/>
          </a:ln>
        </p:spPr>
        <p:txBody>
          <a:bodyPr anchor="b"/>
          <a:lstStyle/>
          <a:p>
            <a:pPr defTabSz="685800" eaLnBrk="1" fontAlgn="auto" hangingPunct="1">
              <a:spcBef>
                <a:spcPts val="0"/>
              </a:spcBef>
              <a:spcAft>
                <a:spcPts val="0"/>
              </a:spcAft>
              <a:defRPr/>
            </a:pPr>
            <a:r>
              <a:rPr lang="en-US" kern="0" dirty="0">
                <a:solidFill>
                  <a:srgbClr val="C00000"/>
                </a:solidFill>
                <a:latin typeface="Comic Sans MS" pitchFamily="66" charset="0"/>
                <a:ea typeface="+mj-ea"/>
                <a:cs typeface="+mj-cs"/>
              </a:rPr>
              <a:t>Security</a:t>
            </a:r>
          </a:p>
        </p:txBody>
      </p:sp>
      <p:sp>
        <p:nvSpPr>
          <p:cNvPr id="18" name="Rectangle 2"/>
          <p:cNvSpPr txBox="1">
            <a:spLocks noChangeArrowheads="1"/>
          </p:cNvSpPr>
          <p:nvPr/>
        </p:nvSpPr>
        <p:spPr bwMode="auto">
          <a:xfrm>
            <a:off x="4661717" y="4284485"/>
            <a:ext cx="1600200" cy="400050"/>
          </a:xfrm>
          <a:prstGeom prst="rect">
            <a:avLst/>
          </a:prstGeom>
          <a:noFill/>
          <a:ln w="9525">
            <a:noFill/>
            <a:miter lim="800000"/>
            <a:headEnd/>
            <a:tailEnd/>
          </a:ln>
        </p:spPr>
        <p:txBody>
          <a:bodyPr anchor="b"/>
          <a:lstStyle/>
          <a:p>
            <a:pPr defTabSz="685800" eaLnBrk="1" fontAlgn="auto" hangingPunct="1">
              <a:spcBef>
                <a:spcPts val="0"/>
              </a:spcBef>
              <a:spcAft>
                <a:spcPts val="0"/>
              </a:spcAft>
              <a:defRPr/>
            </a:pPr>
            <a:r>
              <a:rPr lang="en-US" kern="0" dirty="0">
                <a:solidFill>
                  <a:srgbClr val="C00000"/>
                </a:solidFill>
                <a:latin typeface="Comic Sans MS" pitchFamily="66" charset="0"/>
                <a:ea typeface="+mj-ea"/>
                <a:cs typeface="+mj-cs"/>
              </a:rPr>
              <a:t>Web Access</a:t>
            </a:r>
          </a:p>
        </p:txBody>
      </p:sp>
      <p:sp>
        <p:nvSpPr>
          <p:cNvPr id="19" name="Rectangle 2"/>
          <p:cNvSpPr txBox="1">
            <a:spLocks noChangeArrowheads="1"/>
          </p:cNvSpPr>
          <p:nvPr/>
        </p:nvSpPr>
        <p:spPr bwMode="auto">
          <a:xfrm>
            <a:off x="3984968" y="3817146"/>
            <a:ext cx="1314450" cy="400050"/>
          </a:xfrm>
          <a:prstGeom prst="rect">
            <a:avLst/>
          </a:prstGeom>
          <a:noFill/>
          <a:ln w="9525">
            <a:noFill/>
            <a:miter lim="800000"/>
            <a:headEnd/>
            <a:tailEnd/>
          </a:ln>
        </p:spPr>
        <p:txBody>
          <a:bodyPr anchor="b"/>
          <a:lstStyle/>
          <a:p>
            <a:pPr defTabSz="685800" eaLnBrk="1" fontAlgn="auto" hangingPunct="1">
              <a:spcBef>
                <a:spcPts val="0"/>
              </a:spcBef>
              <a:spcAft>
                <a:spcPts val="0"/>
              </a:spcAft>
              <a:defRPr/>
            </a:pPr>
            <a:r>
              <a:rPr lang="en-US" kern="0" dirty="0">
                <a:solidFill>
                  <a:srgbClr val="C00000"/>
                </a:solidFill>
                <a:latin typeface="Comic Sans MS" pitchFamily="66" charset="0"/>
                <a:ea typeface="+mj-ea"/>
                <a:cs typeface="+mj-cs"/>
              </a:rPr>
              <a:t>Wireless</a:t>
            </a:r>
          </a:p>
        </p:txBody>
      </p:sp>
      <p:sp>
        <p:nvSpPr>
          <p:cNvPr id="15" name="Rectangle 2"/>
          <p:cNvSpPr txBox="1">
            <a:spLocks noChangeArrowheads="1"/>
          </p:cNvSpPr>
          <p:nvPr/>
        </p:nvSpPr>
        <p:spPr bwMode="auto">
          <a:xfrm>
            <a:off x="5543550" y="3797934"/>
            <a:ext cx="1200150" cy="400050"/>
          </a:xfrm>
          <a:prstGeom prst="rect">
            <a:avLst/>
          </a:prstGeom>
          <a:noFill/>
          <a:ln w="9525">
            <a:noFill/>
            <a:miter lim="800000"/>
            <a:headEnd/>
            <a:tailEnd/>
          </a:ln>
        </p:spPr>
        <p:txBody>
          <a:bodyPr anchor="b"/>
          <a:lstStyle/>
          <a:p>
            <a:pPr defTabSz="685800" eaLnBrk="1" fontAlgn="auto" hangingPunct="1">
              <a:spcBef>
                <a:spcPts val="0"/>
              </a:spcBef>
              <a:spcAft>
                <a:spcPts val="0"/>
              </a:spcAft>
              <a:defRPr/>
            </a:pPr>
            <a:r>
              <a:rPr lang="en-US" kern="0" dirty="0">
                <a:solidFill>
                  <a:srgbClr val="C00000"/>
                </a:solidFill>
                <a:latin typeface="Comic Sans MS" pitchFamily="66" charset="0"/>
                <a:ea typeface="+mj-ea"/>
                <a:cs typeface="+mj-cs"/>
              </a:rPr>
              <a:t>Privacy</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9335" y="4628615"/>
            <a:ext cx="935618" cy="1249099"/>
          </a:xfrm>
          <a:prstGeom prst="rect">
            <a:avLst/>
          </a:prstGeom>
        </p:spPr>
      </p:pic>
    </p:spTree>
    <p:extLst>
      <p:ext uri="{BB962C8B-B14F-4D97-AF65-F5344CB8AC3E}">
        <p14:creationId xmlns:p14="http://schemas.microsoft.com/office/powerpoint/2010/main" val="2276932608"/>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9" name="Rectangle 5"/>
          <p:cNvSpPr>
            <a:spLocks noGrp="1" noChangeArrowheads="1"/>
          </p:cNvSpPr>
          <p:nvPr>
            <p:ph type="title"/>
          </p:nvPr>
        </p:nvSpPr>
        <p:spPr>
          <a:xfrm>
            <a:off x="1485900" y="971550"/>
            <a:ext cx="6172200" cy="857250"/>
          </a:xfrm>
        </p:spPr>
        <p:txBody>
          <a:bodyPr/>
          <a:lstStyle/>
          <a:p>
            <a:pPr eaLnBrk="1" hangingPunct="1">
              <a:defRPr/>
            </a:pPr>
            <a:r>
              <a:rPr lang="en-US" sz="3000" b="1" dirty="0">
                <a:solidFill>
                  <a:srgbClr val="EFFD35"/>
                </a:solidFill>
              </a:rPr>
              <a:t>How about this ? </a:t>
            </a:r>
            <a:br>
              <a:rPr lang="en-US" sz="3000" b="1" dirty="0">
                <a:solidFill>
                  <a:srgbClr val="EFFD35"/>
                </a:solidFill>
              </a:rPr>
            </a:br>
            <a:r>
              <a:rPr lang="en-US" sz="2100" b="1" dirty="0">
                <a:solidFill>
                  <a:srgbClr val="EFFD35"/>
                </a:solidFill>
              </a:rPr>
              <a:t>A real world “Sensor Instrumentation” problem</a:t>
            </a:r>
          </a:p>
        </p:txBody>
      </p:sp>
      <p:graphicFrame>
        <p:nvGraphicFramePr>
          <p:cNvPr id="666628" name="Object 4"/>
          <p:cNvGraphicFramePr>
            <a:graphicFrameLocks noGrp="1" noChangeAspect="1"/>
          </p:cNvGraphicFramePr>
          <p:nvPr>
            <p:ph idx="1"/>
          </p:nvPr>
        </p:nvGraphicFramePr>
        <p:xfrm>
          <a:off x="2286000" y="1947864"/>
          <a:ext cx="4343400" cy="3507581"/>
        </p:xfrm>
        <a:graphic>
          <a:graphicData uri="http://schemas.openxmlformats.org/presentationml/2006/ole">
            <mc:AlternateContent xmlns:mc="http://schemas.openxmlformats.org/markup-compatibility/2006">
              <mc:Choice xmlns:v="urn:schemas-microsoft-com:vml" Requires="v">
                <p:oleObj spid="_x0000_s74754" name="Bitmap Image" r:id="rId3" imgW="8561905" imgH="6916115" progId="Paint.Picture">
                  <p:embed/>
                </p:oleObj>
              </mc:Choice>
              <mc:Fallback>
                <p:oleObj name="Bitmap Image" r:id="rId3" imgW="8561905" imgH="6916115" progId="Paint.Picture">
                  <p:embed/>
                  <p:pic>
                    <p:nvPicPr>
                      <p:cNvPr id="6666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47864"/>
                        <a:ext cx="4343400" cy="350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6631" name="Text Box 7"/>
          <p:cNvSpPr txBox="1">
            <a:spLocks noChangeArrowheads="1"/>
          </p:cNvSpPr>
          <p:nvPr/>
        </p:nvSpPr>
        <p:spPr bwMode="auto">
          <a:xfrm>
            <a:off x="4514851" y="5486400"/>
            <a:ext cx="2145443" cy="2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ct val="20000"/>
              </a:spcBef>
              <a:spcAft>
                <a:spcPts val="0"/>
              </a:spcAft>
            </a:pPr>
            <a:r>
              <a:rPr lang="en-US" altLang="en-US" sz="900" kern="0">
                <a:solidFill>
                  <a:schemeClr val="tx1"/>
                </a:solidFill>
              </a:rPr>
              <a:t>Image courtesy of National Instruments</a:t>
            </a:r>
          </a:p>
        </p:txBody>
      </p:sp>
    </p:spTree>
    <p:extLst>
      <p:ext uri="{BB962C8B-B14F-4D97-AF65-F5344CB8AC3E}">
        <p14:creationId xmlns:p14="http://schemas.microsoft.com/office/powerpoint/2010/main" val="1719160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90" y="1188935"/>
            <a:ext cx="7236512" cy="657225"/>
          </a:xfrm>
        </p:spPr>
        <p:txBody>
          <a:bodyPr>
            <a:normAutofit/>
          </a:bodyPr>
          <a:lstStyle/>
          <a:p>
            <a:r>
              <a:rPr lang="en-US" sz="2700" b="1" dirty="0">
                <a:solidFill>
                  <a:srgbClr val="FFFF00"/>
                </a:solidFill>
                <a:effectLst>
                  <a:outerShdw blurRad="38100" dist="38100" dir="2700000" algn="tl">
                    <a:srgbClr val="000000">
                      <a:alpha val="43137"/>
                    </a:srgbClr>
                  </a:outerShdw>
                </a:effectLst>
              </a:rPr>
              <a:t>Smart Transducers - IEEE 1451 Definition:</a:t>
            </a:r>
          </a:p>
        </p:txBody>
      </p:sp>
      <p:sp>
        <p:nvSpPr>
          <p:cNvPr id="3" name="Content Placeholder 2"/>
          <p:cNvSpPr>
            <a:spLocks noGrp="1"/>
          </p:cNvSpPr>
          <p:nvPr>
            <p:ph idx="1"/>
          </p:nvPr>
        </p:nvSpPr>
        <p:spPr>
          <a:xfrm>
            <a:off x="820785" y="2036890"/>
            <a:ext cx="6709906" cy="3619499"/>
          </a:xfrm>
        </p:spPr>
        <p:txBody>
          <a:bodyPr>
            <a:normAutofit/>
          </a:bodyPr>
          <a:lstStyle/>
          <a:p>
            <a:r>
              <a:rPr lang="en-US" sz="1800" b="1" dirty="0">
                <a:solidFill>
                  <a:srgbClr val="FFFF00"/>
                </a:solidFill>
                <a:latin typeface="Comic Sans MS" panose="030F0702030302020204" pitchFamily="66" charset="0"/>
              </a:rPr>
              <a:t>“A smart transducer is a transducer that provides functions beyond those necessary for generating a correct representation of a sensed or controlled quantity. This functionality typically simplifies the integration of the transducer into applications in a networked environment.”</a:t>
            </a:r>
          </a:p>
          <a:p>
            <a:pPr>
              <a:buFont typeface="Wingdings" panose="05000000000000000000" pitchFamily="2" charset="2"/>
              <a:buChar char="Ø"/>
            </a:pPr>
            <a:r>
              <a:rPr lang="en-US" sz="1800" dirty="0">
                <a:solidFill>
                  <a:srgbClr val="FFFF00"/>
                </a:solidFill>
                <a:latin typeface="Comic Sans MS" panose="030F0702030302020204" pitchFamily="66" charset="0"/>
              </a:rPr>
              <a:t>In other words, an IEEE smart transducer is either a sensor or actuator that can </a:t>
            </a:r>
            <a:r>
              <a:rPr lang="en-US" sz="1800" b="1" u="sng" dirty="0">
                <a:solidFill>
                  <a:srgbClr val="FFFF00"/>
                </a:solidFill>
                <a:latin typeface="Comic Sans MS" panose="030F0702030302020204" pitchFamily="66" charset="0"/>
              </a:rPr>
              <a:t>identify and describe</a:t>
            </a:r>
            <a:r>
              <a:rPr lang="en-US" sz="1800" b="1" dirty="0">
                <a:solidFill>
                  <a:srgbClr val="FFFF00"/>
                </a:solidFill>
                <a:latin typeface="Comic Sans MS" panose="030F0702030302020204" pitchFamily="66" charset="0"/>
              </a:rPr>
              <a:t> </a:t>
            </a:r>
            <a:r>
              <a:rPr lang="en-US" sz="1800" dirty="0">
                <a:solidFill>
                  <a:srgbClr val="FFFF00"/>
                </a:solidFill>
                <a:latin typeface="Comic Sans MS" panose="030F0702030302020204" pitchFamily="66" charset="0"/>
              </a:rPr>
              <a:t>itself, has </a:t>
            </a:r>
            <a:r>
              <a:rPr lang="en-US" sz="1800" b="1" u="sng" dirty="0">
                <a:solidFill>
                  <a:srgbClr val="FFFF00"/>
                </a:solidFill>
                <a:latin typeface="Comic Sans MS" panose="030F0702030302020204" pitchFamily="66" charset="0"/>
              </a:rPr>
              <a:t>processing capability</a:t>
            </a:r>
            <a:r>
              <a:rPr lang="en-US" sz="1800" b="1" dirty="0">
                <a:solidFill>
                  <a:srgbClr val="FFFF00"/>
                </a:solidFill>
                <a:latin typeface="Comic Sans MS" panose="030F0702030302020204" pitchFamily="66" charset="0"/>
              </a:rPr>
              <a:t> </a:t>
            </a:r>
            <a:r>
              <a:rPr lang="en-US" sz="1800" dirty="0">
                <a:solidFill>
                  <a:srgbClr val="FFFF00"/>
                </a:solidFill>
                <a:latin typeface="Comic Sans MS" panose="030F0702030302020204" pitchFamily="66" charset="0"/>
              </a:rPr>
              <a:t>to present sensor data or actuation values, respectively, with </a:t>
            </a:r>
            <a:r>
              <a:rPr lang="en-US" sz="1800" u="sng" dirty="0">
                <a:solidFill>
                  <a:srgbClr val="FFFF00"/>
                </a:solidFill>
                <a:latin typeface="Comic Sans MS" panose="030F0702030302020204" pitchFamily="66" charset="0"/>
              </a:rPr>
              <a:t>measurement units</a:t>
            </a:r>
            <a:r>
              <a:rPr lang="en-US" sz="1800" dirty="0">
                <a:solidFill>
                  <a:srgbClr val="FFFF00"/>
                </a:solidFill>
                <a:latin typeface="Comic Sans MS" panose="030F0702030302020204" pitchFamily="66" charset="0"/>
              </a:rPr>
              <a:t>, and has </a:t>
            </a:r>
            <a:r>
              <a:rPr lang="en-US" sz="1800" b="1" u="sng" dirty="0">
                <a:solidFill>
                  <a:srgbClr val="FFFF00"/>
                </a:solidFill>
                <a:latin typeface="Comic Sans MS" panose="030F0702030302020204" pitchFamily="66" charset="0"/>
              </a:rPr>
              <a:t>network access </a:t>
            </a:r>
            <a:r>
              <a:rPr lang="en-US" sz="1800" dirty="0">
                <a:solidFill>
                  <a:srgbClr val="FFFF00"/>
                </a:solidFill>
                <a:latin typeface="Comic Sans MS" panose="030F0702030302020204" pitchFamily="66" charset="0"/>
              </a:rPr>
              <a:t>capability, and is </a:t>
            </a:r>
            <a:r>
              <a:rPr lang="en-US" sz="1800" b="1" u="sng" dirty="0">
                <a:solidFill>
                  <a:srgbClr val="FFFF00"/>
                </a:solidFill>
                <a:latin typeface="Comic Sans MS" panose="030F0702030302020204" pitchFamily="66" charset="0"/>
              </a:rPr>
              <a:t>easy to use </a:t>
            </a:r>
            <a:r>
              <a:rPr lang="en-US" sz="1800" b="1" dirty="0">
                <a:solidFill>
                  <a:srgbClr val="FFC000"/>
                </a:solidFill>
                <a:latin typeface="Comic Sans MS" panose="030F0702030302020204" pitchFamily="66" charset="0"/>
              </a:rPr>
              <a:t>(enabling plug-and-play).</a:t>
            </a:r>
          </a:p>
        </p:txBody>
      </p:sp>
    </p:spTree>
    <p:extLst>
      <p:ext uri="{BB962C8B-B14F-4D97-AF65-F5344CB8AC3E}">
        <p14:creationId xmlns:p14="http://schemas.microsoft.com/office/powerpoint/2010/main" val="2648833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223010" y="1200151"/>
            <a:ext cx="6572250" cy="4407694"/>
          </a:xfrm>
        </p:spPr>
        <p:txBody>
          <a:bodyPr>
            <a:normAutofit fontScale="92500" lnSpcReduction="20000"/>
          </a:bodyPr>
          <a:lstStyle/>
          <a:p>
            <a:pPr eaLnBrk="1" hangingPunct="1">
              <a:buFont typeface="Arial" charset="0"/>
              <a:buNone/>
              <a:defRPr/>
            </a:pPr>
            <a:r>
              <a:rPr lang="en-US" sz="2925" b="1" dirty="0">
                <a:solidFill>
                  <a:srgbClr val="FFFF00"/>
                </a:solidFill>
              </a:rPr>
              <a:t>Main Features of Smart Transducers</a:t>
            </a:r>
          </a:p>
          <a:p>
            <a:pPr eaLnBrk="1" hangingPunct="1">
              <a:buFont typeface="Arial" charset="0"/>
              <a:buNone/>
              <a:defRPr/>
            </a:pPr>
            <a:endParaRPr lang="en-US" sz="2925" dirty="0">
              <a:solidFill>
                <a:srgbClr val="EFFD35"/>
              </a:solidFill>
            </a:endParaRPr>
          </a:p>
          <a:p>
            <a:pPr eaLnBrk="1" hangingPunct="1">
              <a:defRPr/>
            </a:pPr>
            <a:r>
              <a:rPr lang="en-US" sz="2100" dirty="0">
                <a:solidFill>
                  <a:schemeClr val="tx2"/>
                </a:solidFill>
                <a:latin typeface="Comic Sans MS" pitchFamily="66" charset="0"/>
              </a:rPr>
              <a:t>Transducer = sensor or actuator</a:t>
            </a:r>
          </a:p>
          <a:p>
            <a:pPr eaLnBrk="1" hangingPunct="1">
              <a:defRPr/>
            </a:pPr>
            <a:r>
              <a:rPr lang="en-US" sz="2100" dirty="0">
                <a:solidFill>
                  <a:schemeClr val="tx2"/>
                </a:solidFill>
                <a:latin typeface="Comic Sans MS" pitchFamily="66" charset="0"/>
              </a:rPr>
              <a:t>Network ready</a:t>
            </a:r>
          </a:p>
          <a:p>
            <a:pPr eaLnBrk="1" hangingPunct="1">
              <a:defRPr/>
            </a:pPr>
            <a:r>
              <a:rPr lang="en-US" sz="2100" dirty="0">
                <a:solidFill>
                  <a:schemeClr val="tx2"/>
                </a:solidFill>
                <a:latin typeface="Comic Sans MS" pitchFamily="66" charset="0"/>
              </a:rPr>
              <a:t>Self-identification</a:t>
            </a:r>
          </a:p>
          <a:p>
            <a:pPr eaLnBrk="1" hangingPunct="1">
              <a:defRPr/>
            </a:pPr>
            <a:r>
              <a:rPr lang="en-US" sz="2100" dirty="0">
                <a:solidFill>
                  <a:schemeClr val="tx2"/>
                </a:solidFill>
                <a:latin typeface="Comic Sans MS" pitchFamily="66" charset="0"/>
              </a:rPr>
              <a:t>Self-description</a:t>
            </a:r>
          </a:p>
          <a:p>
            <a:pPr eaLnBrk="1" hangingPunct="1">
              <a:defRPr/>
            </a:pPr>
            <a:r>
              <a:rPr lang="en-US" sz="2100" dirty="0">
                <a:solidFill>
                  <a:schemeClr val="tx2"/>
                </a:solidFill>
                <a:latin typeface="Comic Sans MS" pitchFamily="66" charset="0"/>
              </a:rPr>
              <a:t>Self-calibration (enable)</a:t>
            </a:r>
          </a:p>
          <a:p>
            <a:pPr eaLnBrk="1" hangingPunct="1">
              <a:defRPr/>
            </a:pPr>
            <a:r>
              <a:rPr lang="en-US" sz="2100" dirty="0">
                <a:solidFill>
                  <a:schemeClr val="tx2"/>
                </a:solidFill>
                <a:latin typeface="Comic Sans MS" pitchFamily="66" charset="0"/>
              </a:rPr>
              <a:t>Time-aware</a:t>
            </a:r>
          </a:p>
          <a:p>
            <a:pPr eaLnBrk="1" hangingPunct="1">
              <a:defRPr/>
            </a:pPr>
            <a:r>
              <a:rPr lang="en-US" sz="2100" dirty="0">
                <a:solidFill>
                  <a:schemeClr val="tx2"/>
                </a:solidFill>
                <a:latin typeface="Comic Sans MS" pitchFamily="66" charset="0"/>
              </a:rPr>
              <a:t>Location-aware</a:t>
            </a:r>
          </a:p>
          <a:p>
            <a:pPr eaLnBrk="1" hangingPunct="1">
              <a:defRPr/>
            </a:pPr>
            <a:r>
              <a:rPr lang="en-US" sz="2100" dirty="0">
                <a:solidFill>
                  <a:schemeClr val="tx2"/>
                </a:solidFill>
                <a:latin typeface="Comic Sans MS" pitchFamily="66" charset="0"/>
              </a:rPr>
              <a:t>Intelligence (signal processing, event notification, data fusion…)</a:t>
            </a:r>
          </a:p>
          <a:p>
            <a:pPr eaLnBrk="1" hangingPunct="1">
              <a:defRPr/>
            </a:pPr>
            <a:r>
              <a:rPr lang="en-US" sz="2100" dirty="0">
                <a:solidFill>
                  <a:schemeClr val="tx2"/>
                </a:solidFill>
                <a:latin typeface="Comic Sans MS" pitchFamily="66" charset="0"/>
              </a:rPr>
              <a:t>Output in physical units </a:t>
            </a:r>
          </a:p>
          <a:p>
            <a:pPr eaLnBrk="1" hangingPunct="1">
              <a:defRPr/>
            </a:pPr>
            <a:r>
              <a:rPr lang="en-US" sz="2100" dirty="0">
                <a:solidFill>
                  <a:schemeClr val="tx2"/>
                </a:solidFill>
                <a:latin typeface="Comic Sans MS" pitchFamily="66" charset="0"/>
              </a:rPr>
              <a:t>Standard-based wired or wireless communications</a:t>
            </a:r>
          </a:p>
          <a:p>
            <a:pPr eaLnBrk="1" hangingPunct="1">
              <a:buFont typeface="Arial" charset="0"/>
              <a:buNone/>
              <a:defRPr/>
            </a:pPr>
            <a:endParaRPr lang="en-US" sz="2100" b="1" dirty="0">
              <a:solidFill>
                <a:schemeClr val="tx2"/>
              </a:solidFill>
            </a:endParaRPr>
          </a:p>
        </p:txBody>
      </p:sp>
    </p:spTree>
    <p:extLst>
      <p:ext uri="{BB962C8B-B14F-4D97-AF65-F5344CB8AC3E}">
        <p14:creationId xmlns:p14="http://schemas.microsoft.com/office/powerpoint/2010/main" val="385526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685800" y="3505200"/>
            <a:ext cx="7772400" cy="1470025"/>
          </a:xfrm>
        </p:spPr>
        <p:txBody>
          <a:bodyPr anchor="b"/>
          <a:lstStyle/>
          <a:p>
            <a:pPr algn="ctr" eaLnBrk="1" hangingPunct="1"/>
            <a:r>
              <a:rPr lang="en-US" dirty="0">
                <a:latin typeface="Arial" charset="0"/>
              </a:rPr>
              <a:t>TSCC Spring 2016</a:t>
            </a:r>
            <a:br>
              <a:rPr lang="en-US" dirty="0">
                <a:latin typeface="Arial" charset="0"/>
              </a:rPr>
            </a:br>
            <a:r>
              <a:rPr lang="en-US" i="1" dirty="0">
                <a:latin typeface="Arial" charset="0"/>
              </a:rPr>
              <a:t>Nominating</a:t>
            </a:r>
            <a:br>
              <a:rPr lang="en-US" i="1" dirty="0">
                <a:latin typeface="Arial" charset="0"/>
              </a:rPr>
            </a:br>
            <a:r>
              <a:rPr lang="en-US" i="1" dirty="0">
                <a:latin typeface="Arial" charset="0"/>
              </a:rPr>
              <a:t>Subcommittee Report</a:t>
            </a:r>
          </a:p>
        </p:txBody>
      </p:sp>
      <p:sp>
        <p:nvSpPr>
          <p:cNvPr id="97283" name="Rectangle 3"/>
          <p:cNvSpPr>
            <a:spLocks noGrp="1" noChangeArrowheads="1"/>
          </p:cNvSpPr>
          <p:nvPr>
            <p:ph type="subTitle" idx="4294967295"/>
          </p:nvPr>
        </p:nvSpPr>
        <p:spPr>
          <a:xfrm>
            <a:off x="1447800" y="5105400"/>
            <a:ext cx="6477000" cy="1143000"/>
          </a:xfrm>
        </p:spPr>
        <p:txBody>
          <a:bodyPr/>
          <a:lstStyle/>
          <a:p>
            <a:pPr marL="0" indent="0" algn="ctr" eaLnBrk="1" hangingPunct="1">
              <a:buFont typeface="Wingdings" pitchFamily="2" charset="2"/>
              <a:buNone/>
              <a:defRPr/>
            </a:pPr>
            <a:endParaRPr lang="en-US" sz="2000" dirty="0"/>
          </a:p>
          <a:p>
            <a:pPr marL="0" indent="0" algn="ctr" eaLnBrk="1" hangingPunct="1">
              <a:lnSpc>
                <a:spcPct val="80000"/>
              </a:lnSpc>
              <a:buFont typeface="Wingdings" pitchFamily="2" charset="2"/>
              <a:buNone/>
              <a:defRPr/>
            </a:pPr>
            <a:endParaRPr lang="en-US" sz="2000" u="sng" dirty="0"/>
          </a:p>
        </p:txBody>
      </p:sp>
      <p:graphicFrame>
        <p:nvGraphicFramePr>
          <p:cNvPr id="41988"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65550" r:id="rId4" imgW="7488936" imgH="2199843" progId="Visio.Drawing.11">
                  <p:embed/>
                </p:oleObj>
              </mc:Choice>
              <mc:Fallback>
                <p:oleObj r:id="rId4" imgW="7488936" imgH="2199843" progId="Visio.Drawing.11">
                  <p:embed/>
                  <p:pic>
                    <p:nvPicPr>
                      <p:cNvPr id="41988" name="Object 4"/>
                      <p:cNvPicPr>
                        <a:picLocks noChangeAspect="1" noChangeArrowheads="1"/>
                      </p:cNvPicPr>
                      <p:nvPr/>
                    </p:nvPicPr>
                    <p:blipFill>
                      <a:blip r:embed="rId5">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5</a:t>
            </a:fld>
            <a:endParaRPr lang="en-US" dirty="0"/>
          </a:p>
        </p:txBody>
      </p:sp>
    </p:spTree>
    <p:extLst>
      <p:ext uri="{BB962C8B-B14F-4D97-AF65-F5344CB8AC3E}">
        <p14:creationId xmlns:p14="http://schemas.microsoft.com/office/powerpoint/2010/main" val="1432273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200150" y="1028700"/>
            <a:ext cx="582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800" b="1" i="1" kern="0" dirty="0">
                <a:solidFill>
                  <a:srgbClr val="FFFF00"/>
                </a:solidFill>
              </a:rPr>
              <a:t>System Approach of Standardized </a:t>
            </a:r>
          </a:p>
          <a:p>
            <a:pPr algn="ctr" defTabSz="685800" eaLnBrk="1" fontAlgn="auto" hangingPunct="1">
              <a:spcBef>
                <a:spcPts val="0"/>
              </a:spcBef>
              <a:spcAft>
                <a:spcPts val="0"/>
              </a:spcAft>
            </a:pPr>
            <a:r>
              <a:rPr lang="en-US" altLang="en-US" sz="1800" b="1" i="1" kern="0" dirty="0">
                <a:solidFill>
                  <a:srgbClr val="FFFF00"/>
                </a:solidFill>
              </a:rPr>
              <a:t>Smart  Transducers Interfaces ( IEEE 1451 ) </a:t>
            </a:r>
          </a:p>
        </p:txBody>
      </p:sp>
      <p:sp>
        <p:nvSpPr>
          <p:cNvPr id="27651" name="Rectangle 3"/>
          <p:cNvSpPr>
            <a:spLocks noChangeArrowheads="1"/>
          </p:cNvSpPr>
          <p:nvPr/>
        </p:nvSpPr>
        <p:spPr bwMode="auto">
          <a:xfrm>
            <a:off x="2514600" y="2000250"/>
            <a:ext cx="2400300" cy="3543300"/>
          </a:xfrm>
          <a:prstGeom prst="rect">
            <a:avLst/>
          </a:prstGeom>
          <a:solidFill>
            <a:srgbClr val="99CCFF">
              <a:alpha val="50195"/>
            </a:srgbClr>
          </a:solidFill>
          <a:ln w="12700">
            <a:solidFill>
              <a:schemeClr val="tx1"/>
            </a:solidFill>
            <a:miter lim="800000"/>
            <a:headEnd/>
            <a:tailEnd/>
          </a:ln>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endParaRPr lang="en-US" altLang="en-US" sz="1800" kern="0">
              <a:solidFill>
                <a:schemeClr val="tx2"/>
              </a:solidFill>
              <a:latin typeface="Times New Roman" panose="02020603050405020304" pitchFamily="18" charset="0"/>
            </a:endParaRPr>
          </a:p>
        </p:txBody>
      </p:sp>
      <p:sp>
        <p:nvSpPr>
          <p:cNvPr id="27652" name="Text Box 4"/>
          <p:cNvSpPr txBox="1">
            <a:spLocks noChangeArrowheads="1"/>
          </p:cNvSpPr>
          <p:nvPr/>
        </p:nvSpPr>
        <p:spPr bwMode="auto">
          <a:xfrm>
            <a:off x="2571750" y="1988739"/>
            <a:ext cx="228600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800" b="1" kern="0">
                <a:solidFill>
                  <a:srgbClr val="99FFCC"/>
                </a:solidFill>
              </a:rPr>
              <a:t>Transducer</a:t>
            </a:r>
          </a:p>
          <a:p>
            <a:pPr algn="ctr" defTabSz="685800" eaLnBrk="1" fontAlgn="auto" hangingPunct="1">
              <a:spcBef>
                <a:spcPts val="0"/>
              </a:spcBef>
              <a:spcAft>
                <a:spcPts val="0"/>
              </a:spcAft>
            </a:pPr>
            <a:r>
              <a:rPr lang="en-US" altLang="en-US" sz="1800" b="1" kern="0">
                <a:solidFill>
                  <a:srgbClr val="99FFCC"/>
                </a:solidFill>
              </a:rPr>
              <a:t>(or Sensor) Node</a:t>
            </a:r>
          </a:p>
          <a:p>
            <a:pPr algn="ctr" defTabSz="685800" eaLnBrk="1" fontAlgn="auto" hangingPunct="1">
              <a:spcBef>
                <a:spcPts val="0"/>
              </a:spcBef>
              <a:spcAft>
                <a:spcPts val="0"/>
              </a:spcAft>
            </a:pPr>
            <a:r>
              <a:rPr lang="en-US" altLang="en-US" sz="1350" b="1" kern="0">
                <a:solidFill>
                  <a:srgbClr val="99FFCC"/>
                </a:solidFill>
              </a:rPr>
              <a:t>(TIM)</a:t>
            </a:r>
          </a:p>
        </p:txBody>
      </p:sp>
      <p:grpSp>
        <p:nvGrpSpPr>
          <p:cNvPr id="2" name="Group 5"/>
          <p:cNvGrpSpPr>
            <a:grpSpLocks/>
          </p:cNvGrpSpPr>
          <p:nvPr/>
        </p:nvGrpSpPr>
        <p:grpSpPr bwMode="auto">
          <a:xfrm>
            <a:off x="3315896" y="2963466"/>
            <a:ext cx="497681" cy="1453753"/>
            <a:chOff x="2977" y="1673"/>
            <a:chExt cx="418" cy="1221"/>
          </a:xfrm>
        </p:grpSpPr>
        <p:sp>
          <p:nvSpPr>
            <p:cNvPr id="14385" name="Text Box 6"/>
            <p:cNvSpPr txBox="1">
              <a:spLocks noChangeArrowheads="1"/>
            </p:cNvSpPr>
            <p:nvPr/>
          </p:nvSpPr>
          <p:spPr bwMode="auto">
            <a:xfrm>
              <a:off x="2983" y="1673"/>
              <a:ext cx="401" cy="213"/>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en-US" altLang="en-US" sz="1050" b="1" kern="0">
                  <a:solidFill>
                    <a:schemeClr val="tx2"/>
                  </a:solidFill>
                </a:rPr>
                <a:t>ADC</a:t>
              </a:r>
              <a:endParaRPr lang="en-US" altLang="en-US" sz="1800" kern="0">
                <a:solidFill>
                  <a:schemeClr val="tx2"/>
                </a:solidFill>
                <a:latin typeface="Times New Roman" panose="02020603050405020304" pitchFamily="18" charset="0"/>
              </a:endParaRPr>
            </a:p>
          </p:txBody>
        </p:sp>
        <p:sp>
          <p:nvSpPr>
            <p:cNvPr id="14386" name="Text Box 7"/>
            <p:cNvSpPr txBox="1">
              <a:spLocks noChangeArrowheads="1"/>
            </p:cNvSpPr>
            <p:nvPr/>
          </p:nvSpPr>
          <p:spPr bwMode="auto">
            <a:xfrm>
              <a:off x="2984" y="1961"/>
              <a:ext cx="401" cy="213"/>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en-US" altLang="en-US" sz="1050" b="1" kern="0">
                  <a:solidFill>
                    <a:schemeClr val="tx2"/>
                  </a:solidFill>
                </a:rPr>
                <a:t>DAC</a:t>
              </a:r>
              <a:endParaRPr lang="en-US" altLang="en-US" sz="1800" kern="0">
                <a:solidFill>
                  <a:schemeClr val="tx2"/>
                </a:solidFill>
                <a:latin typeface="Times New Roman" panose="02020603050405020304" pitchFamily="18" charset="0"/>
              </a:endParaRPr>
            </a:p>
          </p:txBody>
        </p:sp>
        <p:sp>
          <p:nvSpPr>
            <p:cNvPr id="14387" name="Text Box 8"/>
            <p:cNvSpPr txBox="1">
              <a:spLocks noChangeArrowheads="1"/>
            </p:cNvSpPr>
            <p:nvPr/>
          </p:nvSpPr>
          <p:spPr bwMode="auto">
            <a:xfrm>
              <a:off x="2977" y="2345"/>
              <a:ext cx="418" cy="213"/>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en-US" altLang="en-US" sz="1050" b="1" kern="0">
                  <a:solidFill>
                    <a:schemeClr val="tx2"/>
                  </a:solidFill>
                </a:rPr>
                <a:t>D I/O</a:t>
              </a:r>
              <a:endParaRPr lang="en-US" altLang="en-US" sz="1800" kern="0">
                <a:solidFill>
                  <a:schemeClr val="tx2"/>
                </a:solidFill>
                <a:latin typeface="Times New Roman" panose="02020603050405020304" pitchFamily="18" charset="0"/>
              </a:endParaRPr>
            </a:p>
          </p:txBody>
        </p:sp>
        <p:sp>
          <p:nvSpPr>
            <p:cNvPr id="14388" name="Text Box 9"/>
            <p:cNvSpPr txBox="1">
              <a:spLocks noChangeArrowheads="1"/>
            </p:cNvSpPr>
            <p:nvPr/>
          </p:nvSpPr>
          <p:spPr bwMode="auto">
            <a:xfrm>
              <a:off x="3071" y="2681"/>
              <a:ext cx="224" cy="213"/>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en-US" altLang="en-US" sz="1050" b="1" kern="0">
                  <a:solidFill>
                    <a:schemeClr val="tx2"/>
                  </a:solidFill>
                </a:rPr>
                <a:t>?</a:t>
              </a:r>
              <a:endParaRPr lang="en-US" altLang="en-US" sz="1800" kern="0">
                <a:solidFill>
                  <a:schemeClr val="tx2"/>
                </a:solidFill>
                <a:latin typeface="Times New Roman" panose="02020603050405020304" pitchFamily="18" charset="0"/>
              </a:endParaRPr>
            </a:p>
          </p:txBody>
        </p:sp>
      </p:grpSp>
      <p:grpSp>
        <p:nvGrpSpPr>
          <p:cNvPr id="3" name="Group 10"/>
          <p:cNvGrpSpPr>
            <a:grpSpLocks/>
          </p:cNvGrpSpPr>
          <p:nvPr/>
        </p:nvGrpSpPr>
        <p:grpSpPr bwMode="auto">
          <a:xfrm>
            <a:off x="2565795" y="2963466"/>
            <a:ext cx="567928" cy="1453753"/>
            <a:chOff x="2947" y="1673"/>
            <a:chExt cx="477" cy="1221"/>
          </a:xfrm>
        </p:grpSpPr>
        <p:sp>
          <p:nvSpPr>
            <p:cNvPr id="14381" name="Text Box 11"/>
            <p:cNvSpPr txBox="1">
              <a:spLocks noChangeArrowheads="1"/>
            </p:cNvSpPr>
            <p:nvPr/>
          </p:nvSpPr>
          <p:spPr bwMode="auto">
            <a:xfrm>
              <a:off x="2947" y="1673"/>
              <a:ext cx="477" cy="213"/>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en-US" altLang="en-US" sz="1050" b="1" kern="0">
                  <a:solidFill>
                    <a:schemeClr val="tx2"/>
                  </a:solidFill>
                </a:rPr>
                <a:t>XDCR</a:t>
              </a:r>
              <a:endParaRPr lang="en-US" altLang="en-US" sz="1800" kern="0">
                <a:solidFill>
                  <a:schemeClr val="tx2"/>
                </a:solidFill>
                <a:latin typeface="Times New Roman" panose="02020603050405020304" pitchFamily="18" charset="0"/>
              </a:endParaRPr>
            </a:p>
          </p:txBody>
        </p:sp>
        <p:sp>
          <p:nvSpPr>
            <p:cNvPr id="14382" name="Text Box 12"/>
            <p:cNvSpPr txBox="1">
              <a:spLocks noChangeArrowheads="1"/>
            </p:cNvSpPr>
            <p:nvPr/>
          </p:nvSpPr>
          <p:spPr bwMode="auto">
            <a:xfrm>
              <a:off x="2947" y="1961"/>
              <a:ext cx="477" cy="213"/>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en-US" altLang="en-US" sz="1050" b="1" kern="0">
                  <a:solidFill>
                    <a:schemeClr val="tx2"/>
                  </a:solidFill>
                </a:rPr>
                <a:t>XDCR</a:t>
              </a:r>
              <a:endParaRPr lang="en-US" altLang="en-US" sz="1800" kern="0">
                <a:solidFill>
                  <a:schemeClr val="tx2"/>
                </a:solidFill>
                <a:latin typeface="Times New Roman" panose="02020603050405020304" pitchFamily="18" charset="0"/>
              </a:endParaRPr>
            </a:p>
          </p:txBody>
        </p:sp>
        <p:sp>
          <p:nvSpPr>
            <p:cNvPr id="14383" name="Text Box 13"/>
            <p:cNvSpPr txBox="1">
              <a:spLocks noChangeArrowheads="1"/>
            </p:cNvSpPr>
            <p:nvPr/>
          </p:nvSpPr>
          <p:spPr bwMode="auto">
            <a:xfrm>
              <a:off x="2947" y="2345"/>
              <a:ext cx="477" cy="213"/>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en-US" altLang="en-US" sz="1050" b="1" kern="0">
                  <a:solidFill>
                    <a:schemeClr val="tx2"/>
                  </a:solidFill>
                </a:rPr>
                <a:t>XDCR</a:t>
              </a:r>
              <a:endParaRPr lang="en-US" altLang="en-US" sz="1800" kern="0">
                <a:solidFill>
                  <a:schemeClr val="tx2"/>
                </a:solidFill>
                <a:latin typeface="Times New Roman" panose="02020603050405020304" pitchFamily="18" charset="0"/>
              </a:endParaRPr>
            </a:p>
          </p:txBody>
        </p:sp>
        <p:sp>
          <p:nvSpPr>
            <p:cNvPr id="14384" name="Text Box 14"/>
            <p:cNvSpPr txBox="1">
              <a:spLocks noChangeArrowheads="1"/>
            </p:cNvSpPr>
            <p:nvPr/>
          </p:nvSpPr>
          <p:spPr bwMode="auto">
            <a:xfrm>
              <a:off x="2947" y="2681"/>
              <a:ext cx="477" cy="213"/>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en-US" altLang="en-US" sz="1050" b="1" kern="0">
                  <a:solidFill>
                    <a:schemeClr val="tx2"/>
                  </a:solidFill>
                </a:rPr>
                <a:t>XDCR</a:t>
              </a:r>
              <a:endParaRPr lang="en-US" altLang="en-US" sz="1800" kern="0">
                <a:solidFill>
                  <a:schemeClr val="tx2"/>
                </a:solidFill>
                <a:latin typeface="Times New Roman" panose="02020603050405020304" pitchFamily="18" charset="0"/>
              </a:endParaRPr>
            </a:p>
          </p:txBody>
        </p:sp>
      </p:grpSp>
      <p:sp>
        <p:nvSpPr>
          <p:cNvPr id="27655" name="Line 15"/>
          <p:cNvSpPr>
            <a:spLocks noChangeShapeType="1"/>
          </p:cNvSpPr>
          <p:nvPr/>
        </p:nvSpPr>
        <p:spPr bwMode="auto">
          <a:xfrm>
            <a:off x="3086100" y="3086100"/>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56" name="Line 16"/>
          <p:cNvSpPr>
            <a:spLocks noChangeShapeType="1"/>
          </p:cNvSpPr>
          <p:nvPr/>
        </p:nvSpPr>
        <p:spPr bwMode="auto">
          <a:xfrm flipH="1">
            <a:off x="3086100" y="3429000"/>
            <a:ext cx="2857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57" name="Line 17"/>
          <p:cNvSpPr>
            <a:spLocks noChangeShapeType="1"/>
          </p:cNvSpPr>
          <p:nvPr/>
        </p:nvSpPr>
        <p:spPr bwMode="auto">
          <a:xfrm>
            <a:off x="3086100" y="3886200"/>
            <a:ext cx="2857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58" name="Line 18"/>
          <p:cNvSpPr>
            <a:spLocks noChangeShapeType="1"/>
          </p:cNvSpPr>
          <p:nvPr/>
        </p:nvSpPr>
        <p:spPr bwMode="auto">
          <a:xfrm>
            <a:off x="3086100" y="4286250"/>
            <a:ext cx="3429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59" name="Line 19"/>
          <p:cNvSpPr>
            <a:spLocks noChangeShapeType="1"/>
          </p:cNvSpPr>
          <p:nvPr/>
        </p:nvSpPr>
        <p:spPr bwMode="auto">
          <a:xfrm>
            <a:off x="3771900" y="3086100"/>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60" name="Line 20"/>
          <p:cNvSpPr>
            <a:spLocks noChangeShapeType="1"/>
          </p:cNvSpPr>
          <p:nvPr/>
        </p:nvSpPr>
        <p:spPr bwMode="auto">
          <a:xfrm>
            <a:off x="3771900" y="3429000"/>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61" name="Line 21"/>
          <p:cNvSpPr>
            <a:spLocks noChangeShapeType="1"/>
          </p:cNvSpPr>
          <p:nvPr/>
        </p:nvSpPr>
        <p:spPr bwMode="auto">
          <a:xfrm>
            <a:off x="3771900" y="3886200"/>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62" name="Line 22"/>
          <p:cNvSpPr>
            <a:spLocks noChangeShapeType="1"/>
          </p:cNvSpPr>
          <p:nvPr/>
        </p:nvSpPr>
        <p:spPr bwMode="auto">
          <a:xfrm>
            <a:off x="3657600" y="4286250"/>
            <a:ext cx="285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63" name="Line 23"/>
          <p:cNvSpPr>
            <a:spLocks noChangeShapeType="1"/>
          </p:cNvSpPr>
          <p:nvPr/>
        </p:nvSpPr>
        <p:spPr bwMode="auto">
          <a:xfrm>
            <a:off x="3943350" y="3086100"/>
            <a:ext cx="0" cy="154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64" name="Line 24"/>
          <p:cNvSpPr>
            <a:spLocks noChangeShapeType="1"/>
          </p:cNvSpPr>
          <p:nvPr/>
        </p:nvSpPr>
        <p:spPr bwMode="auto">
          <a:xfrm>
            <a:off x="3943350" y="3714750"/>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1" fontAlgn="auto" hangingPunct="1">
              <a:spcBef>
                <a:spcPts val="0"/>
              </a:spcBef>
              <a:spcAft>
                <a:spcPts val="0"/>
              </a:spcAft>
            </a:pPr>
            <a:endParaRPr lang="en-US" sz="1350" kern="0">
              <a:solidFill>
                <a:sysClr val="windowText" lastClr="000000"/>
              </a:solidFill>
            </a:endParaRPr>
          </a:p>
        </p:txBody>
      </p:sp>
      <p:sp>
        <p:nvSpPr>
          <p:cNvPr id="27665" name="Text Box 25"/>
          <p:cNvSpPr txBox="1">
            <a:spLocks noChangeArrowheads="1"/>
          </p:cNvSpPr>
          <p:nvPr/>
        </p:nvSpPr>
        <p:spPr bwMode="auto">
          <a:xfrm>
            <a:off x="3999630" y="3565536"/>
            <a:ext cx="926857" cy="276999"/>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200" b="1" kern="0">
                <a:solidFill>
                  <a:schemeClr val="tx2"/>
                </a:solidFill>
              </a:rPr>
              <a:t>processor</a:t>
            </a:r>
          </a:p>
        </p:txBody>
      </p:sp>
      <p:sp>
        <p:nvSpPr>
          <p:cNvPr id="27666" name="Text Box 26"/>
          <p:cNvSpPr txBox="1">
            <a:spLocks noChangeArrowheads="1"/>
          </p:cNvSpPr>
          <p:nvPr/>
        </p:nvSpPr>
        <p:spPr bwMode="auto">
          <a:xfrm>
            <a:off x="2057400" y="5621284"/>
            <a:ext cx="2800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500" b="1" kern="0">
                <a:solidFill>
                  <a:schemeClr val="tx1"/>
                </a:solidFill>
              </a:rPr>
              <a:t>XDCR = sensor or actuator</a:t>
            </a:r>
          </a:p>
        </p:txBody>
      </p:sp>
      <p:sp>
        <p:nvSpPr>
          <p:cNvPr id="27667" name="Oval 27"/>
          <p:cNvSpPr>
            <a:spLocks noChangeArrowheads="1"/>
          </p:cNvSpPr>
          <p:nvPr/>
        </p:nvSpPr>
        <p:spPr bwMode="auto">
          <a:xfrm>
            <a:off x="1098273" y="2971800"/>
            <a:ext cx="1016277" cy="1714500"/>
          </a:xfrm>
          <a:prstGeom prst="ellipse">
            <a:avLst/>
          </a:prstGeom>
          <a:solidFill>
            <a:srgbClr val="00FFFF"/>
          </a:solidFill>
          <a:ln w="9525">
            <a:solidFill>
              <a:schemeClr val="tx1"/>
            </a:solidFill>
            <a:round/>
            <a:headEnd/>
            <a:tailEnd/>
          </a:ln>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endParaRPr lang="en-US" altLang="en-US" sz="1500" kern="0"/>
          </a:p>
        </p:txBody>
      </p:sp>
      <p:sp>
        <p:nvSpPr>
          <p:cNvPr id="27668" name="Text Box 28"/>
          <p:cNvSpPr txBox="1">
            <a:spLocks noChangeArrowheads="1"/>
          </p:cNvSpPr>
          <p:nvPr/>
        </p:nvSpPr>
        <p:spPr bwMode="auto">
          <a:xfrm>
            <a:off x="1068553" y="3390901"/>
            <a:ext cx="1028700" cy="106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ct val="10000"/>
              </a:spcBef>
              <a:spcAft>
                <a:spcPts val="0"/>
              </a:spcAft>
            </a:pPr>
            <a:r>
              <a:rPr lang="en-US" altLang="en-US" sz="1200" kern="0" dirty="0">
                <a:solidFill>
                  <a:srgbClr val="0000FF"/>
                </a:solidFill>
              </a:rPr>
              <a:t>Physical  </a:t>
            </a:r>
          </a:p>
          <a:p>
            <a:pPr algn="ctr" defTabSz="685800" eaLnBrk="1" fontAlgn="auto" hangingPunct="1">
              <a:spcBef>
                <a:spcPct val="10000"/>
              </a:spcBef>
              <a:spcAft>
                <a:spcPts val="0"/>
              </a:spcAft>
            </a:pPr>
            <a:r>
              <a:rPr lang="en-US" altLang="en-US" sz="1200" kern="0" dirty="0">
                <a:solidFill>
                  <a:srgbClr val="0000FF"/>
                </a:solidFill>
              </a:rPr>
              <a:t>parameters   </a:t>
            </a:r>
          </a:p>
          <a:p>
            <a:pPr algn="ctr" defTabSz="685800" eaLnBrk="1" fontAlgn="auto" hangingPunct="1">
              <a:spcBef>
                <a:spcPct val="10000"/>
              </a:spcBef>
              <a:spcAft>
                <a:spcPts val="0"/>
              </a:spcAft>
            </a:pPr>
            <a:r>
              <a:rPr lang="en-US" altLang="en-US" sz="1200" kern="0" dirty="0">
                <a:solidFill>
                  <a:srgbClr val="0000FF"/>
                </a:solidFill>
              </a:rPr>
              <a:t>to be </a:t>
            </a:r>
          </a:p>
          <a:p>
            <a:pPr algn="ctr" defTabSz="685800" eaLnBrk="1" fontAlgn="auto" hangingPunct="1">
              <a:spcBef>
                <a:spcPct val="10000"/>
              </a:spcBef>
              <a:spcAft>
                <a:spcPts val="0"/>
              </a:spcAft>
            </a:pPr>
            <a:r>
              <a:rPr lang="en-US" altLang="en-US" sz="1200" kern="0" dirty="0">
                <a:solidFill>
                  <a:srgbClr val="0000FF"/>
                </a:solidFill>
              </a:rPr>
              <a:t>measured</a:t>
            </a:r>
          </a:p>
          <a:p>
            <a:pPr algn="ctr" defTabSz="685800" eaLnBrk="1" fontAlgn="auto" hangingPunct="1">
              <a:spcBef>
                <a:spcPct val="10000"/>
              </a:spcBef>
              <a:spcAft>
                <a:spcPts val="0"/>
              </a:spcAft>
            </a:pPr>
            <a:r>
              <a:rPr lang="en-US" altLang="en-US" sz="1200" kern="0" dirty="0">
                <a:solidFill>
                  <a:srgbClr val="0000FF"/>
                </a:solidFill>
                <a:latin typeface="Times New Roman" panose="02020603050405020304" pitchFamily="18" charset="0"/>
              </a:rPr>
              <a:t>(ex: t, p,)</a:t>
            </a:r>
          </a:p>
        </p:txBody>
      </p:sp>
      <p:sp>
        <p:nvSpPr>
          <p:cNvPr id="27669" name="Text Box 29"/>
          <p:cNvSpPr txBox="1">
            <a:spLocks noChangeArrowheads="1"/>
          </p:cNvSpPr>
          <p:nvPr/>
        </p:nvSpPr>
        <p:spPr bwMode="auto">
          <a:xfrm>
            <a:off x="3374231" y="4480620"/>
            <a:ext cx="1281120" cy="923330"/>
          </a:xfrm>
          <a:prstGeom prst="rect">
            <a:avLst/>
          </a:prstGeom>
          <a:solidFill>
            <a:srgbClr val="800000"/>
          </a:solidFill>
          <a:ln w="57150" cmpd="thinThick">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r>
              <a:rPr lang="en-US" altLang="en-US" sz="1350" b="1" kern="0">
                <a:solidFill>
                  <a:schemeClr val="tx2"/>
                </a:solidFill>
              </a:rPr>
              <a:t>Transducer </a:t>
            </a:r>
          </a:p>
          <a:p>
            <a:pPr defTabSz="685800" eaLnBrk="1" fontAlgn="auto" hangingPunct="1">
              <a:spcBef>
                <a:spcPts val="0"/>
              </a:spcBef>
              <a:spcAft>
                <a:spcPts val="0"/>
              </a:spcAft>
            </a:pPr>
            <a:r>
              <a:rPr lang="en-US" altLang="en-US" sz="1350" b="1" kern="0">
                <a:solidFill>
                  <a:schemeClr val="tx2"/>
                </a:solidFill>
              </a:rPr>
              <a:t>Electronic</a:t>
            </a:r>
          </a:p>
          <a:p>
            <a:pPr defTabSz="685800" eaLnBrk="1" fontAlgn="auto" hangingPunct="1">
              <a:spcBef>
                <a:spcPts val="0"/>
              </a:spcBef>
              <a:spcAft>
                <a:spcPts val="0"/>
              </a:spcAft>
            </a:pPr>
            <a:r>
              <a:rPr lang="en-US" altLang="en-US" sz="1350" b="1" kern="0">
                <a:solidFill>
                  <a:schemeClr val="tx2"/>
                </a:solidFill>
              </a:rPr>
              <a:t>Data </a:t>
            </a:r>
          </a:p>
          <a:p>
            <a:pPr defTabSz="685800" eaLnBrk="1" fontAlgn="auto" hangingPunct="1">
              <a:spcBef>
                <a:spcPts val="0"/>
              </a:spcBef>
              <a:spcAft>
                <a:spcPts val="0"/>
              </a:spcAft>
            </a:pPr>
            <a:r>
              <a:rPr lang="en-US" altLang="en-US" sz="1350" b="1" kern="0">
                <a:solidFill>
                  <a:schemeClr val="tx2"/>
                </a:solidFill>
              </a:rPr>
              <a:t>Sheet (TEDS)</a:t>
            </a:r>
            <a:endParaRPr lang="en-US" altLang="en-US" sz="1350" kern="0">
              <a:solidFill>
                <a:schemeClr val="tx2"/>
              </a:solidFill>
            </a:endParaRPr>
          </a:p>
        </p:txBody>
      </p:sp>
      <p:sp>
        <p:nvSpPr>
          <p:cNvPr id="27670" name="AutoShape 30"/>
          <p:cNvSpPr>
            <a:spLocks noChangeArrowheads="1"/>
          </p:cNvSpPr>
          <p:nvPr/>
        </p:nvSpPr>
        <p:spPr bwMode="auto">
          <a:xfrm>
            <a:off x="4914900" y="3829050"/>
            <a:ext cx="400050" cy="171450"/>
          </a:xfrm>
          <a:prstGeom prst="leftRightArrow">
            <a:avLst>
              <a:gd name="adj1" fmla="val 50000"/>
              <a:gd name="adj2" fmla="val 46667"/>
            </a:avLst>
          </a:prstGeom>
          <a:solidFill>
            <a:schemeClr val="bg1"/>
          </a:solidFill>
          <a:ln w="12700">
            <a:solidFill>
              <a:schemeClr val="tx1"/>
            </a:solidFill>
            <a:miter lim="800000"/>
            <a:headEnd/>
            <a:tailEnd/>
          </a:ln>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endParaRPr lang="en-US" altLang="en-US" sz="1500" kern="0"/>
          </a:p>
        </p:txBody>
      </p:sp>
      <p:sp>
        <p:nvSpPr>
          <p:cNvPr id="27671" name="Text Box 31"/>
          <p:cNvSpPr txBox="1">
            <a:spLocks noChangeArrowheads="1"/>
          </p:cNvSpPr>
          <p:nvPr/>
        </p:nvSpPr>
        <p:spPr bwMode="auto">
          <a:xfrm>
            <a:off x="5343524" y="2391282"/>
            <a:ext cx="2051798" cy="3046988"/>
          </a:xfrm>
          <a:prstGeom prst="rect">
            <a:avLst/>
          </a:prstGeom>
          <a:solidFill>
            <a:srgbClr val="99CCFF"/>
          </a:solidFill>
          <a:ln w="76200" cmpd="tri">
            <a:solidFill>
              <a:schemeClr val="tx1"/>
            </a:solidFill>
            <a:miter lim="800000"/>
            <a:headEnd/>
            <a:tailEnd/>
          </a:ln>
        </p:spPr>
        <p:txBody>
          <a:bodyPr wrap="squar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500" b="1" kern="0" dirty="0">
                <a:solidFill>
                  <a:srgbClr val="0000FF"/>
                </a:solidFill>
              </a:rPr>
              <a:t>Network Node</a:t>
            </a:r>
          </a:p>
          <a:p>
            <a:pPr algn="ctr" defTabSz="685800" eaLnBrk="1" fontAlgn="auto" hangingPunct="1">
              <a:spcBef>
                <a:spcPts val="0"/>
              </a:spcBef>
              <a:spcAft>
                <a:spcPts val="0"/>
              </a:spcAft>
            </a:pPr>
            <a:r>
              <a:rPr lang="en-US" altLang="en-US" sz="1350" b="1" kern="0" dirty="0">
                <a:solidFill>
                  <a:srgbClr val="0000FF"/>
                </a:solidFill>
              </a:rPr>
              <a:t>(NCAP)</a:t>
            </a:r>
            <a:r>
              <a:rPr lang="en-US" altLang="en-US" sz="1350" kern="0" dirty="0">
                <a:solidFill>
                  <a:srgbClr val="0000FF"/>
                </a:solidFill>
              </a:rPr>
              <a:t> </a:t>
            </a:r>
          </a:p>
          <a:p>
            <a:pPr algn="ctr" defTabSz="685800" eaLnBrk="1" fontAlgn="auto" hangingPunct="1">
              <a:spcBef>
                <a:spcPts val="0"/>
              </a:spcBef>
              <a:spcAft>
                <a:spcPts val="0"/>
              </a:spcAft>
            </a:pPr>
            <a:endParaRPr lang="en-US" altLang="en-US" sz="1350" kern="0" dirty="0">
              <a:solidFill>
                <a:srgbClr val="0000FF"/>
              </a:solidFill>
            </a:endParaRPr>
          </a:p>
          <a:p>
            <a:pPr algn="ctr" defTabSz="685800" eaLnBrk="1" fontAlgn="auto" hangingPunct="1">
              <a:spcBef>
                <a:spcPts val="0"/>
              </a:spcBef>
              <a:spcAft>
                <a:spcPts val="0"/>
              </a:spcAft>
            </a:pPr>
            <a:endParaRPr lang="en-US" altLang="en-US" sz="1350" kern="0" dirty="0">
              <a:solidFill>
                <a:srgbClr val="0000FF"/>
              </a:solidFill>
            </a:endParaRPr>
          </a:p>
          <a:p>
            <a:pPr algn="ctr" defTabSz="685800" eaLnBrk="1" fontAlgn="auto" hangingPunct="1">
              <a:spcBef>
                <a:spcPts val="0"/>
              </a:spcBef>
              <a:spcAft>
                <a:spcPts val="0"/>
              </a:spcAft>
            </a:pPr>
            <a:endParaRPr lang="en-US" altLang="en-US" sz="1350" kern="0" dirty="0">
              <a:solidFill>
                <a:srgbClr val="0000FF"/>
              </a:solidFill>
            </a:endParaRPr>
          </a:p>
          <a:p>
            <a:pPr algn="ctr" defTabSz="685800" eaLnBrk="1" fontAlgn="auto" hangingPunct="1">
              <a:spcBef>
                <a:spcPts val="0"/>
              </a:spcBef>
              <a:spcAft>
                <a:spcPts val="0"/>
              </a:spcAft>
            </a:pPr>
            <a:endParaRPr lang="en-US" altLang="en-US" sz="1350" b="1" kern="0" dirty="0">
              <a:solidFill>
                <a:srgbClr val="0000FF"/>
              </a:solidFill>
            </a:endParaRPr>
          </a:p>
          <a:p>
            <a:pPr algn="ctr" defTabSz="685800" eaLnBrk="1" fontAlgn="auto" hangingPunct="1">
              <a:spcBef>
                <a:spcPts val="0"/>
              </a:spcBef>
              <a:spcAft>
                <a:spcPts val="0"/>
              </a:spcAft>
            </a:pPr>
            <a:endParaRPr lang="en-US" altLang="en-US" sz="1350" b="1" kern="0" dirty="0">
              <a:solidFill>
                <a:srgbClr val="0000FF"/>
              </a:solidFill>
            </a:endParaRPr>
          </a:p>
          <a:p>
            <a:pPr algn="ctr" defTabSz="685800" eaLnBrk="1" fontAlgn="auto" hangingPunct="1">
              <a:spcBef>
                <a:spcPts val="0"/>
              </a:spcBef>
              <a:spcAft>
                <a:spcPts val="0"/>
              </a:spcAft>
            </a:pPr>
            <a:endParaRPr lang="en-US" altLang="en-US" sz="1200" b="1" kern="0" dirty="0">
              <a:solidFill>
                <a:schemeClr val="tx2"/>
              </a:solidFill>
            </a:endParaRPr>
          </a:p>
          <a:p>
            <a:pPr algn="ctr" defTabSz="685800" eaLnBrk="1" fontAlgn="auto" hangingPunct="1">
              <a:spcBef>
                <a:spcPts val="0"/>
              </a:spcBef>
              <a:spcAft>
                <a:spcPts val="0"/>
              </a:spcAft>
            </a:pPr>
            <a:endParaRPr lang="en-US" altLang="en-US" sz="1200" b="1" kern="0" dirty="0">
              <a:solidFill>
                <a:schemeClr val="tx2"/>
              </a:solidFill>
            </a:endParaRPr>
          </a:p>
          <a:p>
            <a:pPr algn="ctr" defTabSz="685800" eaLnBrk="1" fontAlgn="auto" hangingPunct="1">
              <a:spcBef>
                <a:spcPts val="0"/>
              </a:spcBef>
              <a:spcAft>
                <a:spcPts val="0"/>
              </a:spcAft>
            </a:pPr>
            <a:endParaRPr lang="en-US" altLang="en-US" sz="1200" b="1" kern="0" dirty="0">
              <a:solidFill>
                <a:schemeClr val="tx2"/>
              </a:solidFill>
            </a:endParaRPr>
          </a:p>
          <a:p>
            <a:pPr algn="ctr" defTabSz="685800" eaLnBrk="1" fontAlgn="auto" hangingPunct="1">
              <a:spcBef>
                <a:spcPts val="0"/>
              </a:spcBef>
              <a:spcAft>
                <a:spcPts val="0"/>
              </a:spcAft>
            </a:pPr>
            <a:endParaRPr lang="en-US" altLang="en-US" sz="1200" b="1" kern="0" dirty="0">
              <a:solidFill>
                <a:schemeClr val="tx2"/>
              </a:solidFill>
            </a:endParaRPr>
          </a:p>
          <a:p>
            <a:pPr algn="ctr" defTabSz="685800" eaLnBrk="1" fontAlgn="auto" hangingPunct="1">
              <a:spcBef>
                <a:spcPts val="0"/>
              </a:spcBef>
              <a:spcAft>
                <a:spcPts val="0"/>
              </a:spcAft>
            </a:pPr>
            <a:endParaRPr lang="en-US" altLang="en-US" sz="1200" b="1" kern="0" dirty="0">
              <a:solidFill>
                <a:schemeClr val="tx2"/>
              </a:solidFill>
            </a:endParaRPr>
          </a:p>
          <a:p>
            <a:pPr algn="ctr" defTabSz="685800" eaLnBrk="1" fontAlgn="auto" hangingPunct="1">
              <a:spcBef>
                <a:spcPts val="0"/>
              </a:spcBef>
              <a:spcAft>
                <a:spcPts val="0"/>
              </a:spcAft>
            </a:pPr>
            <a:endParaRPr lang="en-US" altLang="en-US" sz="1200" b="1" kern="0" dirty="0">
              <a:solidFill>
                <a:schemeClr val="tx2"/>
              </a:solidFill>
            </a:endParaRPr>
          </a:p>
          <a:p>
            <a:pPr algn="ctr" defTabSz="685800" eaLnBrk="1" fontAlgn="auto" hangingPunct="1">
              <a:spcBef>
                <a:spcPts val="0"/>
              </a:spcBef>
              <a:spcAft>
                <a:spcPts val="0"/>
              </a:spcAft>
            </a:pPr>
            <a:endParaRPr lang="en-US" altLang="en-US" sz="1200" b="1" kern="0" dirty="0">
              <a:solidFill>
                <a:srgbClr val="0000FF"/>
              </a:solidFill>
            </a:endParaRPr>
          </a:p>
          <a:p>
            <a:pPr algn="ctr" defTabSz="685800" eaLnBrk="1" fontAlgn="auto" hangingPunct="1">
              <a:spcBef>
                <a:spcPts val="0"/>
              </a:spcBef>
              <a:spcAft>
                <a:spcPts val="0"/>
              </a:spcAft>
            </a:pPr>
            <a:endParaRPr lang="en-US" altLang="en-US" sz="1200" b="1" kern="0" dirty="0">
              <a:solidFill>
                <a:schemeClr val="tx2"/>
              </a:solidFill>
            </a:endParaRPr>
          </a:p>
        </p:txBody>
      </p:sp>
      <p:sp>
        <p:nvSpPr>
          <p:cNvPr id="27672" name="AutoShape 32"/>
          <p:cNvSpPr>
            <a:spLocks noChangeArrowheads="1"/>
          </p:cNvSpPr>
          <p:nvPr/>
        </p:nvSpPr>
        <p:spPr bwMode="auto">
          <a:xfrm>
            <a:off x="7407746" y="3886200"/>
            <a:ext cx="400050" cy="171450"/>
          </a:xfrm>
          <a:prstGeom prst="leftRightArrow">
            <a:avLst>
              <a:gd name="adj1" fmla="val 50000"/>
              <a:gd name="adj2" fmla="val 46667"/>
            </a:avLst>
          </a:prstGeom>
          <a:solidFill>
            <a:schemeClr val="bg1"/>
          </a:solidFill>
          <a:ln w="12700">
            <a:solidFill>
              <a:schemeClr val="tx1"/>
            </a:solidFill>
            <a:miter lim="800000"/>
            <a:headEnd/>
            <a:tailEnd/>
          </a:ln>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endParaRPr lang="en-US" altLang="en-US" sz="1500" kern="0"/>
          </a:p>
        </p:txBody>
      </p:sp>
      <p:sp>
        <p:nvSpPr>
          <p:cNvPr id="27673" name="AutoShape 33"/>
          <p:cNvSpPr>
            <a:spLocks noChangeArrowheads="1"/>
          </p:cNvSpPr>
          <p:nvPr/>
        </p:nvSpPr>
        <p:spPr bwMode="auto">
          <a:xfrm rot="5400000">
            <a:off x="6602678" y="4236556"/>
            <a:ext cx="2499689" cy="114300"/>
          </a:xfrm>
          <a:prstGeom prst="flowChartTerminator">
            <a:avLst/>
          </a:prstGeom>
          <a:solidFill>
            <a:srgbClr val="ABABAB"/>
          </a:solidFill>
          <a:ln w="12700">
            <a:solidFill>
              <a:schemeClr val="tx1"/>
            </a:solidFill>
            <a:miter lim="800000"/>
            <a:headEnd/>
            <a:tailEnd/>
          </a:ln>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endParaRPr lang="en-US" altLang="en-US" sz="1500" kern="0"/>
          </a:p>
        </p:txBody>
      </p:sp>
      <p:sp>
        <p:nvSpPr>
          <p:cNvPr id="27675" name="Text Box 35"/>
          <p:cNvSpPr txBox="1">
            <a:spLocks noChangeArrowheads="1"/>
          </p:cNvSpPr>
          <p:nvPr/>
        </p:nvSpPr>
        <p:spPr bwMode="auto">
          <a:xfrm>
            <a:off x="5074187" y="1717760"/>
            <a:ext cx="1694695" cy="507831"/>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r>
              <a:rPr lang="en-US" altLang="en-US" sz="1350" b="1" kern="0" dirty="0">
                <a:solidFill>
                  <a:schemeClr val="tx2"/>
                </a:solidFill>
              </a:rPr>
              <a:t>Wired or Wireless </a:t>
            </a:r>
          </a:p>
          <a:p>
            <a:pPr defTabSz="685800" eaLnBrk="1" fontAlgn="auto" hangingPunct="1">
              <a:spcBef>
                <a:spcPts val="0"/>
              </a:spcBef>
              <a:spcAft>
                <a:spcPts val="0"/>
              </a:spcAft>
            </a:pPr>
            <a:r>
              <a:rPr lang="en-US" altLang="en-US" sz="1350" b="1" kern="0" dirty="0">
                <a:solidFill>
                  <a:schemeClr val="tx2"/>
                </a:solidFill>
              </a:rPr>
              <a:t>Interface</a:t>
            </a:r>
          </a:p>
        </p:txBody>
      </p:sp>
      <p:sp>
        <p:nvSpPr>
          <p:cNvPr id="27676" name="Text Box 36"/>
          <p:cNvSpPr txBox="1">
            <a:spLocks noChangeArrowheads="1"/>
          </p:cNvSpPr>
          <p:nvPr/>
        </p:nvSpPr>
        <p:spPr bwMode="auto">
          <a:xfrm>
            <a:off x="7883884" y="4920456"/>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200" kern="0" dirty="0">
                <a:solidFill>
                  <a:schemeClr val="tx2"/>
                </a:solidFill>
              </a:rPr>
              <a:t>Any</a:t>
            </a:r>
          </a:p>
          <a:p>
            <a:pPr algn="ctr" defTabSz="685800" eaLnBrk="1" fontAlgn="auto" hangingPunct="1">
              <a:spcBef>
                <a:spcPts val="0"/>
              </a:spcBef>
              <a:spcAft>
                <a:spcPts val="0"/>
              </a:spcAft>
            </a:pPr>
            <a:r>
              <a:rPr lang="en-US" altLang="en-US" sz="1200" kern="0" dirty="0">
                <a:solidFill>
                  <a:schemeClr val="tx2"/>
                </a:solidFill>
              </a:rPr>
              <a:t>Network</a:t>
            </a:r>
          </a:p>
        </p:txBody>
      </p:sp>
      <p:sp>
        <p:nvSpPr>
          <p:cNvPr id="27677" name="AutoShape 37"/>
          <p:cNvSpPr>
            <a:spLocks noChangeArrowheads="1"/>
          </p:cNvSpPr>
          <p:nvPr/>
        </p:nvSpPr>
        <p:spPr bwMode="auto">
          <a:xfrm>
            <a:off x="2114550" y="3771900"/>
            <a:ext cx="400050" cy="171450"/>
          </a:xfrm>
          <a:prstGeom prst="leftRightArrow">
            <a:avLst>
              <a:gd name="adj1" fmla="val 50000"/>
              <a:gd name="adj2" fmla="val 46667"/>
            </a:avLst>
          </a:prstGeom>
          <a:solidFill>
            <a:schemeClr val="bg1"/>
          </a:solidFill>
          <a:ln w="12700">
            <a:solidFill>
              <a:schemeClr val="tx1"/>
            </a:solidFill>
            <a:miter lim="800000"/>
            <a:headEnd/>
            <a:tailEnd/>
          </a:ln>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endParaRPr lang="en-US" altLang="en-US" sz="1500" kern="0"/>
          </a:p>
        </p:txBody>
      </p:sp>
      <p:sp>
        <p:nvSpPr>
          <p:cNvPr id="27678" name="Text Box 38"/>
          <p:cNvSpPr txBox="1">
            <a:spLocks noChangeArrowheads="1"/>
          </p:cNvSpPr>
          <p:nvPr/>
        </p:nvSpPr>
        <p:spPr bwMode="auto">
          <a:xfrm>
            <a:off x="990600" y="4743450"/>
            <a:ext cx="1466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ct val="50000"/>
              </a:spcBef>
              <a:spcAft>
                <a:spcPts val="0"/>
              </a:spcAft>
            </a:pPr>
            <a:r>
              <a:rPr lang="en-US" altLang="en-US" sz="1200" kern="0" dirty="0">
                <a:solidFill>
                  <a:schemeClr val="tx1"/>
                </a:solidFill>
              </a:rPr>
              <a:t>A mix of sensors &amp; actuators in a node for distributed control applications </a:t>
            </a:r>
          </a:p>
        </p:txBody>
      </p:sp>
      <p:sp>
        <p:nvSpPr>
          <p:cNvPr id="27679" name="Line 39"/>
          <p:cNvSpPr>
            <a:spLocks noChangeShapeType="1"/>
          </p:cNvSpPr>
          <p:nvPr/>
        </p:nvSpPr>
        <p:spPr bwMode="auto">
          <a:xfrm flipV="1">
            <a:off x="2409825" y="4514850"/>
            <a:ext cx="40005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US" sz="1350" kern="0">
              <a:solidFill>
                <a:sysClr val="windowText" lastClr="000000"/>
              </a:solidFill>
            </a:endParaRPr>
          </a:p>
        </p:txBody>
      </p:sp>
      <p:sp>
        <p:nvSpPr>
          <p:cNvPr id="27680" name="Text Box 40"/>
          <p:cNvSpPr txBox="1">
            <a:spLocks noChangeArrowheads="1"/>
          </p:cNvSpPr>
          <p:nvPr/>
        </p:nvSpPr>
        <p:spPr bwMode="auto">
          <a:xfrm>
            <a:off x="5403800" y="2821677"/>
            <a:ext cx="900069" cy="1338828"/>
          </a:xfrm>
          <a:prstGeom prst="rect">
            <a:avLst/>
          </a:prstGeom>
          <a:solidFill>
            <a:srgbClr val="800000"/>
          </a:solidFill>
          <a:ln w="57150" cmpd="thinThick">
            <a:solidFill>
              <a:schemeClr val="tx1"/>
            </a:solidFill>
            <a:miter lim="800000"/>
            <a:headEnd/>
            <a:tailEnd/>
          </a:ln>
        </p:spPr>
        <p:txBody>
          <a:bodyPr wrap="squar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r>
              <a:rPr lang="en-US" altLang="en-US" sz="1350" b="1" kern="0" dirty="0">
                <a:solidFill>
                  <a:schemeClr val="tx1"/>
                </a:solidFill>
              </a:rPr>
              <a:t>Common Network  Services</a:t>
            </a:r>
            <a:r>
              <a:rPr lang="en-US" altLang="en-US" sz="1350" kern="0" dirty="0">
                <a:solidFill>
                  <a:schemeClr val="tx1"/>
                </a:solidFill>
              </a:rPr>
              <a:t> </a:t>
            </a:r>
          </a:p>
          <a:p>
            <a:pPr defTabSz="685800" eaLnBrk="1" fontAlgn="auto" hangingPunct="1">
              <a:spcBef>
                <a:spcPts val="0"/>
              </a:spcBef>
              <a:spcAft>
                <a:spcPts val="0"/>
              </a:spcAft>
            </a:pPr>
            <a:r>
              <a:rPr lang="en-US" altLang="en-US" sz="1350" b="1" kern="0" dirty="0">
                <a:solidFill>
                  <a:schemeClr val="tx1"/>
                </a:solidFill>
              </a:rPr>
              <a:t>( IEEE 1451.1 ) </a:t>
            </a:r>
          </a:p>
        </p:txBody>
      </p:sp>
      <p:sp>
        <p:nvSpPr>
          <p:cNvPr id="27681" name="Text Box 41"/>
          <p:cNvSpPr txBox="1">
            <a:spLocks noChangeArrowheads="1"/>
          </p:cNvSpPr>
          <p:nvPr/>
        </p:nvSpPr>
        <p:spPr bwMode="auto">
          <a:xfrm>
            <a:off x="5663092" y="4274249"/>
            <a:ext cx="1367682" cy="715581"/>
          </a:xfrm>
          <a:prstGeom prst="rect">
            <a:avLst/>
          </a:prstGeom>
          <a:solidFill>
            <a:srgbClr val="800000"/>
          </a:solidFill>
          <a:ln w="57150" cmpd="thinThick">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r>
              <a:rPr lang="en-US" altLang="en-US" sz="1350" b="1" kern="0" dirty="0">
                <a:solidFill>
                  <a:schemeClr val="tx1"/>
                </a:solidFill>
              </a:rPr>
              <a:t>Common </a:t>
            </a:r>
          </a:p>
          <a:p>
            <a:pPr defTabSz="685800" eaLnBrk="1" fontAlgn="auto" hangingPunct="1">
              <a:spcBef>
                <a:spcPts val="0"/>
              </a:spcBef>
              <a:spcAft>
                <a:spcPts val="0"/>
              </a:spcAft>
            </a:pPr>
            <a:r>
              <a:rPr lang="en-US" altLang="en-US" sz="1350" b="1" kern="0" dirty="0">
                <a:solidFill>
                  <a:schemeClr val="tx1"/>
                </a:solidFill>
              </a:rPr>
              <a:t>Command Set</a:t>
            </a:r>
          </a:p>
          <a:p>
            <a:pPr defTabSz="685800" eaLnBrk="1" fontAlgn="auto" hangingPunct="1">
              <a:spcBef>
                <a:spcPts val="0"/>
              </a:spcBef>
              <a:spcAft>
                <a:spcPts val="0"/>
              </a:spcAft>
            </a:pPr>
            <a:r>
              <a:rPr lang="en-US" altLang="en-US" sz="1350" b="1" kern="0" dirty="0">
                <a:solidFill>
                  <a:schemeClr val="tx1"/>
                </a:solidFill>
              </a:rPr>
              <a:t>( IEEE 1451.0 )</a:t>
            </a:r>
            <a:endParaRPr lang="en-US" altLang="en-US" sz="1350" kern="0" dirty="0">
              <a:solidFill>
                <a:schemeClr val="tx1"/>
              </a:solidFill>
            </a:endParaRPr>
          </a:p>
        </p:txBody>
      </p:sp>
      <p:sp>
        <p:nvSpPr>
          <p:cNvPr id="27682" name="Text Box 42"/>
          <p:cNvSpPr txBox="1">
            <a:spLocks noChangeArrowheads="1"/>
          </p:cNvSpPr>
          <p:nvPr/>
        </p:nvSpPr>
        <p:spPr bwMode="auto">
          <a:xfrm>
            <a:off x="4914900" y="5657465"/>
            <a:ext cx="280988" cy="276999"/>
          </a:xfrm>
          <a:prstGeom prst="rect">
            <a:avLst/>
          </a:prstGeom>
          <a:solidFill>
            <a:srgbClr val="800000"/>
          </a:solidFill>
          <a:ln w="57150" cmpd="thinThick">
            <a:solidFill>
              <a:schemeClr val="tx1"/>
            </a:solidFill>
            <a:miter lim="800000"/>
            <a:headEnd/>
            <a:tailEnd/>
          </a:ln>
        </p:spPr>
        <p:txBody>
          <a:bodyPr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200" b="1" kern="0">
                <a:solidFill>
                  <a:schemeClr val="tx1"/>
                </a:solidFill>
              </a:rPr>
              <a:t> </a:t>
            </a:r>
            <a:endParaRPr lang="en-US" altLang="en-US" sz="1200" kern="0">
              <a:solidFill>
                <a:schemeClr val="tx1"/>
              </a:solidFill>
            </a:endParaRPr>
          </a:p>
        </p:txBody>
      </p:sp>
      <p:sp>
        <p:nvSpPr>
          <p:cNvPr id="27683" name="Text Box 43"/>
          <p:cNvSpPr txBox="1">
            <a:spLocks noChangeArrowheads="1"/>
          </p:cNvSpPr>
          <p:nvPr/>
        </p:nvSpPr>
        <p:spPr bwMode="auto">
          <a:xfrm>
            <a:off x="5171124" y="5678894"/>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200" b="1" kern="0">
                <a:solidFill>
                  <a:schemeClr val="tx1"/>
                </a:solidFill>
              </a:rPr>
              <a:t>-- items standardized</a:t>
            </a:r>
            <a:endParaRPr lang="en-US" altLang="en-US" sz="1200" kern="0">
              <a:solidFill>
                <a:schemeClr val="tx1"/>
              </a:solidFill>
            </a:endParaRPr>
          </a:p>
        </p:txBody>
      </p:sp>
      <p:sp>
        <p:nvSpPr>
          <p:cNvPr id="27684" name="Rectangle 44"/>
          <p:cNvSpPr>
            <a:spLocks noChangeArrowheads="1"/>
          </p:cNvSpPr>
          <p:nvPr/>
        </p:nvSpPr>
        <p:spPr bwMode="auto">
          <a:xfrm>
            <a:off x="1090821" y="1846193"/>
            <a:ext cx="10858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500" kern="0" dirty="0">
                <a:solidFill>
                  <a:srgbClr val="99FFCC"/>
                </a:solidFill>
              </a:rPr>
              <a:t>Physical </a:t>
            </a:r>
          </a:p>
          <a:p>
            <a:pPr algn="ctr" defTabSz="685800" eaLnBrk="1" fontAlgn="auto" hangingPunct="1">
              <a:spcBef>
                <a:spcPts val="0"/>
              </a:spcBef>
              <a:spcAft>
                <a:spcPts val="0"/>
              </a:spcAft>
            </a:pPr>
            <a:r>
              <a:rPr lang="en-US" altLang="en-US" sz="1500" kern="0" dirty="0">
                <a:solidFill>
                  <a:srgbClr val="99FFCC"/>
                </a:solidFill>
              </a:rPr>
              <a:t>Connection</a:t>
            </a:r>
          </a:p>
          <a:p>
            <a:pPr algn="ctr" defTabSz="685800" eaLnBrk="1" fontAlgn="auto" hangingPunct="1">
              <a:spcBef>
                <a:spcPts val="0"/>
              </a:spcBef>
              <a:spcAft>
                <a:spcPts val="0"/>
              </a:spcAft>
            </a:pPr>
            <a:r>
              <a:rPr lang="en-US" altLang="en-US" sz="1500" kern="0" dirty="0">
                <a:solidFill>
                  <a:srgbClr val="99FFCC"/>
                </a:solidFill>
              </a:rPr>
              <a:t>of Sensors/ </a:t>
            </a:r>
          </a:p>
          <a:p>
            <a:pPr algn="ctr" defTabSz="685800" eaLnBrk="1" fontAlgn="auto" hangingPunct="1">
              <a:spcBef>
                <a:spcPts val="0"/>
              </a:spcBef>
              <a:spcAft>
                <a:spcPts val="0"/>
              </a:spcAft>
            </a:pPr>
            <a:r>
              <a:rPr lang="en-US" altLang="en-US" sz="1500" kern="0" dirty="0">
                <a:solidFill>
                  <a:srgbClr val="99FFCC"/>
                </a:solidFill>
              </a:rPr>
              <a:t>Actuators</a:t>
            </a:r>
          </a:p>
          <a:p>
            <a:pPr algn="ctr" defTabSz="685800" eaLnBrk="1" fontAlgn="auto" hangingPunct="1">
              <a:spcBef>
                <a:spcPts val="0"/>
              </a:spcBef>
              <a:spcAft>
                <a:spcPts val="0"/>
              </a:spcAft>
            </a:pPr>
            <a:endParaRPr lang="en-US" altLang="en-US" sz="1500" kern="0" dirty="0">
              <a:solidFill>
                <a:srgbClr val="99FFCC"/>
              </a:solidFill>
            </a:endParaRPr>
          </a:p>
        </p:txBody>
      </p:sp>
      <p:sp>
        <p:nvSpPr>
          <p:cNvPr id="27685" name="Rectangle 46"/>
          <p:cNvSpPr>
            <a:spLocks noChangeArrowheads="1"/>
          </p:cNvSpPr>
          <p:nvPr/>
        </p:nvSpPr>
        <p:spPr bwMode="auto">
          <a:xfrm>
            <a:off x="7613969" y="1801465"/>
            <a:ext cx="10858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500" kern="0" dirty="0">
                <a:solidFill>
                  <a:srgbClr val="99FFCC"/>
                </a:solidFill>
              </a:rPr>
              <a:t>Network </a:t>
            </a:r>
          </a:p>
          <a:p>
            <a:pPr algn="ctr" defTabSz="685800" eaLnBrk="1" fontAlgn="auto" hangingPunct="1">
              <a:spcBef>
                <a:spcPts val="0"/>
              </a:spcBef>
              <a:spcAft>
                <a:spcPts val="0"/>
              </a:spcAft>
            </a:pPr>
            <a:r>
              <a:rPr lang="en-US" altLang="en-US" sz="1500" kern="0" dirty="0">
                <a:solidFill>
                  <a:srgbClr val="99FFCC"/>
                </a:solidFill>
              </a:rPr>
              <a:t>Connection </a:t>
            </a:r>
          </a:p>
          <a:p>
            <a:pPr algn="ctr" defTabSz="685800" eaLnBrk="1" fontAlgn="auto" hangingPunct="1">
              <a:spcBef>
                <a:spcPts val="0"/>
              </a:spcBef>
              <a:spcAft>
                <a:spcPts val="0"/>
              </a:spcAft>
            </a:pPr>
            <a:r>
              <a:rPr lang="en-US" altLang="en-US" sz="1500" kern="0" dirty="0">
                <a:solidFill>
                  <a:srgbClr val="99FFCC"/>
                </a:solidFill>
              </a:rPr>
              <a:t>of Sensors/</a:t>
            </a:r>
          </a:p>
          <a:p>
            <a:pPr algn="ctr" defTabSz="685800" eaLnBrk="1" fontAlgn="auto" hangingPunct="1">
              <a:spcBef>
                <a:spcPts val="0"/>
              </a:spcBef>
              <a:spcAft>
                <a:spcPts val="0"/>
              </a:spcAft>
            </a:pPr>
            <a:r>
              <a:rPr lang="en-US" altLang="en-US" sz="1500" kern="0" dirty="0">
                <a:solidFill>
                  <a:srgbClr val="99FFCC"/>
                </a:solidFill>
              </a:rPr>
              <a:t>Actuators</a:t>
            </a:r>
          </a:p>
        </p:txBody>
      </p:sp>
      <p:sp>
        <p:nvSpPr>
          <p:cNvPr id="27690" name="Line 68"/>
          <p:cNvSpPr>
            <a:spLocks noChangeShapeType="1"/>
          </p:cNvSpPr>
          <p:nvPr/>
        </p:nvSpPr>
        <p:spPr bwMode="auto">
          <a:xfrm>
            <a:off x="2139813" y="2142297"/>
            <a:ext cx="315257" cy="248478"/>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US" sz="1350" kern="0">
              <a:solidFill>
                <a:sysClr val="windowText" lastClr="000000"/>
              </a:solidFill>
            </a:endParaRPr>
          </a:p>
        </p:txBody>
      </p:sp>
      <p:sp>
        <p:nvSpPr>
          <p:cNvPr id="27691" name="Line 69"/>
          <p:cNvSpPr>
            <a:spLocks noChangeShapeType="1"/>
          </p:cNvSpPr>
          <p:nvPr/>
        </p:nvSpPr>
        <p:spPr bwMode="auto">
          <a:xfrm flipH="1">
            <a:off x="7574739" y="2639967"/>
            <a:ext cx="168454" cy="1189083"/>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US" sz="1350" kern="0">
              <a:solidFill>
                <a:sysClr val="windowText" lastClr="000000"/>
              </a:solidFill>
            </a:endParaRPr>
          </a:p>
        </p:txBody>
      </p:sp>
      <p:sp>
        <p:nvSpPr>
          <p:cNvPr id="52" name="Line 69"/>
          <p:cNvSpPr>
            <a:spLocks noChangeShapeType="1"/>
          </p:cNvSpPr>
          <p:nvPr/>
        </p:nvSpPr>
        <p:spPr bwMode="auto">
          <a:xfrm flipH="1">
            <a:off x="5086350" y="2286001"/>
            <a:ext cx="44726" cy="15430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US" sz="1350" kern="0">
              <a:solidFill>
                <a:sysClr val="windowText" lastClr="000000"/>
              </a:solidFill>
            </a:endParaRPr>
          </a:p>
        </p:txBody>
      </p:sp>
      <p:sp>
        <p:nvSpPr>
          <p:cNvPr id="53" name="Text Box 25"/>
          <p:cNvSpPr txBox="1">
            <a:spLocks noChangeArrowheads="1"/>
          </p:cNvSpPr>
          <p:nvPr/>
        </p:nvSpPr>
        <p:spPr bwMode="auto">
          <a:xfrm>
            <a:off x="5799184" y="5027171"/>
            <a:ext cx="1024639" cy="276999"/>
          </a:xfrm>
          <a:prstGeom prst="rect">
            <a:avLst/>
          </a:prstGeom>
          <a:solidFill>
            <a:schemeClr val="bg1"/>
          </a:solidFill>
          <a:ln w="12700">
            <a:solidFill>
              <a:schemeClr val="tx1"/>
            </a:solidFill>
            <a:miter lim="800000"/>
            <a:headEnd/>
            <a:tailEnd/>
          </a:ln>
        </p:spPr>
        <p:txBody>
          <a:bodyPr wrap="non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1200" b="1" kern="0">
                <a:solidFill>
                  <a:schemeClr val="tx2"/>
                </a:solidFill>
              </a:rPr>
              <a:t>Application</a:t>
            </a:r>
          </a:p>
        </p:txBody>
      </p:sp>
      <p:sp>
        <p:nvSpPr>
          <p:cNvPr id="4" name="TextBox 3"/>
          <p:cNvSpPr txBox="1"/>
          <p:nvPr/>
        </p:nvSpPr>
        <p:spPr>
          <a:xfrm>
            <a:off x="8138272" y="3209925"/>
            <a:ext cx="681597" cy="300082"/>
          </a:xfrm>
          <a:prstGeom prst="rect">
            <a:avLst/>
          </a:prstGeom>
          <a:solidFill>
            <a:srgbClr val="00B050"/>
          </a:solidFill>
          <a:ln>
            <a:solidFill>
              <a:schemeClr val="tx2"/>
            </a:solidFill>
          </a:ln>
        </p:spPr>
        <p:txBody>
          <a:bodyPr wrap="none" rtlCol="0">
            <a:spAutoFit/>
          </a:bodyPr>
          <a:lstStyle/>
          <a:p>
            <a:pPr defTabSz="685800" eaLnBrk="1" fontAlgn="auto" hangingPunct="1">
              <a:spcBef>
                <a:spcPts val="0"/>
              </a:spcBef>
              <a:spcAft>
                <a:spcPts val="0"/>
              </a:spcAft>
            </a:pPr>
            <a:r>
              <a:rPr lang="en-US" sz="1350" kern="0" dirty="0">
                <a:solidFill>
                  <a:sysClr val="windowText" lastClr="000000"/>
                </a:solidFill>
              </a:rPr>
              <a:t>Client</a:t>
            </a:r>
          </a:p>
        </p:txBody>
      </p:sp>
      <p:sp>
        <p:nvSpPr>
          <p:cNvPr id="50" name="TextBox 49"/>
          <p:cNvSpPr txBox="1"/>
          <p:nvPr/>
        </p:nvSpPr>
        <p:spPr>
          <a:xfrm>
            <a:off x="8207846" y="4319200"/>
            <a:ext cx="681597" cy="300082"/>
          </a:xfrm>
          <a:prstGeom prst="rect">
            <a:avLst/>
          </a:prstGeom>
          <a:solidFill>
            <a:srgbClr val="00B050"/>
          </a:solidFill>
          <a:ln>
            <a:solidFill>
              <a:schemeClr val="tx2"/>
            </a:solidFill>
          </a:ln>
        </p:spPr>
        <p:txBody>
          <a:bodyPr wrap="none" rtlCol="0">
            <a:spAutoFit/>
          </a:bodyPr>
          <a:lstStyle/>
          <a:p>
            <a:pPr defTabSz="685800" eaLnBrk="1" fontAlgn="auto" hangingPunct="1">
              <a:spcBef>
                <a:spcPts val="0"/>
              </a:spcBef>
              <a:spcAft>
                <a:spcPts val="0"/>
              </a:spcAft>
            </a:pPr>
            <a:r>
              <a:rPr lang="en-US" sz="1350" kern="0" dirty="0">
                <a:solidFill>
                  <a:sysClr val="windowText" lastClr="000000"/>
                </a:solidFill>
              </a:rPr>
              <a:t>Client</a:t>
            </a:r>
          </a:p>
        </p:txBody>
      </p:sp>
      <p:cxnSp>
        <p:nvCxnSpPr>
          <p:cNvPr id="6" name="Straight Arrow Connector 5"/>
          <p:cNvCxnSpPr>
            <a:endCxn id="4" idx="1"/>
          </p:cNvCxnSpPr>
          <p:nvPr/>
        </p:nvCxnSpPr>
        <p:spPr>
          <a:xfrm>
            <a:off x="7922096" y="3348426"/>
            <a:ext cx="216176" cy="1154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0" idx="1"/>
          </p:cNvCxnSpPr>
          <p:nvPr/>
        </p:nvCxnSpPr>
        <p:spPr>
          <a:xfrm>
            <a:off x="7922096" y="4457702"/>
            <a:ext cx="285750" cy="1153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 Box 40"/>
          <p:cNvSpPr txBox="1">
            <a:spLocks noChangeArrowheads="1"/>
          </p:cNvSpPr>
          <p:nvPr/>
        </p:nvSpPr>
        <p:spPr bwMode="auto">
          <a:xfrm>
            <a:off x="6397522" y="2923193"/>
            <a:ext cx="965974" cy="1131079"/>
          </a:xfrm>
          <a:prstGeom prst="rect">
            <a:avLst/>
          </a:prstGeom>
          <a:solidFill>
            <a:srgbClr val="800000"/>
          </a:solidFill>
          <a:ln w="57150" cmpd="thinThick">
            <a:solidFill>
              <a:schemeClr val="tx1"/>
            </a:solidFill>
            <a:miter lim="800000"/>
            <a:headEnd/>
            <a:tailEnd/>
          </a:ln>
        </p:spPr>
        <p:txBody>
          <a:bodyPr wrap="square" anchor="ctr">
            <a:spAutoFit/>
          </a:bodyP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r>
              <a:rPr lang="en-US" altLang="en-US" sz="1350" b="1" kern="0" dirty="0">
                <a:solidFill>
                  <a:schemeClr val="tx1"/>
                </a:solidFill>
              </a:rPr>
              <a:t>Different  Services</a:t>
            </a:r>
            <a:r>
              <a:rPr lang="en-US" altLang="en-US" sz="1350" kern="0" dirty="0">
                <a:solidFill>
                  <a:schemeClr val="tx1"/>
                </a:solidFill>
              </a:rPr>
              <a:t> </a:t>
            </a:r>
          </a:p>
          <a:p>
            <a:pPr defTabSz="685800" eaLnBrk="1" fontAlgn="auto" hangingPunct="1">
              <a:spcBef>
                <a:spcPts val="0"/>
              </a:spcBef>
              <a:spcAft>
                <a:spcPts val="0"/>
              </a:spcAft>
            </a:pPr>
            <a:r>
              <a:rPr lang="en-US" altLang="en-US" sz="1350" b="1" kern="0" dirty="0">
                <a:solidFill>
                  <a:schemeClr val="tx1"/>
                </a:solidFill>
              </a:rPr>
              <a:t>( IEEE 1451.1.X ) </a:t>
            </a:r>
          </a:p>
        </p:txBody>
      </p:sp>
    </p:spTree>
    <p:extLst>
      <p:ext uri="{BB962C8B-B14F-4D97-AF65-F5344CB8AC3E}">
        <p14:creationId xmlns:p14="http://schemas.microsoft.com/office/powerpoint/2010/main" val="886285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2145x_Graphic_20130225.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1225" y="857251"/>
            <a:ext cx="5822576" cy="5143499"/>
          </a:xfrm>
          <a:prstGeom prst="rect">
            <a:avLst/>
          </a:prstGeom>
          <a:solidFill>
            <a:srgbClr val="FFFFFF"/>
          </a:solidFill>
          <a:ln w="76200" cmpd="tri">
            <a:solidFill>
              <a:srgbClr val="E17600"/>
            </a:solidFill>
            <a:miter lim="800000"/>
            <a:headEnd/>
            <a:tailEnd/>
          </a:ln>
        </p:spPr>
      </p:pic>
      <p:sp>
        <p:nvSpPr>
          <p:cNvPr id="5" name="TextBox 4"/>
          <p:cNvSpPr txBox="1"/>
          <p:nvPr/>
        </p:nvSpPr>
        <p:spPr>
          <a:xfrm>
            <a:off x="346330" y="1624995"/>
            <a:ext cx="2171681" cy="3323987"/>
          </a:xfrm>
          <a:prstGeom prst="rect">
            <a:avLst/>
          </a:prstGeom>
          <a:noFill/>
        </p:spPr>
        <p:txBody>
          <a:bodyPr wrap="square" rtlCol="0">
            <a:spAutoFit/>
          </a:bodyPr>
          <a:lstStyle/>
          <a:p>
            <a:pPr defTabSz="685800" eaLnBrk="1" fontAlgn="auto" hangingPunct="1">
              <a:spcBef>
                <a:spcPts val="0"/>
              </a:spcBef>
              <a:spcAft>
                <a:spcPts val="0"/>
              </a:spcAft>
            </a:pPr>
            <a:r>
              <a:rPr lang="en-US" sz="2100" b="1" kern="0" dirty="0">
                <a:solidFill>
                  <a:srgbClr val="FFFF00"/>
                </a:solidFill>
                <a:latin typeface="Arial" panose="020B0604020202020204" pitchFamily="34" charset="0"/>
                <a:cs typeface="Arial" panose="020B0604020202020204" pitchFamily="34" charset="0"/>
              </a:rPr>
              <a:t>IEEE 1451.X standards adopted by or jointly developed with ISO/IEC JTC1 SC31 as: </a:t>
            </a:r>
          </a:p>
          <a:p>
            <a:pPr defTabSz="685800" eaLnBrk="1" fontAlgn="auto" hangingPunct="1">
              <a:spcBef>
                <a:spcPts val="0"/>
              </a:spcBef>
              <a:spcAft>
                <a:spcPts val="0"/>
              </a:spcAft>
            </a:pPr>
            <a:r>
              <a:rPr lang="en-US" sz="2100" b="1" kern="0" dirty="0">
                <a:solidFill>
                  <a:srgbClr val="FF0000"/>
                </a:solidFill>
              </a:rPr>
              <a:t>ISO/IEC/IEEE 21451-X  standards </a:t>
            </a:r>
          </a:p>
        </p:txBody>
      </p:sp>
      <p:sp>
        <p:nvSpPr>
          <p:cNvPr id="2" name="Rectangle 1"/>
          <p:cNvSpPr/>
          <p:nvPr/>
        </p:nvSpPr>
        <p:spPr>
          <a:xfrm>
            <a:off x="346330" y="5325556"/>
            <a:ext cx="2106995" cy="41006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kern="0" dirty="0">
                <a:solidFill>
                  <a:srgbClr val="00B050"/>
                </a:solidFill>
              </a:rPr>
              <a:t>ISO/IEC/IEEE 21450 =</a:t>
            </a:r>
          </a:p>
          <a:p>
            <a:pPr algn="ctr" defTabSz="685800" eaLnBrk="1" fontAlgn="auto" hangingPunct="1">
              <a:spcBef>
                <a:spcPts val="0"/>
              </a:spcBef>
              <a:spcAft>
                <a:spcPts val="0"/>
              </a:spcAft>
            </a:pPr>
            <a:r>
              <a:rPr lang="en-US" sz="1350" kern="0" dirty="0">
                <a:solidFill>
                  <a:srgbClr val="00B050"/>
                </a:solidFill>
              </a:rPr>
              <a:t>IEEE 1451.0</a:t>
            </a:r>
          </a:p>
        </p:txBody>
      </p:sp>
    </p:spTree>
    <p:extLst>
      <p:ext uri="{BB962C8B-B14F-4D97-AF65-F5344CB8AC3E}">
        <p14:creationId xmlns:p14="http://schemas.microsoft.com/office/powerpoint/2010/main" val="2323043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38980" y="971550"/>
            <a:ext cx="5759354" cy="457200"/>
          </a:xfrm>
        </p:spPr>
        <p:txBody>
          <a:bodyPr>
            <a:normAutofit/>
          </a:bodyPr>
          <a:lstStyle/>
          <a:p>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IEEE 1451 Family of Standards</a:t>
            </a:r>
            <a:endParaRPr lang="en-US" sz="15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596094" y="1428750"/>
            <a:ext cx="7565009" cy="4572000"/>
          </a:xfrm>
        </p:spPr>
        <p:txBody>
          <a:bodyPr>
            <a:normAutofit fontScale="77500" lnSpcReduction="20000"/>
          </a:bodyPr>
          <a:lstStyle/>
          <a:p>
            <a:pPr>
              <a:defRPr/>
            </a:pPr>
            <a:r>
              <a:rPr lang="en-US" sz="1950" dirty="0">
                <a:solidFill>
                  <a:srgbClr val="FFC000"/>
                </a:solidFill>
                <a:latin typeface="Arial" pitchFamily="34" charset="0"/>
                <a:cs typeface="Arial" pitchFamily="34" charset="0"/>
              </a:rPr>
              <a:t>The IEEE 1451 family of smart transducer interface standards for sensors and actuators consist of </a:t>
            </a:r>
            <a:r>
              <a:rPr lang="en-US" b="1" dirty="0">
                <a:solidFill>
                  <a:srgbClr val="FFC000"/>
                </a:solidFill>
                <a:latin typeface="Arial" pitchFamily="34" charset="0"/>
                <a:cs typeface="Arial" pitchFamily="34" charset="0"/>
              </a:rPr>
              <a:t>:</a:t>
            </a:r>
          </a:p>
          <a:p>
            <a:pPr marL="342900" lvl="2">
              <a:spcBef>
                <a:spcPts val="450"/>
              </a:spcBef>
              <a:buFont typeface="Wingdings" pitchFamily="2" charset="2"/>
              <a:buChar char="Ø"/>
              <a:defRPr/>
            </a:pPr>
            <a:r>
              <a:rPr lang="en-US" sz="1575" dirty="0">
                <a:latin typeface="Arial" pitchFamily="34" charset="0"/>
                <a:cs typeface="Arial" pitchFamily="34" charset="0"/>
              </a:rPr>
              <a:t> 1451.0 – Common commands, functions, messaging, and transducer electronic data sheet formats (TEDS)  ---------------------------------------------------- </a:t>
            </a:r>
            <a:r>
              <a:rPr lang="en-US" sz="1575" dirty="0" err="1">
                <a:latin typeface="Arial" pitchFamily="34" charset="0"/>
                <a:cs typeface="Arial" pitchFamily="34" charset="0"/>
              </a:rPr>
              <a:t>Std</a:t>
            </a:r>
            <a:r>
              <a:rPr lang="en-US" sz="1575" dirty="0">
                <a:latin typeface="Arial" pitchFamily="34" charset="0"/>
                <a:cs typeface="Arial" pitchFamily="34" charset="0"/>
              </a:rPr>
              <a:t> published and is planned to be revised</a:t>
            </a:r>
          </a:p>
          <a:p>
            <a:pPr marL="342900" lvl="2">
              <a:spcBef>
                <a:spcPts val="450"/>
              </a:spcBef>
              <a:buFont typeface="Wingdings" pitchFamily="2" charset="2"/>
              <a:buChar char="Ø"/>
              <a:defRPr/>
            </a:pPr>
            <a:r>
              <a:rPr lang="en-US" sz="1575" dirty="0">
                <a:latin typeface="Arial" pitchFamily="34" charset="0"/>
                <a:cs typeface="Arial" pitchFamily="34" charset="0"/>
              </a:rPr>
              <a:t> P1451.1 – Common network services for smart sensors and actuators --- </a:t>
            </a:r>
            <a:r>
              <a:rPr lang="en-US" sz="1575" dirty="0" err="1">
                <a:latin typeface="Arial" pitchFamily="34" charset="0"/>
                <a:cs typeface="Arial" pitchFamily="34" charset="0"/>
              </a:rPr>
              <a:t>Std</a:t>
            </a:r>
            <a:r>
              <a:rPr lang="en-US" sz="1575" dirty="0">
                <a:latin typeface="Arial" pitchFamily="34" charset="0"/>
                <a:cs typeface="Arial" pitchFamily="34" charset="0"/>
              </a:rPr>
              <a:t> being revised </a:t>
            </a:r>
          </a:p>
          <a:p>
            <a:pPr marL="342900" lvl="2">
              <a:spcBef>
                <a:spcPts val="450"/>
              </a:spcBef>
              <a:buFont typeface="Wingdings" pitchFamily="2" charset="2"/>
              <a:buChar char="Ø"/>
              <a:defRPr/>
            </a:pPr>
            <a:r>
              <a:rPr lang="en-US" sz="1575" dirty="0">
                <a:latin typeface="Arial" pitchFamily="34" charset="0"/>
                <a:cs typeface="Arial" pitchFamily="34" charset="0"/>
              </a:rPr>
              <a:t> P1451.2 – Serial interface for smart sensors and actuators ------------------ </a:t>
            </a:r>
            <a:r>
              <a:rPr lang="en-US" sz="1575" dirty="0" err="1">
                <a:latin typeface="Arial" pitchFamily="34" charset="0"/>
                <a:cs typeface="Arial" pitchFamily="34" charset="0"/>
              </a:rPr>
              <a:t>Std</a:t>
            </a:r>
            <a:r>
              <a:rPr lang="en-US" sz="1575" dirty="0">
                <a:latin typeface="Arial" pitchFamily="34" charset="0"/>
                <a:cs typeface="Arial" pitchFamily="34" charset="0"/>
              </a:rPr>
              <a:t> being revised </a:t>
            </a:r>
          </a:p>
          <a:p>
            <a:pPr marL="342900" lvl="2">
              <a:spcBef>
                <a:spcPts val="450"/>
              </a:spcBef>
              <a:buFont typeface="Wingdings" pitchFamily="2" charset="2"/>
              <a:buChar char="Ø"/>
              <a:defRPr/>
            </a:pPr>
            <a:r>
              <a:rPr lang="en-US" sz="1575" dirty="0">
                <a:latin typeface="Arial" pitchFamily="34" charset="0"/>
                <a:cs typeface="Arial" pitchFamily="34" charset="0"/>
              </a:rPr>
              <a:t> P1451.4 – Analog interface and TEDS for smart transducers ----------------- </a:t>
            </a:r>
            <a:r>
              <a:rPr lang="en-US" sz="1575" dirty="0" err="1">
                <a:latin typeface="Arial" pitchFamily="34" charset="0"/>
                <a:cs typeface="Arial" pitchFamily="34" charset="0"/>
              </a:rPr>
              <a:t>Std</a:t>
            </a:r>
            <a:r>
              <a:rPr lang="en-US" sz="1575" dirty="0">
                <a:latin typeface="Arial" pitchFamily="34" charset="0"/>
                <a:cs typeface="Arial" pitchFamily="34" charset="0"/>
              </a:rPr>
              <a:t> being revised</a:t>
            </a:r>
          </a:p>
          <a:p>
            <a:pPr marL="171450" lvl="2" indent="0">
              <a:spcBef>
                <a:spcPts val="450"/>
              </a:spcBef>
              <a:buNone/>
              <a:defRPr/>
            </a:pPr>
            <a:r>
              <a:rPr lang="en-US" sz="1575" dirty="0">
                <a:latin typeface="Arial" pitchFamily="34" charset="0"/>
                <a:cs typeface="Arial" pitchFamily="34" charset="0"/>
              </a:rPr>
              <a:t> </a:t>
            </a:r>
          </a:p>
          <a:p>
            <a:pPr marL="342900" lvl="2">
              <a:spcBef>
                <a:spcPts val="450"/>
              </a:spcBef>
              <a:buFont typeface="Wingdings" pitchFamily="2" charset="2"/>
              <a:buChar char="Ø"/>
              <a:defRPr/>
            </a:pPr>
            <a:r>
              <a:rPr lang="en-US" sz="1575" dirty="0">
                <a:latin typeface="Arial" pitchFamily="34" charset="0"/>
                <a:cs typeface="Arial" pitchFamily="34" charset="0"/>
              </a:rPr>
              <a:t> 1451.5 – Wireless interface for sensors and actuators, that can support multiple wireless communication protocols, e.g., 802.11, ZigBee, Bluetooth, and 6LoWPAN to facilitate sensor data interoperability among heterogeneous networks ------------------------------- </a:t>
            </a:r>
            <a:r>
              <a:rPr lang="en-US" sz="1575" dirty="0" err="1">
                <a:latin typeface="Arial" pitchFamily="34" charset="0"/>
                <a:cs typeface="Arial" pitchFamily="34" charset="0"/>
              </a:rPr>
              <a:t>Std</a:t>
            </a:r>
            <a:r>
              <a:rPr lang="en-US" sz="1575" dirty="0">
                <a:latin typeface="Arial" pitchFamily="34" charset="0"/>
                <a:cs typeface="Arial" pitchFamily="34" charset="0"/>
              </a:rPr>
              <a:t> published and is planned to be revised</a:t>
            </a:r>
          </a:p>
          <a:p>
            <a:pPr marL="171450" lvl="2" indent="0">
              <a:spcBef>
                <a:spcPts val="450"/>
              </a:spcBef>
              <a:buNone/>
              <a:defRPr/>
            </a:pPr>
            <a:endParaRPr lang="en-US" sz="1575" dirty="0">
              <a:latin typeface="Arial" pitchFamily="34" charset="0"/>
              <a:cs typeface="Arial" pitchFamily="34" charset="0"/>
            </a:endParaRPr>
          </a:p>
          <a:p>
            <a:pPr marL="342900" lvl="2">
              <a:spcBef>
                <a:spcPts val="450"/>
              </a:spcBef>
              <a:buFont typeface="Wingdings" pitchFamily="2" charset="2"/>
              <a:buChar char="Ø"/>
              <a:defRPr/>
            </a:pPr>
            <a:r>
              <a:rPr lang="en-US" sz="1575" dirty="0">
                <a:latin typeface="Arial" pitchFamily="34" charset="0"/>
                <a:cs typeface="Arial" pitchFamily="34" charset="0"/>
              </a:rPr>
              <a:t>1451.7 – RFID to sensor interface  ------------------ </a:t>
            </a:r>
            <a:r>
              <a:rPr lang="en-US" sz="1575" dirty="0" err="1">
                <a:latin typeface="Arial" pitchFamily="34" charset="0"/>
                <a:cs typeface="Arial" pitchFamily="34" charset="0"/>
              </a:rPr>
              <a:t>Std</a:t>
            </a:r>
            <a:r>
              <a:rPr lang="en-US" sz="1575" dirty="0">
                <a:latin typeface="Arial" pitchFamily="34" charset="0"/>
                <a:cs typeface="Arial" pitchFamily="34" charset="0"/>
              </a:rPr>
              <a:t> published and is planned to be revised</a:t>
            </a:r>
          </a:p>
          <a:p>
            <a:pPr marL="342900" lvl="2">
              <a:spcBef>
                <a:spcPts val="450"/>
              </a:spcBef>
              <a:buFont typeface="Wingdings" pitchFamily="2" charset="2"/>
              <a:buChar char="Ø"/>
              <a:defRPr/>
            </a:pPr>
            <a:r>
              <a:rPr lang="en-US" sz="1575" dirty="0">
                <a:latin typeface="Arial" pitchFamily="34" charset="0"/>
                <a:cs typeface="Arial" pitchFamily="34" charset="0"/>
              </a:rPr>
              <a:t>P1451.1.4 – XMPP interface for secure sensor data access --------------  </a:t>
            </a:r>
            <a:r>
              <a:rPr lang="en-US" sz="1575" dirty="0" err="1">
                <a:latin typeface="Arial" pitchFamily="34" charset="0"/>
                <a:cs typeface="Arial" pitchFamily="34" charset="0"/>
              </a:rPr>
              <a:t>Std</a:t>
            </a:r>
            <a:r>
              <a:rPr lang="en-US" sz="1575" dirty="0">
                <a:latin typeface="Arial" pitchFamily="34" charset="0"/>
                <a:cs typeface="Arial" pitchFamily="34" charset="0"/>
              </a:rPr>
              <a:t> being developed</a:t>
            </a:r>
          </a:p>
          <a:p>
            <a:pPr marL="342900" lvl="2">
              <a:spcBef>
                <a:spcPts val="450"/>
              </a:spcBef>
              <a:buFont typeface="Wingdings" pitchFamily="2" charset="2"/>
              <a:buChar char="Ø"/>
              <a:defRPr/>
            </a:pPr>
            <a:r>
              <a:rPr lang="en-US" sz="1575" dirty="0">
                <a:latin typeface="Arial" pitchFamily="34" charset="0"/>
                <a:cs typeface="Arial" pitchFamily="34" charset="0"/>
              </a:rPr>
              <a:t>P1451.001 – Signal treatment applied to smart transducers --------------- </a:t>
            </a:r>
            <a:r>
              <a:rPr lang="en-US" sz="1575" dirty="0" err="1">
                <a:latin typeface="Arial" pitchFamily="34" charset="0"/>
                <a:cs typeface="Arial" pitchFamily="34" charset="0"/>
              </a:rPr>
              <a:t>Std</a:t>
            </a:r>
            <a:r>
              <a:rPr lang="en-US" sz="1575" dirty="0">
                <a:latin typeface="Arial" pitchFamily="34" charset="0"/>
                <a:cs typeface="Arial" pitchFamily="34" charset="0"/>
              </a:rPr>
              <a:t> being developed</a:t>
            </a:r>
          </a:p>
          <a:p>
            <a:pPr marL="342900" lvl="2">
              <a:spcBef>
                <a:spcPts val="450"/>
              </a:spcBef>
              <a:buFont typeface="Wingdings" pitchFamily="2" charset="2"/>
              <a:buChar char="Ø"/>
              <a:defRPr/>
            </a:pPr>
            <a:r>
              <a:rPr lang="en-US" sz="1575" dirty="0">
                <a:latin typeface="Arial" pitchFamily="34" charset="0"/>
                <a:cs typeface="Arial" pitchFamily="34" charset="0"/>
              </a:rPr>
              <a:t>P1451.99  -- Harmonization of </a:t>
            </a:r>
            <a:r>
              <a:rPr lang="en-US" sz="1575" dirty="0" err="1">
                <a:latin typeface="Arial" pitchFamily="34" charset="0"/>
                <a:cs typeface="Arial" pitchFamily="34" charset="0"/>
              </a:rPr>
              <a:t>IoT</a:t>
            </a:r>
            <a:r>
              <a:rPr lang="en-US" sz="1575" dirty="0">
                <a:latin typeface="Arial" pitchFamily="34" charset="0"/>
                <a:cs typeface="Arial" pitchFamily="34" charset="0"/>
              </a:rPr>
              <a:t> devices and systems ------ </a:t>
            </a:r>
            <a:r>
              <a:rPr lang="en-US" sz="1575" dirty="0" err="1">
                <a:latin typeface="Arial" pitchFamily="34" charset="0"/>
                <a:cs typeface="Arial" pitchFamily="34" charset="0"/>
              </a:rPr>
              <a:t>Std</a:t>
            </a:r>
            <a:r>
              <a:rPr lang="en-US" sz="1575" dirty="0">
                <a:latin typeface="Arial" pitchFamily="34" charset="0"/>
                <a:cs typeface="Arial" pitchFamily="34" charset="0"/>
              </a:rPr>
              <a:t> project to start on 1/1/2017</a:t>
            </a:r>
          </a:p>
          <a:p>
            <a:pPr marL="342900" lvl="2">
              <a:spcBef>
                <a:spcPts val="450"/>
              </a:spcBef>
              <a:buFont typeface="Wingdings" pitchFamily="2" charset="2"/>
              <a:buChar char="Ø"/>
              <a:defRPr/>
            </a:pPr>
            <a:r>
              <a:rPr lang="en-US" sz="1575" dirty="0">
                <a:latin typeface="Arial" pitchFamily="34" charset="0"/>
                <a:cs typeface="Arial" pitchFamily="34" charset="0"/>
              </a:rPr>
              <a:t>Study group on low-power applications and potential for a 1451.X standard –-----------  active</a:t>
            </a:r>
          </a:p>
          <a:p>
            <a:pPr marL="342900" lvl="2">
              <a:spcBef>
                <a:spcPts val="450"/>
              </a:spcBef>
              <a:buFont typeface="Wingdings" pitchFamily="2" charset="2"/>
              <a:buChar char="Ø"/>
              <a:defRPr/>
            </a:pPr>
            <a:endParaRPr lang="en-US" sz="1350" dirty="0">
              <a:latin typeface="Arial" pitchFamily="34" charset="0"/>
              <a:cs typeface="Arial" pitchFamily="34" charset="0"/>
            </a:endParaRPr>
          </a:p>
          <a:p>
            <a:pPr>
              <a:buFont typeface="Wingdings" panose="05000000000000000000" pitchFamily="2" charset="2"/>
              <a:buChar char="ü"/>
              <a:defRPr/>
            </a:pPr>
            <a:r>
              <a:rPr lang="en-US" sz="1950" dirty="0">
                <a:solidFill>
                  <a:srgbClr val="FFC000"/>
                </a:solidFill>
                <a:latin typeface="Arial" pitchFamily="34" charset="0"/>
                <a:cs typeface="Arial" pitchFamily="34" charset="0"/>
              </a:rPr>
              <a:t>The family has become: </a:t>
            </a:r>
          </a:p>
          <a:p>
            <a:pPr lvl="1">
              <a:buFont typeface="Wingdings" pitchFamily="2" charset="2"/>
              <a:buChar char="Ø"/>
              <a:defRPr/>
            </a:pPr>
            <a:r>
              <a:rPr lang="en-US" sz="1650" dirty="0">
                <a:latin typeface="Arial" pitchFamily="34" charset="0"/>
                <a:cs typeface="Arial" pitchFamily="34" charset="0"/>
              </a:rPr>
              <a:t>ISO/IEC/IEEE 21451-X family of standards </a:t>
            </a:r>
          </a:p>
          <a:p>
            <a:pPr lvl="1">
              <a:buFont typeface="Wingdings" pitchFamily="2" charset="2"/>
              <a:buChar char="Ø"/>
              <a:defRPr/>
            </a:pPr>
            <a:r>
              <a:rPr lang="en-US" sz="1650" dirty="0">
                <a:latin typeface="Arial" pitchFamily="34" charset="0"/>
                <a:cs typeface="Arial" pitchFamily="34" charset="0"/>
              </a:rPr>
              <a:t>This is done under the ISO/IEEE Partner Standards Development Organization (PSDO) Cooperation Agreement on ISO/IEEE document adoption and joint development.</a:t>
            </a:r>
          </a:p>
          <a:p>
            <a:pPr>
              <a:buFont typeface="Arial" pitchFamily="34" charset="0"/>
              <a:buChar char="•"/>
              <a:defRPr/>
            </a:pPr>
            <a:endParaRPr lang="en-US" b="0" dirty="0">
              <a:solidFill>
                <a:srgbClr val="003399"/>
              </a:solidFill>
            </a:endParaRPr>
          </a:p>
          <a:p>
            <a:pPr marL="685800" lvl="2" indent="0">
              <a:buNone/>
              <a:defRPr/>
            </a:pPr>
            <a:endParaRPr lang="en-US" b="0" dirty="0"/>
          </a:p>
          <a:p>
            <a:pPr>
              <a:defRPr/>
            </a:pPr>
            <a:endParaRPr lang="en-US" dirty="0"/>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FF0000"/>
                </a:solidFill>
                <a:latin typeface="Arial" pitchFamily="34" charset="0"/>
              </a:defRPr>
            </a:lvl1pPr>
            <a:lvl2pPr marL="557213" indent="-214313" eaLnBrk="0" hangingPunct="0">
              <a:defRPr sz="1200" b="1">
                <a:solidFill>
                  <a:srgbClr val="FF0000"/>
                </a:solidFill>
                <a:latin typeface="Arial" pitchFamily="34" charset="0"/>
              </a:defRPr>
            </a:lvl2pPr>
            <a:lvl3pPr marL="857250" indent="-171450" eaLnBrk="0" hangingPunct="0">
              <a:defRPr sz="1200" b="1">
                <a:solidFill>
                  <a:srgbClr val="FF0000"/>
                </a:solidFill>
                <a:latin typeface="Arial" pitchFamily="34" charset="0"/>
              </a:defRPr>
            </a:lvl3pPr>
            <a:lvl4pPr marL="1200150" indent="-171450" eaLnBrk="0" hangingPunct="0">
              <a:defRPr sz="1200" b="1">
                <a:solidFill>
                  <a:srgbClr val="FF0000"/>
                </a:solidFill>
                <a:latin typeface="Arial" pitchFamily="34" charset="0"/>
              </a:defRPr>
            </a:lvl4pPr>
            <a:lvl5pPr marL="1543050" indent="-171450" eaLnBrk="0" hangingPunct="0">
              <a:defRPr sz="1200" b="1">
                <a:solidFill>
                  <a:srgbClr val="FF0000"/>
                </a:solidFill>
                <a:latin typeface="Arial" pitchFamily="34" charset="0"/>
              </a:defRPr>
            </a:lvl5pPr>
            <a:lvl6pPr marL="1885950" indent="-171450" eaLnBrk="0" fontAlgn="base" hangingPunct="0">
              <a:spcBef>
                <a:spcPct val="0"/>
              </a:spcBef>
              <a:spcAft>
                <a:spcPct val="0"/>
              </a:spcAft>
              <a:defRPr sz="1200" b="1">
                <a:solidFill>
                  <a:srgbClr val="FF0000"/>
                </a:solidFill>
                <a:latin typeface="Arial" pitchFamily="34" charset="0"/>
              </a:defRPr>
            </a:lvl6pPr>
            <a:lvl7pPr marL="2228850" indent="-171450" eaLnBrk="0" fontAlgn="base" hangingPunct="0">
              <a:spcBef>
                <a:spcPct val="0"/>
              </a:spcBef>
              <a:spcAft>
                <a:spcPct val="0"/>
              </a:spcAft>
              <a:defRPr sz="1200" b="1">
                <a:solidFill>
                  <a:srgbClr val="FF0000"/>
                </a:solidFill>
                <a:latin typeface="Arial" pitchFamily="34" charset="0"/>
              </a:defRPr>
            </a:lvl7pPr>
            <a:lvl8pPr marL="2571750" indent="-171450" eaLnBrk="0" fontAlgn="base" hangingPunct="0">
              <a:spcBef>
                <a:spcPct val="0"/>
              </a:spcBef>
              <a:spcAft>
                <a:spcPct val="0"/>
              </a:spcAft>
              <a:defRPr sz="1200" b="1">
                <a:solidFill>
                  <a:srgbClr val="FF0000"/>
                </a:solidFill>
                <a:latin typeface="Arial" pitchFamily="34" charset="0"/>
              </a:defRPr>
            </a:lvl8pPr>
            <a:lvl9pPr marL="2914650" indent="-171450" eaLnBrk="0" fontAlgn="base" hangingPunct="0">
              <a:spcBef>
                <a:spcPct val="0"/>
              </a:spcBef>
              <a:spcAft>
                <a:spcPct val="0"/>
              </a:spcAft>
              <a:defRPr sz="1200" b="1">
                <a:solidFill>
                  <a:srgbClr val="FF0000"/>
                </a:solidFill>
                <a:latin typeface="Arial" pitchFamily="34" charset="0"/>
              </a:defRPr>
            </a:lvl9pPr>
          </a:lstStyle>
          <a:p>
            <a:pPr defTabSz="685800" fontAlgn="auto">
              <a:spcBef>
                <a:spcPts val="0"/>
              </a:spcBef>
              <a:spcAft>
                <a:spcPts val="0"/>
              </a:spcAft>
            </a:pPr>
            <a:r>
              <a:rPr lang="en-US" sz="1050" b="0" kern="0" dirty="0">
                <a:solidFill>
                  <a:schemeClr val="tx1"/>
                </a:solidFill>
                <a:latin typeface="Times New Roman" pitchFamily="18" charset="0"/>
              </a:rPr>
              <a:t>                                   </a:t>
            </a:r>
            <a:endParaRPr lang="en-US" sz="900" b="0" kern="0" dirty="0">
              <a:solidFill>
                <a:schemeClr val="tx1"/>
              </a:solidFill>
              <a:latin typeface="Times New Roman" pitchFamily="18" charset="0"/>
            </a:endParaRPr>
          </a:p>
        </p:txBody>
      </p:sp>
    </p:spTree>
    <p:extLst>
      <p:ext uri="{BB962C8B-B14F-4D97-AF65-F5344CB8AC3E}">
        <p14:creationId xmlns:p14="http://schemas.microsoft.com/office/powerpoint/2010/main" val="1423008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1431235" y="1133065"/>
            <a:ext cx="6858000" cy="551260"/>
          </a:xfrm>
        </p:spPr>
        <p:txBody>
          <a:bodyPr>
            <a:normAutofit fontScale="90000"/>
          </a:bodyPr>
          <a:lstStyle/>
          <a:p>
            <a:pPr eaLnBrk="1" hangingPunct="1">
              <a:defRPr/>
            </a:pPr>
            <a:r>
              <a:rPr lang="en-US" sz="2400" b="1" dirty="0">
                <a:solidFill>
                  <a:srgbClr val="FFFF00"/>
                </a:solidFill>
              </a:rPr>
              <a:t>IEEE 1451 Changes </a:t>
            </a:r>
            <a:br>
              <a:rPr lang="en-US" sz="2400" b="1" dirty="0">
                <a:solidFill>
                  <a:srgbClr val="FFFF00"/>
                </a:solidFill>
              </a:rPr>
            </a:br>
            <a:r>
              <a:rPr lang="en-US" sz="2400" b="1" dirty="0">
                <a:solidFill>
                  <a:srgbClr val="FFFF00"/>
                </a:solidFill>
              </a:rPr>
              <a:t>the Sensor Measurement Paradigm</a:t>
            </a:r>
            <a:r>
              <a:rPr lang="en-US" sz="2400" dirty="0">
                <a:solidFill>
                  <a:srgbClr val="0000FF"/>
                </a:solidFill>
              </a:rPr>
              <a:t> </a:t>
            </a:r>
          </a:p>
        </p:txBody>
      </p:sp>
      <p:sp>
        <p:nvSpPr>
          <p:cNvPr id="640003" name="Rectangle 3"/>
          <p:cNvSpPr>
            <a:spLocks noGrp="1" noChangeArrowheads="1"/>
          </p:cNvSpPr>
          <p:nvPr>
            <p:ph idx="1"/>
          </p:nvPr>
        </p:nvSpPr>
        <p:spPr>
          <a:xfrm>
            <a:off x="1314450" y="2114550"/>
            <a:ext cx="6400800" cy="3314700"/>
          </a:xfrm>
        </p:spPr>
        <p:txBody>
          <a:bodyPr>
            <a:normAutofit/>
          </a:bodyPr>
          <a:lstStyle/>
          <a:p>
            <a:pPr eaLnBrk="1" hangingPunct="1">
              <a:buFont typeface="Wingdings" panose="05000000000000000000" pitchFamily="2" charset="2"/>
              <a:buChar char="q"/>
              <a:defRPr/>
            </a:pPr>
            <a:r>
              <a:rPr lang="en-US" sz="2100" dirty="0">
                <a:solidFill>
                  <a:srgbClr val="FFC000"/>
                </a:solidFill>
              </a:rPr>
              <a:t>Creation of a </a:t>
            </a:r>
            <a:r>
              <a:rPr lang="en-US" sz="2100" b="1" dirty="0">
                <a:solidFill>
                  <a:srgbClr val="FFC000"/>
                </a:solidFill>
              </a:rPr>
              <a:t>Measurement Data Model</a:t>
            </a:r>
          </a:p>
          <a:p>
            <a:pPr lvl="1" eaLnBrk="1" hangingPunct="1">
              <a:defRPr/>
            </a:pPr>
            <a:r>
              <a:rPr lang="en-US" sz="1800" b="1" dirty="0"/>
              <a:t>Recognizes that a measurement is more than a number—it is important to associate units (Celsius for temperature, Pascal for pressure, etc.) </a:t>
            </a:r>
          </a:p>
          <a:p>
            <a:pPr lvl="1" eaLnBrk="1" hangingPunct="1">
              <a:defRPr/>
            </a:pPr>
            <a:r>
              <a:rPr lang="en-US" sz="1800" b="1" dirty="0"/>
              <a:t>Gives transducers an Identity (self-identification of sensor via a TEDS).</a:t>
            </a:r>
          </a:p>
          <a:p>
            <a:pPr lvl="1" eaLnBrk="1" hangingPunct="1">
              <a:defRPr/>
            </a:pPr>
            <a:r>
              <a:rPr lang="en-US" sz="1800" b="1" dirty="0"/>
              <a:t>Improves the accuracy of measurements (via the calibration TEDS).</a:t>
            </a:r>
          </a:p>
          <a:p>
            <a:pPr lvl="1" eaLnBrk="1" hangingPunct="1">
              <a:defRPr/>
            </a:pPr>
            <a:r>
              <a:rPr lang="en-US" sz="1800" b="1" dirty="0"/>
              <a:t>Associates time, location, etc.</a:t>
            </a:r>
          </a:p>
          <a:p>
            <a:pPr lvl="1" eaLnBrk="1" hangingPunct="1">
              <a:buFontTx/>
              <a:buNone/>
              <a:defRPr/>
            </a:pPr>
            <a:endParaRPr lang="en-US" dirty="0"/>
          </a:p>
        </p:txBody>
      </p:sp>
    </p:spTree>
    <p:extLst>
      <p:ext uri="{BB962C8B-B14F-4D97-AF65-F5344CB8AC3E}">
        <p14:creationId xmlns:p14="http://schemas.microsoft.com/office/powerpoint/2010/main" val="3520741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18665" y="1216073"/>
            <a:ext cx="7127543" cy="675085"/>
          </a:xfrm>
        </p:spPr>
        <p:txBody>
          <a:bodyPr>
            <a:noAutofit/>
          </a:bodyPr>
          <a:lstStyle/>
          <a:p>
            <a:pPr>
              <a:defRPr/>
            </a:pPr>
            <a:r>
              <a:rPr lang="en-US" sz="2400" b="1" dirty="0">
                <a:solidFill>
                  <a:srgbClr val="FFFF00"/>
                </a:solidFill>
              </a:rPr>
              <a:t>TEDS is a Key Enabler for Smart Transducers </a:t>
            </a:r>
          </a:p>
        </p:txBody>
      </p:sp>
      <p:sp>
        <p:nvSpPr>
          <p:cNvPr id="2" name="Content Placeholder 1"/>
          <p:cNvSpPr>
            <a:spLocks noGrp="1"/>
          </p:cNvSpPr>
          <p:nvPr>
            <p:ph idx="1"/>
          </p:nvPr>
        </p:nvSpPr>
        <p:spPr>
          <a:xfrm>
            <a:off x="827484" y="1953117"/>
            <a:ext cx="6709906" cy="3786620"/>
          </a:xfrm>
        </p:spPr>
        <p:txBody>
          <a:bodyPr>
            <a:noAutofit/>
          </a:bodyPr>
          <a:lstStyle/>
          <a:p>
            <a:pPr marL="0" indent="0">
              <a:buNone/>
            </a:pPr>
            <a:r>
              <a:rPr lang="en-US" sz="2100" dirty="0"/>
              <a:t>Example for IEEE 1451.4 </a:t>
            </a:r>
          </a:p>
          <a:p>
            <a:r>
              <a:rPr lang="en-US" sz="2100" dirty="0"/>
              <a:t>TEDS provides automatic recognition of device personality and attributes at power on or through query at any time.</a:t>
            </a:r>
          </a:p>
          <a:p>
            <a:r>
              <a:rPr lang="en-US" sz="2100" dirty="0"/>
              <a:t>Simplest:  Basic TEDS (21451-4)</a:t>
            </a:r>
          </a:p>
          <a:p>
            <a:pPr lvl="1">
              <a:buFont typeface="Wingdings" panose="05000000000000000000" pitchFamily="2" charset="2"/>
              <a:buChar char="ü"/>
            </a:pPr>
            <a:r>
              <a:rPr lang="en-US" sz="1800" dirty="0"/>
              <a:t>Manufacturer ID (14 bits)</a:t>
            </a:r>
          </a:p>
          <a:p>
            <a:pPr lvl="1">
              <a:buFont typeface="Wingdings" panose="05000000000000000000" pitchFamily="2" charset="2"/>
              <a:buChar char="ü"/>
            </a:pPr>
            <a:r>
              <a:rPr lang="en-US" sz="1800" dirty="0"/>
              <a:t>Model Number (15 bits)</a:t>
            </a:r>
          </a:p>
          <a:p>
            <a:pPr lvl="1">
              <a:buFont typeface="Wingdings" panose="05000000000000000000" pitchFamily="2" charset="2"/>
              <a:buChar char="ü"/>
            </a:pPr>
            <a:r>
              <a:rPr lang="en-US" sz="1800" dirty="0"/>
              <a:t>Version Letter (7 bits)</a:t>
            </a:r>
          </a:p>
          <a:p>
            <a:pPr lvl="1">
              <a:buFont typeface="Wingdings" panose="05000000000000000000" pitchFamily="2" charset="2"/>
              <a:buChar char="ü"/>
            </a:pPr>
            <a:r>
              <a:rPr lang="en-US" sz="1800" dirty="0"/>
              <a:t>Version Number (6 bits)</a:t>
            </a:r>
          </a:p>
          <a:p>
            <a:pPr lvl="1">
              <a:buFont typeface="Wingdings" panose="05000000000000000000" pitchFamily="2" charset="2"/>
              <a:buChar char="ü"/>
            </a:pPr>
            <a:r>
              <a:rPr lang="en-US" sz="1800" dirty="0"/>
              <a:t>Serial Number (24 bits)</a:t>
            </a:r>
          </a:p>
        </p:txBody>
      </p:sp>
      <p:sp>
        <p:nvSpPr>
          <p:cNvPr id="4" name="Footer Placeholder 3"/>
          <p:cNvSpPr>
            <a:spLocks noGrp="1"/>
          </p:cNvSpPr>
          <p:nvPr>
            <p:ph type="ftr" sz="quarter" idx="11"/>
          </p:nvPr>
        </p:nvSpPr>
        <p:spPr>
          <a:xfrm>
            <a:off x="1485900" y="5624514"/>
            <a:ext cx="1600200" cy="273844"/>
          </a:xfrm>
        </p:spPr>
        <p:txBody>
          <a:bodyPr/>
          <a:lstStyle/>
          <a:p>
            <a:pPr defTabSz="685800" eaLnBrk="1" fontAlgn="auto" hangingPunct="1">
              <a:spcBef>
                <a:spcPts val="0"/>
              </a:spcBef>
              <a:spcAft>
                <a:spcPts val="0"/>
              </a:spcAft>
              <a:defRPr/>
            </a:pPr>
            <a:r>
              <a:rPr lang="en-US" sz="1350" kern="0">
                <a:solidFill>
                  <a:sysClr val="windowText" lastClr="000000"/>
                </a:solidFill>
              </a:rPr>
              <a:t>                                   </a:t>
            </a:r>
          </a:p>
        </p:txBody>
      </p:sp>
      <p:grpSp>
        <p:nvGrpSpPr>
          <p:cNvPr id="5" name="Group 4"/>
          <p:cNvGrpSpPr/>
          <p:nvPr/>
        </p:nvGrpSpPr>
        <p:grpSpPr>
          <a:xfrm>
            <a:off x="5671499" y="2994032"/>
            <a:ext cx="2628900" cy="2630482"/>
            <a:chOff x="6934200" y="3048000"/>
            <a:chExt cx="3505200" cy="3507309"/>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610496"/>
              <a:ext cx="35052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7" name="Line 5"/>
            <p:cNvSpPr>
              <a:spLocks noChangeShapeType="1"/>
            </p:cNvSpPr>
            <p:nvPr/>
          </p:nvSpPr>
          <p:spPr bwMode="auto">
            <a:xfrm flipH="1">
              <a:off x="7924800" y="3200400"/>
              <a:ext cx="1371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defTabSz="685800" eaLnBrk="1" fontAlgn="auto" hangingPunct="1">
                <a:spcBef>
                  <a:spcPts val="0"/>
                </a:spcBef>
                <a:spcAft>
                  <a:spcPts val="0"/>
                </a:spcAft>
              </a:pPr>
              <a:endParaRPr lang="en-US" sz="1350" kern="0">
                <a:solidFill>
                  <a:sysClr val="windowText" lastClr="000000"/>
                </a:solidFill>
              </a:endParaRPr>
            </a:p>
          </p:txBody>
        </p:sp>
        <p:sp>
          <p:nvSpPr>
            <p:cNvPr id="8" name="Rectangle 6"/>
            <p:cNvSpPr>
              <a:spLocks noChangeArrowheads="1"/>
            </p:cNvSpPr>
            <p:nvPr/>
          </p:nvSpPr>
          <p:spPr bwMode="auto">
            <a:xfrm>
              <a:off x="9296400" y="30480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bg1"/>
                  </a:solidFill>
                  <a:latin typeface="Arial" panose="020B0604020202020204" pitchFamily="34" charset="0"/>
                  <a:cs typeface="Arial" panose="020B0604020202020204" pitchFamily="34" charset="0"/>
                </a:defRPr>
              </a:lvl1pPr>
              <a:lvl2pPr marL="742950" indent="-285750">
                <a:defRPr sz="2000">
                  <a:solidFill>
                    <a:schemeClr val="bg1"/>
                  </a:solidFill>
                  <a:latin typeface="Arial" panose="020B0604020202020204" pitchFamily="34" charset="0"/>
                  <a:cs typeface="Arial" panose="020B0604020202020204" pitchFamily="34" charset="0"/>
                </a:defRPr>
              </a:lvl2pPr>
              <a:lvl3pPr marL="1143000" indent="-228600">
                <a:defRPr sz="2000">
                  <a:solidFill>
                    <a:schemeClr val="bg1"/>
                  </a:solidFill>
                  <a:latin typeface="Arial" panose="020B0604020202020204" pitchFamily="34" charset="0"/>
                  <a:cs typeface="Arial" panose="020B0604020202020204" pitchFamily="34" charset="0"/>
                </a:defRPr>
              </a:lvl3pPr>
              <a:lvl4pPr marL="1600200" indent="-228600">
                <a:defRPr sz="2000">
                  <a:solidFill>
                    <a:schemeClr val="bg1"/>
                  </a:solidFill>
                  <a:latin typeface="Arial" panose="020B0604020202020204" pitchFamily="34" charset="0"/>
                  <a:cs typeface="Arial" panose="020B0604020202020204" pitchFamily="34" charset="0"/>
                </a:defRPr>
              </a:lvl4pPr>
              <a:lvl5pPr marL="2057400" indent="-22860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pPr>
              <a:r>
                <a:rPr lang="en-US" altLang="en-US" sz="2100" b="1" kern="0">
                  <a:solidFill>
                    <a:srgbClr val="FFC000"/>
                  </a:solidFill>
                </a:rPr>
                <a:t>TEDS</a:t>
              </a:r>
            </a:p>
          </p:txBody>
        </p:sp>
      </p:grpSp>
    </p:spTree>
    <p:extLst>
      <p:ext uri="{BB962C8B-B14F-4D97-AF65-F5344CB8AC3E}">
        <p14:creationId xmlns:p14="http://schemas.microsoft.com/office/powerpoint/2010/main" val="1752800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1371600" y="1371600"/>
            <a:ext cx="5943600" cy="457200"/>
          </a:xfrm>
        </p:spPr>
        <p:txBody>
          <a:bodyPr/>
          <a:lstStyle/>
          <a:p>
            <a:pPr eaLnBrk="1" hangingPunct="1">
              <a:defRPr/>
            </a:pPr>
            <a:r>
              <a:rPr lang="en-US" sz="2100" b="1" dirty="0">
                <a:solidFill>
                  <a:srgbClr val="FFC000"/>
                </a:solidFill>
              </a:rPr>
              <a:t>via Transducer Electronic Data Sheets (TEDS)</a:t>
            </a:r>
          </a:p>
        </p:txBody>
      </p:sp>
      <p:sp>
        <p:nvSpPr>
          <p:cNvPr id="562179" name="Rectangle 3"/>
          <p:cNvSpPr>
            <a:spLocks noGrp="1" noChangeArrowheads="1"/>
          </p:cNvSpPr>
          <p:nvPr>
            <p:ph idx="1"/>
          </p:nvPr>
        </p:nvSpPr>
        <p:spPr>
          <a:xfrm>
            <a:off x="1371600" y="1994558"/>
            <a:ext cx="7280910" cy="4000500"/>
          </a:xfrm>
        </p:spPr>
        <p:txBody>
          <a:bodyPr>
            <a:normAutofit fontScale="92500" lnSpcReduction="20000"/>
          </a:bodyPr>
          <a:lstStyle/>
          <a:p>
            <a:pPr eaLnBrk="1" hangingPunct="1">
              <a:buFont typeface="Wingdings" panose="05000000000000000000" pitchFamily="2" charset="2"/>
              <a:buChar char="q"/>
              <a:defRPr/>
            </a:pPr>
            <a:r>
              <a:rPr lang="en-US" sz="1800" b="1" dirty="0">
                <a:solidFill>
                  <a:srgbClr val="FFC000"/>
                </a:solidFill>
              </a:rPr>
              <a:t>TEDS, a memory device attached to a smart transducer node that stores metadata, transducer identification, measurement range, calibration, correction data, user and manufacture-related information, which can be used for transducer self-identification and description. Virtual TEDS, not standardized, is also practiced.</a:t>
            </a:r>
          </a:p>
          <a:p>
            <a:pPr eaLnBrk="1" hangingPunct="1">
              <a:buFont typeface="Wingdings" panose="05000000000000000000" pitchFamily="2" charset="2"/>
              <a:buChar char="q"/>
              <a:defRPr/>
            </a:pPr>
            <a:r>
              <a:rPr lang="en-US" sz="1800" dirty="0">
                <a:solidFill>
                  <a:srgbClr val="66FFFF"/>
                </a:solidFill>
              </a:rPr>
              <a:t>Many different TEDS are defined:</a:t>
            </a:r>
          </a:p>
          <a:p>
            <a:pPr lvl="1" eaLnBrk="1" hangingPunct="1">
              <a:defRPr/>
            </a:pPr>
            <a:r>
              <a:rPr lang="en-US" sz="1500" dirty="0"/>
              <a:t>Meta-ID TEDS</a:t>
            </a:r>
            <a:endParaRPr lang="en-US" sz="1500" b="1" dirty="0"/>
          </a:p>
          <a:p>
            <a:pPr lvl="1" eaLnBrk="1" hangingPunct="1">
              <a:defRPr/>
            </a:pPr>
            <a:r>
              <a:rPr lang="en-US" sz="1500" dirty="0"/>
              <a:t>Transducer Channel TEDS </a:t>
            </a:r>
            <a:endParaRPr lang="en-US" sz="1500" b="1" dirty="0"/>
          </a:p>
          <a:p>
            <a:pPr lvl="1" eaLnBrk="1" hangingPunct="1">
              <a:defRPr/>
            </a:pPr>
            <a:r>
              <a:rPr lang="en-US" sz="1500" dirty="0"/>
              <a:t>Physical TEDS</a:t>
            </a:r>
          </a:p>
          <a:p>
            <a:pPr lvl="1" eaLnBrk="1" hangingPunct="1">
              <a:defRPr/>
            </a:pPr>
            <a:r>
              <a:rPr lang="en-US" sz="1500" dirty="0"/>
              <a:t>Calibration TEDS </a:t>
            </a:r>
          </a:p>
          <a:p>
            <a:pPr lvl="1" eaLnBrk="1" hangingPunct="1">
              <a:defRPr/>
            </a:pPr>
            <a:r>
              <a:rPr lang="en-US" sz="1500" dirty="0"/>
              <a:t>Frequency Response TEDS </a:t>
            </a:r>
          </a:p>
          <a:p>
            <a:pPr lvl="1" eaLnBrk="1" hangingPunct="1">
              <a:defRPr/>
            </a:pPr>
            <a:r>
              <a:rPr lang="en-US" sz="1500" dirty="0"/>
              <a:t>Manufacturer-defined TEDS</a:t>
            </a:r>
          </a:p>
          <a:p>
            <a:pPr lvl="1" eaLnBrk="1" hangingPunct="1">
              <a:defRPr/>
            </a:pPr>
            <a:r>
              <a:rPr lang="en-US" sz="1500" dirty="0"/>
              <a:t>Application Specific TEDS</a:t>
            </a:r>
          </a:p>
          <a:p>
            <a:pPr lvl="1" eaLnBrk="1" hangingPunct="1">
              <a:defRPr/>
            </a:pPr>
            <a:r>
              <a:rPr lang="en-US" sz="1500" dirty="0"/>
              <a:t>Geo-location TEDS</a:t>
            </a:r>
          </a:p>
          <a:p>
            <a:pPr lvl="1" eaLnBrk="1" hangingPunct="1">
              <a:defRPr/>
            </a:pPr>
            <a:r>
              <a:rPr lang="en-US" sz="1500" dirty="0"/>
              <a:t>User-defined TEDS, e.g., Health, etc.</a:t>
            </a:r>
          </a:p>
        </p:txBody>
      </p:sp>
      <p:sp>
        <p:nvSpPr>
          <p:cNvPr id="7" name="Rectangle 2"/>
          <p:cNvSpPr txBox="1">
            <a:spLocks noChangeArrowheads="1"/>
          </p:cNvSpPr>
          <p:nvPr/>
        </p:nvSpPr>
        <p:spPr bwMode="auto">
          <a:xfrm>
            <a:off x="1485900" y="1028700"/>
            <a:ext cx="5943600" cy="285750"/>
          </a:xfrm>
          <a:prstGeom prst="rect">
            <a:avLst/>
          </a:prstGeom>
          <a:noFill/>
          <a:ln w="9525">
            <a:noFill/>
            <a:miter lim="800000"/>
            <a:headEnd/>
            <a:tailEnd/>
          </a:ln>
          <a:effectLst/>
        </p:spPr>
        <p:txBody>
          <a:bodyPr anchor="ctr"/>
          <a:lstStyle/>
          <a:p>
            <a:pPr algn="ctr" defTabSz="685800" eaLnBrk="1" fontAlgn="auto" hangingPunct="1">
              <a:spcBef>
                <a:spcPts val="0"/>
              </a:spcBef>
              <a:spcAft>
                <a:spcPts val="0"/>
              </a:spcAft>
              <a:defRPr/>
            </a:pPr>
            <a:r>
              <a:rPr lang="en-US" sz="2700" b="1" kern="0" dirty="0">
                <a:solidFill>
                  <a:srgbClr val="FFFF00"/>
                </a:solidFill>
                <a:effectLst>
                  <a:outerShdw blurRad="38100" dist="38100" dir="2700000" algn="tl">
                    <a:srgbClr val="000000"/>
                  </a:outerShdw>
                </a:effectLst>
                <a:latin typeface="+mj-lt"/>
                <a:ea typeface="+mj-ea"/>
                <a:cs typeface="+mj-cs"/>
              </a:rPr>
              <a:t>Sensor Identification</a:t>
            </a:r>
            <a:endParaRPr lang="en-US" sz="2100" b="1" kern="0" dirty="0">
              <a:solidFill>
                <a:srgbClr val="FFFF00"/>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3414824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88" y="3018764"/>
            <a:ext cx="7053542" cy="1050398"/>
          </a:xfrm>
        </p:spPr>
        <p:txBody>
          <a:bodyPr/>
          <a:lstStyle/>
          <a:p>
            <a:r>
              <a:rPr lang="en-US" b="1" dirty="0">
                <a:solidFill>
                  <a:srgbClr val="FFC000"/>
                </a:solidFill>
                <a:latin typeface="Georgia" panose="02040502050405020303" pitchFamily="18" charset="0"/>
              </a:rPr>
              <a:t>P1451 facing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258" y="2640412"/>
            <a:ext cx="2143125" cy="1428750"/>
          </a:xfrm>
          <a:prstGeom prst="rect">
            <a:avLst/>
          </a:prstGeom>
        </p:spPr>
      </p:pic>
    </p:spTree>
    <p:extLst>
      <p:ext uri="{BB962C8B-B14F-4D97-AF65-F5344CB8AC3E}">
        <p14:creationId xmlns:p14="http://schemas.microsoft.com/office/powerpoint/2010/main" val="1308328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20" y="1196788"/>
            <a:ext cx="7046806" cy="1050398"/>
          </a:xfrm>
        </p:spPr>
        <p:txBody>
          <a:bodyPr/>
          <a:lstStyle/>
          <a:p>
            <a:r>
              <a:rPr lang="en-US" b="1" dirty="0">
                <a:solidFill>
                  <a:srgbClr val="FFFF00"/>
                </a:solidFill>
                <a:effectLst>
                  <a:outerShdw blurRad="38100" dist="38100" dir="2700000" algn="tl">
                    <a:srgbClr val="000000">
                      <a:alpha val="43137"/>
                    </a:srgbClr>
                  </a:outerShdw>
                </a:effectLst>
              </a:rPr>
              <a:t>Industrial Internet Revolution is here</a:t>
            </a:r>
          </a:p>
        </p:txBody>
      </p:sp>
      <p:sp>
        <p:nvSpPr>
          <p:cNvPr id="3" name="Content Placeholder 2"/>
          <p:cNvSpPr>
            <a:spLocks noGrp="1"/>
          </p:cNvSpPr>
          <p:nvPr>
            <p:ph idx="1"/>
          </p:nvPr>
        </p:nvSpPr>
        <p:spPr>
          <a:xfrm>
            <a:off x="694419" y="1889504"/>
            <a:ext cx="7297502" cy="3970634"/>
          </a:xfrm>
        </p:spPr>
        <p:txBody>
          <a:bodyPr>
            <a:normAutofit fontScale="55000" lnSpcReduction="20000"/>
          </a:bodyPr>
          <a:lstStyle/>
          <a:p>
            <a:pPr>
              <a:buFont typeface="Wingdings" panose="05000000000000000000" pitchFamily="2" charset="2"/>
              <a:buChar char="v"/>
            </a:pPr>
            <a:r>
              <a:rPr lang="en-US" sz="2700" b="1" dirty="0"/>
              <a:t>Industry consists of many Physical Systems</a:t>
            </a:r>
          </a:p>
          <a:p>
            <a:pPr>
              <a:buFont typeface="Wingdings" panose="05000000000000000000" pitchFamily="2" charset="2"/>
              <a:buChar char="v"/>
            </a:pPr>
            <a:r>
              <a:rPr lang="en-US" sz="2700" b="1" dirty="0"/>
              <a:t>The Internet revolution brings Cyber Systems </a:t>
            </a:r>
          </a:p>
          <a:p>
            <a:pPr>
              <a:buFont typeface="Wingdings" panose="05000000000000000000" pitchFamily="2" charset="2"/>
              <a:buChar char="v"/>
            </a:pPr>
            <a:r>
              <a:rPr lang="en-US" sz="2700" b="1" dirty="0"/>
              <a:t>The Industrial Internet Revolution lead to </a:t>
            </a:r>
          </a:p>
          <a:p>
            <a:endParaRPr lang="en-US" sz="2700" dirty="0"/>
          </a:p>
          <a:p>
            <a:pPr lvl="1">
              <a:buFont typeface="Wingdings" panose="05000000000000000000" pitchFamily="2" charset="2"/>
              <a:buChar char="Ø"/>
            </a:pPr>
            <a:r>
              <a:rPr lang="en-US" sz="2700" b="1" dirty="0"/>
              <a:t>Cyber Physical Systems (CPS) </a:t>
            </a:r>
          </a:p>
          <a:p>
            <a:pPr lvl="1">
              <a:buFont typeface="Wingdings" panose="05000000000000000000" pitchFamily="2" charset="2"/>
              <a:buChar char="Ø"/>
            </a:pPr>
            <a:r>
              <a:rPr lang="en-US" sz="2700" b="1" dirty="0"/>
              <a:t>Industrial Internet of Things (</a:t>
            </a:r>
            <a:r>
              <a:rPr lang="en-US" sz="2700" b="1" dirty="0" err="1"/>
              <a:t>IIoT</a:t>
            </a:r>
            <a:r>
              <a:rPr lang="en-US" sz="2700" b="1" dirty="0"/>
              <a:t>)</a:t>
            </a:r>
          </a:p>
          <a:p>
            <a:pPr lvl="1">
              <a:buFont typeface="Wingdings" panose="05000000000000000000" pitchFamily="2" charset="2"/>
              <a:buChar char="Ø"/>
            </a:pPr>
            <a:r>
              <a:rPr lang="en-US" sz="2700" b="1" dirty="0"/>
              <a:t>Internet of Things (</a:t>
            </a:r>
            <a:r>
              <a:rPr lang="en-US" sz="2700" b="1" dirty="0" err="1"/>
              <a:t>IoT</a:t>
            </a:r>
            <a:r>
              <a:rPr lang="en-US" sz="2700" b="1" dirty="0"/>
              <a:t>)</a:t>
            </a:r>
          </a:p>
          <a:p>
            <a:pPr lvl="1">
              <a:buFont typeface="Wingdings" panose="05000000000000000000" pitchFamily="2" charset="2"/>
              <a:buChar char="Ø"/>
            </a:pPr>
            <a:r>
              <a:rPr lang="en-US" sz="2700" b="1" dirty="0"/>
              <a:t>Internet of Every Things (</a:t>
            </a:r>
            <a:r>
              <a:rPr lang="en-US" sz="2700" b="1" dirty="0" err="1"/>
              <a:t>IoET</a:t>
            </a:r>
            <a:r>
              <a:rPr lang="en-US" sz="2700" b="1" dirty="0"/>
              <a:t>)</a:t>
            </a:r>
          </a:p>
          <a:p>
            <a:pPr lvl="1">
              <a:buFont typeface="Wingdings" panose="05000000000000000000" pitchFamily="2" charset="2"/>
              <a:buChar char="Ø"/>
            </a:pPr>
            <a:endParaRPr lang="en-US" sz="2700" dirty="0"/>
          </a:p>
          <a:p>
            <a:pPr>
              <a:lnSpc>
                <a:spcPct val="120000"/>
              </a:lnSpc>
              <a:buFont typeface="Wingdings" panose="05000000000000000000" pitchFamily="2" charset="2"/>
              <a:buChar char="q"/>
            </a:pPr>
            <a:r>
              <a:rPr lang="en-US" sz="3000" dirty="0"/>
              <a:t>CPS are hybrid networks of cyber and physical components integrated to create systems that have adaptive and predictive capabilities.  These systems can respond in real-time to enhance system performance automatically or through human interactions.</a:t>
            </a:r>
          </a:p>
          <a:p>
            <a:pPr>
              <a:buFont typeface="Wingdings" panose="05000000000000000000" pitchFamily="2" charset="2"/>
              <a:buChar char="Ø"/>
            </a:pPr>
            <a:endParaRPr lang="en-US" sz="3000" dirty="0"/>
          </a:p>
          <a:p>
            <a:pPr lvl="1"/>
            <a:endParaRPr lang="en-US" dirty="0"/>
          </a:p>
        </p:txBody>
      </p:sp>
    </p:spTree>
    <p:extLst>
      <p:ext uri="{BB962C8B-B14F-4D97-AF65-F5344CB8AC3E}">
        <p14:creationId xmlns:p14="http://schemas.microsoft.com/office/powerpoint/2010/main" val="121408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effectLst>
                  <a:outerShdw blurRad="38100" dist="38100" dir="2700000" algn="tl">
                    <a:srgbClr val="000000">
                      <a:alpha val="43137"/>
                    </a:srgbClr>
                  </a:outerShdw>
                </a:effectLst>
              </a:rPr>
              <a:t>Cyber Physical Systems in different Sectors</a:t>
            </a:r>
          </a:p>
        </p:txBody>
      </p:sp>
      <p:sp>
        <p:nvSpPr>
          <p:cNvPr id="3" name="Content Placeholder 2"/>
          <p:cNvSpPr>
            <a:spLocks noGrp="1"/>
          </p:cNvSpPr>
          <p:nvPr>
            <p:ph idx="1"/>
          </p:nvPr>
        </p:nvSpPr>
        <p:spPr>
          <a:xfrm>
            <a:off x="828220" y="2560711"/>
            <a:ext cx="6709906" cy="3603812"/>
          </a:xfrm>
        </p:spPr>
        <p:txBody>
          <a:bodyPr>
            <a:normAutofit lnSpcReduction="10000"/>
          </a:bodyPr>
          <a:lstStyle/>
          <a:p>
            <a:r>
              <a:rPr lang="en-US" sz="2100" dirty="0"/>
              <a:t>Aerospace and automobile industries</a:t>
            </a:r>
          </a:p>
          <a:p>
            <a:r>
              <a:rPr lang="en-US" sz="2100" dirty="0"/>
              <a:t>Smart buildings, homes, and structures</a:t>
            </a:r>
          </a:p>
          <a:p>
            <a:r>
              <a:rPr lang="en-US" sz="2100" dirty="0"/>
              <a:t>Smart healthcare and emergency response</a:t>
            </a:r>
          </a:p>
          <a:p>
            <a:r>
              <a:rPr lang="en-US" sz="2100" dirty="0"/>
              <a:t>Smart Grid</a:t>
            </a:r>
          </a:p>
          <a:p>
            <a:r>
              <a:rPr lang="en-US" sz="2100" dirty="0"/>
              <a:t>Smart manufacturing </a:t>
            </a:r>
          </a:p>
          <a:p>
            <a:r>
              <a:rPr lang="en-US" sz="2100" dirty="0"/>
              <a:t>Smart transportation</a:t>
            </a:r>
          </a:p>
          <a:p>
            <a:r>
              <a:rPr lang="en-US" sz="2100" dirty="0"/>
              <a:t>Smart war fighting</a:t>
            </a:r>
          </a:p>
          <a:p>
            <a:r>
              <a:rPr lang="en-US" sz="2100" dirty="0"/>
              <a:t>…</a:t>
            </a:r>
          </a:p>
          <a:p>
            <a:pPr marL="0" indent="0">
              <a:buNone/>
            </a:pPr>
            <a:r>
              <a:rPr lang="en-US" sz="2100" dirty="0"/>
              <a:t> </a:t>
            </a:r>
          </a:p>
          <a:p>
            <a:pPr marL="0" indent="0">
              <a:buNone/>
            </a:pPr>
            <a:endParaRPr lang="en-US" dirty="0"/>
          </a:p>
          <a:p>
            <a:endParaRPr lang="en-US" dirty="0"/>
          </a:p>
        </p:txBody>
      </p:sp>
    </p:spTree>
    <p:extLst>
      <p:ext uri="{BB962C8B-B14F-4D97-AF65-F5344CB8AC3E}">
        <p14:creationId xmlns:p14="http://schemas.microsoft.com/office/powerpoint/2010/main" val="1490278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71550" y="1028700"/>
            <a:ext cx="6172200" cy="614363"/>
          </a:xfrm>
        </p:spPr>
        <p:txBody>
          <a:bodyPr/>
          <a:lstStyle/>
          <a:p>
            <a:pPr>
              <a:defRPr/>
            </a:pPr>
            <a:r>
              <a:rPr lang="en-US" b="1" i="1" dirty="0" err="1">
                <a:solidFill>
                  <a:srgbClr val="FFFF00"/>
                </a:solidFill>
              </a:rPr>
              <a:t>IoT</a:t>
            </a:r>
            <a:r>
              <a:rPr lang="en-US" b="1" i="1" dirty="0">
                <a:solidFill>
                  <a:srgbClr val="FFFF00"/>
                </a:solidFill>
              </a:rPr>
              <a:t> Sensor Growth</a:t>
            </a:r>
            <a:endParaRPr lang="en-US" dirty="0"/>
          </a:p>
        </p:txBody>
      </p:sp>
      <p:sp>
        <p:nvSpPr>
          <p:cNvPr id="7171" name="Content Placeholder 2"/>
          <p:cNvSpPr>
            <a:spLocks noGrp="1"/>
          </p:cNvSpPr>
          <p:nvPr>
            <p:ph sz="half" idx="1"/>
          </p:nvPr>
        </p:nvSpPr>
        <p:spPr>
          <a:xfrm>
            <a:off x="714802" y="1875680"/>
            <a:ext cx="6229350" cy="2959894"/>
          </a:xfrm>
        </p:spPr>
        <p:txBody>
          <a:bodyPr>
            <a:normAutofit fontScale="92500" lnSpcReduction="20000"/>
          </a:bodyPr>
          <a:lstStyle/>
          <a:p>
            <a:pPr>
              <a:buClr>
                <a:schemeClr val="accent3"/>
              </a:buClr>
              <a:buFont typeface="Wingdings" panose="05000000000000000000" pitchFamily="2" charset="2"/>
              <a:buChar char="Ø"/>
              <a:defRPr/>
            </a:pPr>
            <a:r>
              <a:rPr lang="en-US" sz="1800" b="1" dirty="0"/>
              <a:t>Internet of Things Connected Devices to Almost Triple to Over 38B Units by 2020</a:t>
            </a:r>
          </a:p>
          <a:p>
            <a:pPr marL="505778" lvl="1" indent="-205740">
              <a:buClr>
                <a:schemeClr val="accent3"/>
              </a:buClr>
              <a:buFont typeface="Wingdings 2"/>
              <a:buChar char=""/>
              <a:defRPr/>
            </a:pPr>
            <a:r>
              <a:rPr lang="en-US" sz="1650" dirty="0"/>
              <a:t>Juniper Research (July 28, 2015)</a:t>
            </a:r>
          </a:p>
          <a:p>
            <a:pPr>
              <a:buFont typeface="Wingdings" panose="05000000000000000000" pitchFamily="2" charset="2"/>
              <a:buChar char="Ø"/>
            </a:pPr>
            <a:r>
              <a:rPr lang="en-US" sz="1800" b="1" dirty="0"/>
              <a:t>Gartner Says 4.9 Billion</a:t>
            </a:r>
          </a:p>
          <a:p>
            <a:pPr marL="0" indent="0">
              <a:buNone/>
            </a:pPr>
            <a:r>
              <a:rPr lang="en-US" sz="1800" b="1" dirty="0"/>
              <a:t>	Connected "Things" Will Be in Use</a:t>
            </a:r>
          </a:p>
          <a:p>
            <a:pPr marL="0" indent="0">
              <a:buNone/>
            </a:pPr>
            <a:r>
              <a:rPr lang="en-US" sz="1800" b="1" dirty="0"/>
              <a:t>	 in 2015—by 2020, 25B will be in use</a:t>
            </a:r>
          </a:p>
          <a:p>
            <a:pPr lvl="1">
              <a:buFont typeface="Wingdings" panose="05000000000000000000" pitchFamily="2" charset="2"/>
              <a:buChar char="Ø"/>
            </a:pPr>
            <a:r>
              <a:rPr lang="en-US" sz="1500" dirty="0"/>
              <a:t>Gartner Research (November 11, 2014)</a:t>
            </a:r>
          </a:p>
          <a:p>
            <a:pPr>
              <a:buFont typeface="Wingdings" panose="05000000000000000000" pitchFamily="2" charset="2"/>
              <a:buChar char="Ø"/>
            </a:pPr>
            <a:r>
              <a:rPr lang="en-US" sz="1650" dirty="0"/>
              <a:t> </a:t>
            </a:r>
            <a:r>
              <a:rPr lang="en-US" sz="1800" b="1" dirty="0"/>
              <a:t>McKinsey predicts 20-30B by 2020</a:t>
            </a:r>
          </a:p>
          <a:p>
            <a:pPr marL="0" indent="0">
              <a:buNone/>
            </a:pPr>
            <a:r>
              <a:rPr lang="en-US" sz="1800" b="1" dirty="0"/>
              <a:t>	with 15-20% annual growth</a:t>
            </a:r>
          </a:p>
          <a:p>
            <a:pPr lvl="1">
              <a:buFont typeface="Wingdings" panose="05000000000000000000" pitchFamily="2" charset="2"/>
              <a:buChar char="Ø"/>
            </a:pPr>
            <a:r>
              <a:rPr lang="en-US" sz="1500" dirty="0"/>
              <a:t>McKinsey  (December 2014)</a:t>
            </a:r>
          </a:p>
        </p:txBody>
      </p:sp>
      <p:sp>
        <p:nvSpPr>
          <p:cNvPr id="2" name="AutoShape 2" descr="http://www.mckinsey.com/insights/high_tech_telecoms_internet/%27/%7E/media/McKinsey/dotcom/Insights/High%20Tech%20Telecoms%20Internet/The%20Internet%20of%20Things%20Sizing%20up%20the%20opportunity/SVGZ_MoSC_Internet%20of%20things_ex1.ashx%27"/>
          <p:cNvSpPr>
            <a:spLocks noChangeAspect="1" noChangeArrowheads="1"/>
          </p:cNvSpPr>
          <p:nvPr/>
        </p:nvSpPr>
        <p:spPr bwMode="auto">
          <a:xfrm>
            <a:off x="116681" y="-1302544"/>
            <a:ext cx="5000625" cy="4500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kern="0">
              <a:solidFill>
                <a:sysClr val="windowText" lastClr="00000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99" t="886" r="5255" b="1240"/>
          <a:stretch/>
        </p:blipFill>
        <p:spPr>
          <a:xfrm>
            <a:off x="5417820" y="2434590"/>
            <a:ext cx="3291840" cy="3154680"/>
          </a:xfrm>
          <a:prstGeom prst="rect">
            <a:avLst/>
          </a:prstGeom>
        </p:spPr>
      </p:pic>
      <p:sp>
        <p:nvSpPr>
          <p:cNvPr id="4" name="TextBox 3"/>
          <p:cNvSpPr txBox="1"/>
          <p:nvPr/>
        </p:nvSpPr>
        <p:spPr>
          <a:xfrm>
            <a:off x="6034802" y="3472636"/>
            <a:ext cx="2057876" cy="507831"/>
          </a:xfrm>
          <a:prstGeom prst="rect">
            <a:avLst/>
          </a:prstGeom>
          <a:noFill/>
        </p:spPr>
        <p:txBody>
          <a:bodyPr wrap="square" rtlCol="0">
            <a:spAutoFit/>
          </a:bodyPr>
          <a:lstStyle/>
          <a:p>
            <a:pPr defTabSz="685800" eaLnBrk="1" fontAlgn="auto" hangingPunct="1">
              <a:spcBef>
                <a:spcPts val="0"/>
              </a:spcBef>
              <a:spcAft>
                <a:spcPts val="0"/>
              </a:spcAft>
            </a:pPr>
            <a:r>
              <a:rPr lang="en-US" sz="1350" b="1" kern="0" dirty="0">
                <a:solidFill>
                  <a:srgbClr val="FF0000"/>
                </a:solidFill>
              </a:rPr>
              <a:t>15-20% Annual Growth</a:t>
            </a:r>
          </a:p>
        </p:txBody>
      </p:sp>
    </p:spTree>
    <p:extLst>
      <p:ext uri="{BB962C8B-B14F-4D97-AF65-F5344CB8AC3E}">
        <p14:creationId xmlns:p14="http://schemas.microsoft.com/office/powerpoint/2010/main" val="24886467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algn="ctr" eaLnBrk="1" hangingPunct="1">
              <a:defRPr/>
            </a:pPr>
            <a:r>
              <a:rPr lang="en-US" dirty="0"/>
              <a:t>Nominating Sub-Committee Membership</a:t>
            </a:r>
          </a:p>
        </p:txBody>
      </p:sp>
      <p:sp>
        <p:nvSpPr>
          <p:cNvPr id="16387" name="Rectangle 3"/>
          <p:cNvSpPr>
            <a:spLocks noGrp="1" noChangeArrowheads="1"/>
          </p:cNvSpPr>
          <p:nvPr>
            <p:ph type="body" idx="4294967295"/>
          </p:nvPr>
        </p:nvSpPr>
        <p:spPr/>
        <p:txBody>
          <a:bodyPr/>
          <a:lstStyle/>
          <a:p>
            <a:pPr eaLnBrk="1" hangingPunct="1"/>
            <a:r>
              <a:rPr lang="en-US" dirty="0">
                <a:latin typeface="Verdana" pitchFamily="34" charset="0"/>
              </a:rPr>
              <a:t>Current Nominating Subcommittee Membership</a:t>
            </a:r>
          </a:p>
          <a:p>
            <a:pPr lvl="1" eaLnBrk="1" hangingPunct="1"/>
            <a:r>
              <a:rPr lang="en-US" sz="2400" dirty="0">
                <a:latin typeface="Verdana" pitchFamily="34" charset="0"/>
              </a:rPr>
              <a:t>Brad Fleury (chair) – Edge Consulting</a:t>
            </a:r>
          </a:p>
          <a:p>
            <a:pPr lvl="1" eaLnBrk="1" hangingPunct="1"/>
            <a:r>
              <a:rPr lang="en-US" sz="2400" dirty="0">
                <a:latin typeface="Verdana" pitchFamily="34" charset="0"/>
              </a:rPr>
              <a:t>Stephen </a:t>
            </a:r>
            <a:r>
              <a:rPr lang="en-US" sz="2400" dirty="0" err="1">
                <a:latin typeface="Verdana" pitchFamily="34" charset="0"/>
              </a:rPr>
              <a:t>Nicolo</a:t>
            </a:r>
            <a:r>
              <a:rPr lang="en-US" sz="2400" dirty="0">
                <a:latin typeface="Verdana" pitchFamily="34" charset="0"/>
              </a:rPr>
              <a:t> – GDP Space Systems</a:t>
            </a:r>
          </a:p>
          <a:p>
            <a:pPr lvl="1" eaLnBrk="1" hangingPunct="1"/>
            <a:r>
              <a:rPr lang="en-US" sz="2400" dirty="0">
                <a:latin typeface="Verdana" pitchFamily="34" charset="0"/>
              </a:rPr>
              <a:t>Scott Brierley - United Launch Alliance</a:t>
            </a:r>
          </a:p>
          <a:p>
            <a:pPr lvl="1" eaLnBrk="1" hangingPunct="1"/>
            <a:r>
              <a:rPr lang="en-US" sz="2400" dirty="0">
                <a:latin typeface="Verdana" pitchFamily="34" charset="0"/>
              </a:rPr>
              <a:t>Wayne Klein – Apogee Labs</a:t>
            </a:r>
          </a:p>
          <a:p>
            <a:pPr eaLnBrk="1" hangingPunct="1"/>
            <a:endParaRPr lang="en-US" sz="2400" dirty="0">
              <a:latin typeface="Verdana" pitchFamily="34" charset="0"/>
            </a:endParaRPr>
          </a:p>
          <a:p>
            <a:pPr eaLnBrk="1" hangingPunct="1">
              <a:buFont typeface="Wingdings" pitchFamily="2" charset="2"/>
              <a:buNone/>
            </a:pPr>
            <a:endParaRPr lang="en-US" sz="24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6</a:t>
            </a:fld>
            <a:endParaRPr lang="en-US" dirty="0"/>
          </a:p>
        </p:txBody>
      </p:sp>
    </p:spTree>
    <p:extLst>
      <p:ext uri="{BB962C8B-B14F-4D97-AF65-F5344CB8AC3E}">
        <p14:creationId xmlns:p14="http://schemas.microsoft.com/office/powerpoint/2010/main" val="781322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03" y="857250"/>
            <a:ext cx="8767149" cy="5143500"/>
          </a:xfrm>
          <a:prstGeom prst="rect">
            <a:avLst/>
          </a:prstGeom>
        </p:spPr>
      </p:pic>
      <p:sp>
        <p:nvSpPr>
          <p:cNvPr id="4" name="Title 1"/>
          <p:cNvSpPr txBox="1">
            <a:spLocks/>
          </p:cNvSpPr>
          <p:nvPr/>
        </p:nvSpPr>
        <p:spPr>
          <a:xfrm>
            <a:off x="3343275" y="1581150"/>
            <a:ext cx="1952625" cy="1361912"/>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fontAlgn="auto">
              <a:spcAft>
                <a:spcPts val="0"/>
              </a:spcAft>
            </a:pPr>
            <a:r>
              <a:rPr lang="en-US" sz="3150" dirty="0"/>
              <a:t> </a:t>
            </a:r>
          </a:p>
        </p:txBody>
      </p:sp>
      <p:sp>
        <p:nvSpPr>
          <p:cNvPr id="5" name="TextBox 4"/>
          <p:cNvSpPr txBox="1"/>
          <p:nvPr/>
        </p:nvSpPr>
        <p:spPr>
          <a:xfrm>
            <a:off x="3164907" y="2115160"/>
            <a:ext cx="1952625" cy="1477328"/>
          </a:xfrm>
          <a:prstGeom prst="rect">
            <a:avLst/>
          </a:prstGeom>
          <a:noFill/>
        </p:spPr>
        <p:txBody>
          <a:bodyPr wrap="square" rtlCol="0">
            <a:spAutoFit/>
          </a:bodyPr>
          <a:lstStyle/>
          <a:p>
            <a:pPr algn="ctr" defTabSz="685800" eaLnBrk="1" fontAlgn="auto" hangingPunct="1">
              <a:spcBef>
                <a:spcPts val="0"/>
              </a:spcBef>
              <a:spcAft>
                <a:spcPts val="0"/>
              </a:spcAft>
            </a:pPr>
            <a:r>
              <a:rPr lang="en-US" b="1" kern="0" dirty="0" err="1">
                <a:solidFill>
                  <a:schemeClr val="bg1"/>
                </a:solidFill>
              </a:rPr>
              <a:t>IoT</a:t>
            </a:r>
            <a:r>
              <a:rPr lang="en-US" b="1" kern="0" dirty="0">
                <a:solidFill>
                  <a:schemeClr val="bg1"/>
                </a:solidFill>
              </a:rPr>
              <a:t> Application Domains &amp; Use Cases </a:t>
            </a:r>
            <a:r>
              <a:rPr lang="en-US" b="1" kern="0" dirty="0" err="1">
                <a:solidFill>
                  <a:schemeClr val="bg1"/>
                </a:solidFill>
              </a:rPr>
              <a:t>Mindmap</a:t>
            </a:r>
            <a:endParaRPr lang="en-US" b="1" kern="0" dirty="0">
              <a:solidFill>
                <a:schemeClr val="bg1"/>
              </a:solidFill>
            </a:endParaRPr>
          </a:p>
        </p:txBody>
      </p:sp>
      <p:sp>
        <p:nvSpPr>
          <p:cNvPr id="6" name="TextBox 5"/>
          <p:cNvSpPr txBox="1"/>
          <p:nvPr/>
        </p:nvSpPr>
        <p:spPr>
          <a:xfrm>
            <a:off x="5505450" y="2203984"/>
            <a:ext cx="762000" cy="507831"/>
          </a:xfrm>
          <a:prstGeom prst="rect">
            <a:avLst/>
          </a:prstGeom>
          <a:noFill/>
        </p:spPr>
        <p:txBody>
          <a:bodyPr wrap="square" rtlCol="0">
            <a:spAutoFit/>
          </a:bodyPr>
          <a:lstStyle/>
          <a:p>
            <a:pPr defTabSz="685800" eaLnBrk="1" fontAlgn="auto" hangingPunct="1">
              <a:spcBef>
                <a:spcPts val="0"/>
              </a:spcBef>
              <a:spcAft>
                <a:spcPts val="0"/>
              </a:spcAft>
            </a:pPr>
            <a:r>
              <a:rPr lang="en-US" sz="1350" kern="0" dirty="0">
                <a:solidFill>
                  <a:schemeClr val="bg1"/>
                </a:solidFill>
              </a:rPr>
              <a:t>Energy</a:t>
            </a:r>
          </a:p>
        </p:txBody>
      </p:sp>
      <p:sp>
        <p:nvSpPr>
          <p:cNvPr id="7" name="TextBox 6"/>
          <p:cNvSpPr txBox="1"/>
          <p:nvPr/>
        </p:nvSpPr>
        <p:spPr>
          <a:xfrm>
            <a:off x="1736684" y="4469440"/>
            <a:ext cx="1343025" cy="507831"/>
          </a:xfrm>
          <a:prstGeom prst="rect">
            <a:avLst/>
          </a:prstGeom>
          <a:noFill/>
        </p:spPr>
        <p:txBody>
          <a:bodyPr wrap="square" rtlCol="0">
            <a:spAutoFit/>
          </a:bodyPr>
          <a:lstStyle/>
          <a:p>
            <a:pPr defTabSz="685800" eaLnBrk="1" fontAlgn="auto" hangingPunct="1">
              <a:spcBef>
                <a:spcPts val="0"/>
              </a:spcBef>
              <a:spcAft>
                <a:spcPts val="0"/>
              </a:spcAft>
            </a:pPr>
            <a:r>
              <a:rPr lang="en-US" sz="1350" kern="0" dirty="0">
                <a:solidFill>
                  <a:schemeClr val="bg1"/>
                </a:solidFill>
              </a:rPr>
              <a:t>Transportation</a:t>
            </a:r>
          </a:p>
        </p:txBody>
      </p:sp>
      <p:sp>
        <p:nvSpPr>
          <p:cNvPr id="8" name="TextBox 7"/>
          <p:cNvSpPr txBox="1"/>
          <p:nvPr/>
        </p:nvSpPr>
        <p:spPr>
          <a:xfrm>
            <a:off x="2603598" y="1474231"/>
            <a:ext cx="1407757" cy="507831"/>
          </a:xfrm>
          <a:prstGeom prst="rect">
            <a:avLst/>
          </a:prstGeom>
          <a:noFill/>
        </p:spPr>
        <p:txBody>
          <a:bodyPr wrap="square" rtlCol="0">
            <a:spAutoFit/>
          </a:bodyPr>
          <a:lstStyle/>
          <a:p>
            <a:pPr defTabSz="685800" eaLnBrk="1" fontAlgn="auto" hangingPunct="1">
              <a:spcBef>
                <a:spcPts val="0"/>
              </a:spcBef>
              <a:spcAft>
                <a:spcPts val="0"/>
              </a:spcAft>
            </a:pPr>
            <a:r>
              <a:rPr lang="en-US" sz="1350" kern="0" dirty="0">
                <a:solidFill>
                  <a:schemeClr val="bg1"/>
                </a:solidFill>
              </a:rPr>
              <a:t>Information &amp; </a:t>
            </a:r>
            <a:r>
              <a:rPr lang="en-US" sz="1350" kern="0" dirty="0" err="1">
                <a:solidFill>
                  <a:schemeClr val="bg1"/>
                </a:solidFill>
              </a:rPr>
              <a:t>Comm</a:t>
            </a:r>
            <a:r>
              <a:rPr lang="en-US" sz="1350" kern="0" dirty="0">
                <a:solidFill>
                  <a:schemeClr val="bg1"/>
                </a:solidFill>
              </a:rPr>
              <a:t> Techs</a:t>
            </a:r>
          </a:p>
        </p:txBody>
      </p:sp>
      <p:sp>
        <p:nvSpPr>
          <p:cNvPr id="9" name="TextBox 8"/>
          <p:cNvSpPr txBox="1"/>
          <p:nvPr/>
        </p:nvSpPr>
        <p:spPr>
          <a:xfrm>
            <a:off x="1954237" y="2262106"/>
            <a:ext cx="1419446" cy="300082"/>
          </a:xfrm>
          <a:prstGeom prst="rect">
            <a:avLst/>
          </a:prstGeom>
          <a:noFill/>
        </p:spPr>
        <p:txBody>
          <a:bodyPr wrap="square" rtlCol="0">
            <a:spAutoFit/>
          </a:bodyPr>
          <a:lstStyle/>
          <a:p>
            <a:pPr defTabSz="685800" eaLnBrk="1" fontAlgn="auto" hangingPunct="1">
              <a:spcBef>
                <a:spcPts val="0"/>
              </a:spcBef>
              <a:spcAft>
                <a:spcPts val="0"/>
              </a:spcAft>
            </a:pPr>
            <a:r>
              <a:rPr lang="en-US" sz="1350" kern="0" dirty="0">
                <a:solidFill>
                  <a:schemeClr val="bg1"/>
                </a:solidFill>
              </a:rPr>
              <a:t>Manufacturing</a:t>
            </a:r>
          </a:p>
        </p:txBody>
      </p:sp>
      <p:sp>
        <p:nvSpPr>
          <p:cNvPr id="10" name="TextBox 9"/>
          <p:cNvSpPr txBox="1"/>
          <p:nvPr/>
        </p:nvSpPr>
        <p:spPr>
          <a:xfrm>
            <a:off x="2776538" y="1182645"/>
            <a:ext cx="1133475" cy="300082"/>
          </a:xfrm>
          <a:prstGeom prst="rect">
            <a:avLst/>
          </a:prstGeom>
          <a:noFill/>
        </p:spPr>
        <p:txBody>
          <a:bodyPr wrap="square" rtlCol="0">
            <a:spAutoFit/>
          </a:bodyPr>
          <a:lstStyle/>
          <a:p>
            <a:pPr defTabSz="685800" eaLnBrk="1" fontAlgn="auto" hangingPunct="1">
              <a:spcBef>
                <a:spcPts val="0"/>
              </a:spcBef>
              <a:spcAft>
                <a:spcPts val="0"/>
              </a:spcAft>
            </a:pPr>
            <a:r>
              <a:rPr lang="en-US" sz="1350" kern="0" dirty="0">
                <a:solidFill>
                  <a:schemeClr val="bg1"/>
                </a:solidFill>
              </a:rPr>
              <a:t>Healthcare</a:t>
            </a:r>
          </a:p>
        </p:txBody>
      </p:sp>
      <p:sp>
        <p:nvSpPr>
          <p:cNvPr id="11" name="TextBox 10"/>
          <p:cNvSpPr txBox="1"/>
          <p:nvPr/>
        </p:nvSpPr>
        <p:spPr>
          <a:xfrm>
            <a:off x="6638925" y="5657851"/>
            <a:ext cx="2133600" cy="219291"/>
          </a:xfrm>
          <a:prstGeom prst="rect">
            <a:avLst/>
          </a:prstGeom>
          <a:noFill/>
        </p:spPr>
        <p:txBody>
          <a:bodyPr wrap="square" rtlCol="0">
            <a:spAutoFit/>
          </a:bodyPr>
          <a:lstStyle/>
          <a:p>
            <a:pPr defTabSz="685800" eaLnBrk="1" fontAlgn="auto" hangingPunct="1">
              <a:spcBef>
                <a:spcPts val="0"/>
              </a:spcBef>
              <a:spcAft>
                <a:spcPts val="0"/>
              </a:spcAft>
            </a:pPr>
            <a:r>
              <a:rPr lang="en-US" sz="825" kern="0" dirty="0">
                <a:solidFill>
                  <a:schemeClr val="bg2"/>
                </a:solidFill>
              </a:rPr>
              <a:t>Courtesy of ISO/IEC/JTC1 SWG5</a:t>
            </a:r>
          </a:p>
        </p:txBody>
      </p:sp>
      <p:sp>
        <p:nvSpPr>
          <p:cNvPr id="12" name="TextBox 11"/>
          <p:cNvSpPr txBox="1"/>
          <p:nvPr/>
        </p:nvSpPr>
        <p:spPr>
          <a:xfrm>
            <a:off x="1832906" y="3820973"/>
            <a:ext cx="1150583"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kern="0" dirty="0">
                <a:solidFill>
                  <a:schemeClr val="bg1"/>
                </a:solidFill>
              </a:rPr>
              <a:t>Agriculture</a:t>
            </a:r>
          </a:p>
        </p:txBody>
      </p:sp>
      <p:sp>
        <p:nvSpPr>
          <p:cNvPr id="13" name="TextBox 12"/>
          <p:cNvSpPr txBox="1"/>
          <p:nvPr/>
        </p:nvSpPr>
        <p:spPr>
          <a:xfrm>
            <a:off x="4800600" y="1131213"/>
            <a:ext cx="762000" cy="300082"/>
          </a:xfrm>
          <a:prstGeom prst="rect">
            <a:avLst/>
          </a:prstGeom>
          <a:noFill/>
        </p:spPr>
        <p:txBody>
          <a:bodyPr wrap="square" rtlCol="0">
            <a:spAutoFit/>
          </a:bodyPr>
          <a:lstStyle/>
          <a:p>
            <a:pPr defTabSz="685800" eaLnBrk="1" fontAlgn="auto" hangingPunct="1">
              <a:spcBef>
                <a:spcPts val="0"/>
              </a:spcBef>
              <a:spcAft>
                <a:spcPts val="0"/>
              </a:spcAft>
            </a:pPr>
            <a:r>
              <a:rPr lang="en-US" sz="1350" kern="0" dirty="0">
                <a:solidFill>
                  <a:schemeClr val="bg1"/>
                </a:solidFill>
              </a:rPr>
              <a:t>Water</a:t>
            </a:r>
          </a:p>
        </p:txBody>
      </p:sp>
      <p:sp>
        <p:nvSpPr>
          <p:cNvPr id="14" name="TextBox 13"/>
          <p:cNvSpPr txBox="1"/>
          <p:nvPr/>
        </p:nvSpPr>
        <p:spPr>
          <a:xfrm>
            <a:off x="297180" y="5411297"/>
            <a:ext cx="6252210" cy="784830"/>
          </a:xfrm>
          <a:prstGeom prst="rect">
            <a:avLst/>
          </a:prstGeom>
          <a:noFill/>
        </p:spPr>
        <p:txBody>
          <a:bodyPr wrap="square" rtlCol="0">
            <a:spAutoFit/>
          </a:bodyPr>
          <a:lstStyle/>
          <a:p>
            <a:pPr defTabSz="685800" eaLnBrk="1" fontAlgn="auto" hangingPunct="1">
              <a:spcBef>
                <a:spcPts val="0"/>
              </a:spcBef>
              <a:spcAft>
                <a:spcPts val="0"/>
              </a:spcAft>
            </a:pPr>
            <a:r>
              <a:rPr lang="en-US" sz="1500" b="1" kern="0" dirty="0">
                <a:solidFill>
                  <a:srgbClr val="C00000"/>
                </a:solidFill>
              </a:rPr>
              <a:t>In all these applications and use cases, smart sensors can play key roles to enable </a:t>
            </a:r>
            <a:r>
              <a:rPr lang="en-US" sz="1500" b="1" kern="0" dirty="0" err="1">
                <a:solidFill>
                  <a:srgbClr val="C00000"/>
                </a:solidFill>
              </a:rPr>
              <a:t>IoT</a:t>
            </a:r>
            <a:r>
              <a:rPr lang="en-US" sz="1500" b="1" kern="0" dirty="0">
                <a:solidFill>
                  <a:srgbClr val="C00000"/>
                </a:solidFill>
              </a:rPr>
              <a:t> functions. Adjust 21451 to meet challenges.</a:t>
            </a:r>
          </a:p>
        </p:txBody>
      </p:sp>
      <p:sp>
        <p:nvSpPr>
          <p:cNvPr id="15" name="TextBox 14"/>
          <p:cNvSpPr txBox="1"/>
          <p:nvPr/>
        </p:nvSpPr>
        <p:spPr>
          <a:xfrm>
            <a:off x="2075675" y="5032801"/>
            <a:ext cx="1343025"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kern="0" dirty="0">
                <a:solidFill>
                  <a:schemeClr val="bg1"/>
                </a:solidFill>
              </a:rPr>
              <a:t>Residential</a:t>
            </a:r>
          </a:p>
        </p:txBody>
      </p:sp>
      <p:sp>
        <p:nvSpPr>
          <p:cNvPr id="16" name="TextBox 15"/>
          <p:cNvSpPr txBox="1"/>
          <p:nvPr/>
        </p:nvSpPr>
        <p:spPr>
          <a:xfrm>
            <a:off x="4405534" y="4184577"/>
            <a:ext cx="1552132" cy="507831"/>
          </a:xfrm>
          <a:prstGeom prst="rect">
            <a:avLst/>
          </a:prstGeom>
          <a:noFill/>
        </p:spPr>
        <p:txBody>
          <a:bodyPr wrap="square" rtlCol="0">
            <a:spAutoFit/>
          </a:bodyPr>
          <a:lstStyle/>
          <a:p>
            <a:pPr defTabSz="685800" eaLnBrk="1" fontAlgn="auto" hangingPunct="1">
              <a:spcBef>
                <a:spcPts val="0"/>
              </a:spcBef>
              <a:spcAft>
                <a:spcPts val="0"/>
              </a:spcAft>
            </a:pPr>
            <a:r>
              <a:rPr lang="en-US" sz="1350" kern="0" dirty="0">
                <a:solidFill>
                  <a:schemeClr val="bg1"/>
                </a:solidFill>
              </a:rPr>
              <a:t>Hospitality, Retail</a:t>
            </a:r>
          </a:p>
        </p:txBody>
      </p:sp>
      <p:sp>
        <p:nvSpPr>
          <p:cNvPr id="17" name="TextBox 16"/>
          <p:cNvSpPr txBox="1"/>
          <p:nvPr/>
        </p:nvSpPr>
        <p:spPr>
          <a:xfrm>
            <a:off x="4473206" y="1557164"/>
            <a:ext cx="1133475"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kern="0" dirty="0">
                <a:solidFill>
                  <a:schemeClr val="bg1"/>
                </a:solidFill>
              </a:rPr>
              <a:t>Education</a:t>
            </a:r>
          </a:p>
        </p:txBody>
      </p:sp>
      <p:sp>
        <p:nvSpPr>
          <p:cNvPr id="19" name="TextBox 18"/>
          <p:cNvSpPr txBox="1"/>
          <p:nvPr/>
        </p:nvSpPr>
        <p:spPr>
          <a:xfrm>
            <a:off x="4992318" y="2881447"/>
            <a:ext cx="1275132" cy="507831"/>
          </a:xfrm>
          <a:prstGeom prst="rect">
            <a:avLst/>
          </a:prstGeom>
          <a:noFill/>
        </p:spPr>
        <p:txBody>
          <a:bodyPr wrap="square" rtlCol="0">
            <a:spAutoFit/>
          </a:bodyPr>
          <a:lstStyle/>
          <a:p>
            <a:pPr algn="ctr" defTabSz="685800" eaLnBrk="1" fontAlgn="auto" hangingPunct="1">
              <a:spcBef>
                <a:spcPts val="0"/>
              </a:spcBef>
              <a:spcAft>
                <a:spcPts val="0"/>
              </a:spcAft>
            </a:pPr>
            <a:r>
              <a:rPr lang="en-US" sz="1350" kern="0" dirty="0">
                <a:solidFill>
                  <a:schemeClr val="bg1"/>
                </a:solidFill>
              </a:rPr>
              <a:t>Infotainment</a:t>
            </a:r>
          </a:p>
        </p:txBody>
      </p:sp>
      <p:sp>
        <p:nvSpPr>
          <p:cNvPr id="20" name="TextBox 19"/>
          <p:cNvSpPr txBox="1"/>
          <p:nvPr/>
        </p:nvSpPr>
        <p:spPr>
          <a:xfrm>
            <a:off x="1954236" y="3162107"/>
            <a:ext cx="1029253"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kern="0" dirty="0">
                <a:solidFill>
                  <a:schemeClr val="bg1"/>
                </a:solidFill>
              </a:rPr>
              <a:t>Finance</a:t>
            </a:r>
          </a:p>
        </p:txBody>
      </p:sp>
      <p:sp>
        <p:nvSpPr>
          <p:cNvPr id="21" name="TextBox 20"/>
          <p:cNvSpPr txBox="1"/>
          <p:nvPr/>
        </p:nvSpPr>
        <p:spPr>
          <a:xfrm>
            <a:off x="4666585" y="4877572"/>
            <a:ext cx="1320431"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kern="0" dirty="0">
                <a:solidFill>
                  <a:schemeClr val="bg1"/>
                </a:solidFill>
              </a:rPr>
              <a:t>Government</a:t>
            </a:r>
          </a:p>
        </p:txBody>
      </p:sp>
      <p:sp>
        <p:nvSpPr>
          <p:cNvPr id="22" name="TextBox 21"/>
          <p:cNvSpPr txBox="1"/>
          <p:nvPr/>
        </p:nvSpPr>
        <p:spPr>
          <a:xfrm>
            <a:off x="4800600" y="3352762"/>
            <a:ext cx="1320431" cy="715581"/>
          </a:xfrm>
          <a:prstGeom prst="rect">
            <a:avLst/>
          </a:prstGeom>
          <a:noFill/>
        </p:spPr>
        <p:txBody>
          <a:bodyPr wrap="square" rtlCol="0">
            <a:spAutoFit/>
          </a:bodyPr>
          <a:lstStyle/>
          <a:p>
            <a:pPr algn="ctr" defTabSz="685800" eaLnBrk="1" fontAlgn="auto" hangingPunct="1">
              <a:spcBef>
                <a:spcPts val="0"/>
              </a:spcBef>
              <a:spcAft>
                <a:spcPts val="0"/>
              </a:spcAft>
            </a:pPr>
            <a:r>
              <a:rPr lang="en-US" sz="1350" kern="0" dirty="0">
                <a:solidFill>
                  <a:schemeClr val="bg1"/>
                </a:solidFill>
              </a:rPr>
              <a:t>Public Safety, Military</a:t>
            </a:r>
          </a:p>
        </p:txBody>
      </p:sp>
    </p:spTree>
    <p:extLst>
      <p:ext uri="{BB962C8B-B14F-4D97-AF65-F5344CB8AC3E}">
        <p14:creationId xmlns:p14="http://schemas.microsoft.com/office/powerpoint/2010/main" val="25704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856397" y="1094630"/>
            <a:ext cx="6411036" cy="878325"/>
          </a:xfrm>
        </p:spPr>
        <p:txBody>
          <a:bodyPr vert="horz" lIns="69056" tIns="34529" rIns="69056" bIns="34529" rtlCol="0" anchor="t">
            <a:noAutofit/>
          </a:bodyPr>
          <a:lstStyle/>
          <a:p>
            <a:pPr eaLnBrk="1" hangingPunct="1">
              <a:defRPr/>
            </a:pPr>
            <a:r>
              <a:rPr lang="en-US" sz="2400" b="1" dirty="0">
                <a:solidFill>
                  <a:srgbClr val="FFFF00"/>
                </a:solidFill>
              </a:rPr>
              <a:t>For More Information About </a:t>
            </a:r>
            <a:br>
              <a:rPr lang="en-US" sz="2400" b="1" dirty="0">
                <a:solidFill>
                  <a:srgbClr val="FFFF00"/>
                </a:solidFill>
              </a:rPr>
            </a:br>
            <a:r>
              <a:rPr lang="en-US" sz="2400" b="1" dirty="0">
                <a:solidFill>
                  <a:srgbClr val="FFFF00"/>
                </a:solidFill>
              </a:rPr>
              <a:t>IEEE I&amp;MS TC-9 Sponsored IEEE Standards</a:t>
            </a:r>
          </a:p>
        </p:txBody>
      </p:sp>
      <p:sp>
        <p:nvSpPr>
          <p:cNvPr id="228355" name="Rectangle 3"/>
          <p:cNvSpPr>
            <a:spLocks noGrp="1" noChangeArrowheads="1"/>
          </p:cNvSpPr>
          <p:nvPr>
            <p:ph idx="1"/>
          </p:nvPr>
        </p:nvSpPr>
        <p:spPr>
          <a:xfrm>
            <a:off x="945960" y="2140141"/>
            <a:ext cx="6515100" cy="3410234"/>
          </a:xfrm>
        </p:spPr>
        <p:txBody>
          <a:bodyPr vert="horz" lIns="69056" tIns="34529" rIns="69056" bIns="34529" rtlCol="0">
            <a:noAutofit/>
          </a:bodyPr>
          <a:lstStyle/>
          <a:p>
            <a:pPr eaLnBrk="1" hangingPunct="1">
              <a:defRPr/>
            </a:pPr>
            <a:r>
              <a:rPr lang="en-US" sz="1800" dirty="0"/>
              <a:t>IEEE 1451 website:</a:t>
            </a:r>
            <a:r>
              <a:rPr lang="en-US" sz="1800" dirty="0">
                <a:solidFill>
                  <a:schemeClr val="hlink"/>
                </a:solidFill>
                <a:latin typeface="Courier New" pitchFamily="49" charset="0"/>
              </a:rPr>
              <a:t> </a:t>
            </a:r>
            <a:r>
              <a:rPr lang="en-US" sz="1800" dirty="0">
                <a:solidFill>
                  <a:schemeClr val="hlink"/>
                </a:solidFill>
                <a:hlinkClick r:id="rId2"/>
              </a:rPr>
              <a:t>http://ieee1451.nist.gov</a:t>
            </a:r>
            <a:endParaRPr lang="en-US" sz="1800" dirty="0">
              <a:solidFill>
                <a:schemeClr val="hlink"/>
              </a:solidFill>
            </a:endParaRPr>
          </a:p>
          <a:p>
            <a:pPr eaLnBrk="1" hangingPunct="1">
              <a:defRPr/>
            </a:pPr>
            <a:r>
              <a:rPr lang="en-US" sz="1800" dirty="0"/>
              <a:t>ANSI/IEEE 1588 (ISO/IEC 61588, or PTP), Standard for a Precision Clock Synchronization Protocol for Networked Measurement and Control Systems</a:t>
            </a:r>
            <a:r>
              <a:rPr lang="en-US" sz="1800" b="1" dirty="0"/>
              <a:t>.</a:t>
            </a:r>
            <a:r>
              <a:rPr lang="en-US" sz="1800" dirty="0"/>
              <a:t>    </a:t>
            </a:r>
          </a:p>
          <a:p>
            <a:pPr marL="0" indent="0">
              <a:buNone/>
              <a:defRPr/>
            </a:pPr>
            <a:r>
              <a:rPr lang="en-US" sz="1800" dirty="0"/>
              <a:t>    website: </a:t>
            </a:r>
            <a:r>
              <a:rPr lang="en-US" sz="1800" dirty="0">
                <a:solidFill>
                  <a:schemeClr val="hlink"/>
                </a:solidFill>
                <a:hlinkClick r:id="rId3"/>
              </a:rPr>
              <a:t>http://ieee1588.nist.gov</a:t>
            </a:r>
            <a:r>
              <a:rPr lang="en-US" sz="1800" dirty="0">
                <a:solidFill>
                  <a:schemeClr val="hlink"/>
                </a:solidFill>
              </a:rPr>
              <a:t>,  </a:t>
            </a:r>
          </a:p>
          <a:p>
            <a:pPr eaLnBrk="1" hangingPunct="1">
              <a:defRPr/>
            </a:pPr>
            <a:r>
              <a:rPr lang="en-US" sz="1800" dirty="0"/>
              <a:t>Published IEEE standards can be purchased at </a:t>
            </a:r>
          </a:p>
          <a:p>
            <a:pPr marL="257175" lvl="1" indent="-257175">
              <a:buNone/>
              <a:defRPr/>
            </a:pPr>
            <a:r>
              <a:rPr lang="en-US" sz="1800" u="sng" dirty="0">
                <a:hlinkClick r:id="rId4"/>
              </a:rPr>
              <a:t>http://www.techstreet.com/cgi-bin/results</a:t>
            </a:r>
            <a:endParaRPr lang="en-US" sz="1800" u="sng" dirty="0"/>
          </a:p>
          <a:p>
            <a:pPr marL="257175" lvl="1" indent="-257175">
              <a:buNone/>
              <a:defRPr/>
            </a:pPr>
            <a:endParaRPr lang="en-US" sz="1800" u="sng" dirty="0"/>
          </a:p>
          <a:p>
            <a:pPr marL="257175" lvl="1" indent="-257175">
              <a:buFont typeface="Wingdings" panose="05000000000000000000" pitchFamily="2" charset="2"/>
              <a:buChar char="Ø"/>
              <a:defRPr/>
            </a:pPr>
            <a:r>
              <a:rPr lang="en-US" sz="1800" dirty="0"/>
              <a:t>Contacts: </a:t>
            </a:r>
            <a:r>
              <a:rPr lang="en-US" sz="1500" dirty="0"/>
              <a:t>Kang Lee, </a:t>
            </a:r>
            <a:r>
              <a:rPr lang="en-US" sz="1500" dirty="0">
                <a:solidFill>
                  <a:srgbClr val="FF0000"/>
                </a:solidFill>
                <a:hlinkClick r:id="rId5"/>
              </a:rPr>
              <a:t>kang.lee@ieee.org</a:t>
            </a:r>
            <a:endParaRPr lang="en-US" sz="1500" dirty="0">
              <a:solidFill>
                <a:srgbClr val="FF0000"/>
              </a:solidFill>
            </a:endParaRPr>
          </a:p>
          <a:p>
            <a:pPr>
              <a:buNone/>
              <a:defRPr/>
            </a:pPr>
            <a:endParaRPr lang="en-US" sz="1800" u="sng" dirty="0"/>
          </a:p>
        </p:txBody>
      </p:sp>
    </p:spTree>
    <p:extLst>
      <p:ext uri="{BB962C8B-B14F-4D97-AF65-F5344CB8AC3E}">
        <p14:creationId xmlns:p14="http://schemas.microsoft.com/office/powerpoint/2010/main" val="1826501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5133" y="3086101"/>
            <a:ext cx="2627643" cy="507831"/>
          </a:xfrm>
          <a:prstGeom prst="rect">
            <a:avLst/>
          </a:prstGeom>
          <a:noFill/>
        </p:spPr>
        <p:txBody>
          <a:bodyPr wrap="none">
            <a:spAutoFit/>
          </a:bodyPr>
          <a:lstStyle/>
          <a:p>
            <a:pPr algn="ctr" defTabSz="685800" eaLnBrk="1" fontAlgn="auto" hangingPunct="1">
              <a:spcBef>
                <a:spcPts val="0"/>
              </a:spcBef>
              <a:spcAft>
                <a:spcPts val="0"/>
              </a:spcAft>
              <a:defRPr/>
            </a:pPr>
            <a:r>
              <a:rPr lang="en-US" sz="2700" b="1" kern="0" spc="225"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Questions?</a:t>
            </a:r>
          </a:p>
        </p:txBody>
      </p:sp>
      <p:sp>
        <p:nvSpPr>
          <p:cNvPr id="5" name="Rectangle 4"/>
          <p:cNvSpPr/>
          <p:nvPr/>
        </p:nvSpPr>
        <p:spPr>
          <a:xfrm>
            <a:off x="3268804" y="2114551"/>
            <a:ext cx="2170787" cy="461665"/>
          </a:xfrm>
          <a:prstGeom prst="rect">
            <a:avLst/>
          </a:prstGeom>
          <a:noFill/>
        </p:spPr>
        <p:txBody>
          <a:bodyPr wrap="none">
            <a:spAutoFit/>
          </a:bodyPr>
          <a:lstStyle/>
          <a:p>
            <a:pPr algn="ctr" defTabSz="685800" eaLnBrk="1" fontAlgn="auto" hangingPunct="1">
              <a:spcBef>
                <a:spcPts val="0"/>
              </a:spcBef>
              <a:spcAft>
                <a:spcPts val="0"/>
              </a:spcAft>
              <a:defRPr/>
            </a:pPr>
            <a:r>
              <a:rPr lang="en-US" sz="2400" b="1" kern="0" cap="all">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Comic Sans MS" pitchFamily="66" charset="0"/>
              </a:rPr>
              <a:t>Thank You!</a:t>
            </a:r>
            <a:endParaRPr lang="en-US" sz="405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omic Sans MS" pitchFamily="66" charset="0"/>
            </a:endParaRPr>
          </a:p>
        </p:txBody>
      </p:sp>
    </p:spTree>
    <p:extLst>
      <p:ext uri="{BB962C8B-B14F-4D97-AF65-F5344CB8AC3E}">
        <p14:creationId xmlns:p14="http://schemas.microsoft.com/office/powerpoint/2010/main" val="3357817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457200" y="2971800"/>
            <a:ext cx="8382000" cy="2003425"/>
          </a:xfrm>
        </p:spPr>
        <p:txBody>
          <a:bodyPr anchor="b"/>
          <a:lstStyle/>
          <a:p>
            <a:pPr algn="ctr" eaLnBrk="1" hangingPunct="1"/>
            <a:r>
              <a:rPr lang="en-US" dirty="0" err="1"/>
              <a:t>TSCC</a:t>
            </a:r>
            <a:r>
              <a:rPr lang="en-US" dirty="0"/>
              <a:t> Fall 2016</a:t>
            </a:r>
            <a:br>
              <a:rPr lang="en-US" dirty="0"/>
            </a:br>
            <a:r>
              <a:rPr lang="en-US" dirty="0"/>
              <a:t> </a:t>
            </a:r>
            <a:r>
              <a:rPr lang="en-US" dirty="0">
                <a:effectLst/>
              </a:rPr>
              <a:t>Coding and Data Compression</a:t>
            </a:r>
            <a:br>
              <a:rPr lang="en-US" dirty="0">
                <a:effectLst/>
              </a:rPr>
            </a:br>
            <a:r>
              <a:rPr lang="en-US" dirty="0">
                <a:effectLst/>
              </a:rPr>
              <a:t>Subcommittee Report</a:t>
            </a:r>
          </a:p>
        </p:txBody>
      </p:sp>
      <p:sp>
        <p:nvSpPr>
          <p:cNvPr id="97283" name="Rectangle 3"/>
          <p:cNvSpPr>
            <a:spLocks noGrp="1" noChangeArrowheads="1"/>
          </p:cNvSpPr>
          <p:nvPr>
            <p:ph type="subTitle" idx="4294967295"/>
          </p:nvPr>
        </p:nvSpPr>
        <p:spPr>
          <a:xfrm>
            <a:off x="1333500" y="5029200"/>
            <a:ext cx="6477000" cy="1524000"/>
          </a:xfrm>
        </p:spPr>
        <p:txBody>
          <a:bodyPr/>
          <a:lstStyle/>
          <a:p>
            <a:pPr marL="0" indent="0" algn="ctr" eaLnBrk="1" hangingPunct="1">
              <a:lnSpc>
                <a:spcPct val="80000"/>
              </a:lnSpc>
              <a:buNone/>
              <a:defRPr/>
            </a:pPr>
            <a:r>
              <a:rPr lang="en-US" sz="2000" b="1" dirty="0"/>
              <a:t>November 7, 2016</a:t>
            </a:r>
          </a:p>
          <a:p>
            <a:pPr marL="0" indent="0" algn="ctr" eaLnBrk="1" hangingPunct="1">
              <a:buNone/>
              <a:defRPr/>
            </a:pPr>
            <a:r>
              <a:rPr lang="en-US" sz="2000" b="1" dirty="0"/>
              <a:t>ITC 2016</a:t>
            </a:r>
          </a:p>
          <a:p>
            <a:pPr marL="0" indent="0" algn="ctr" eaLnBrk="1" hangingPunct="1">
              <a:buNone/>
              <a:defRPr/>
            </a:pPr>
            <a:endParaRPr lang="en-US" sz="2000" dirty="0"/>
          </a:p>
          <a:p>
            <a:pPr marL="0" indent="0" algn="ctr" eaLnBrk="1" hangingPunct="1">
              <a:lnSpc>
                <a:spcPct val="80000"/>
              </a:lnSpc>
              <a:buFont typeface="Wingdings" pitchFamily="2" charset="2"/>
              <a:buNone/>
              <a:defRPr/>
            </a:pPr>
            <a:endParaRPr lang="en-US" sz="2000" u="sng" dirty="0"/>
          </a:p>
        </p:txBody>
      </p:sp>
      <p:graphicFrame>
        <p:nvGraphicFramePr>
          <p:cNvPr id="13619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73735" r:id="rId3" imgW="7488936" imgH="2199843" progId="Visio.Drawing.11">
                  <p:embed/>
                </p:oleObj>
              </mc:Choice>
              <mc:Fallback>
                <p:oleObj r:id="rId3" imgW="7488936" imgH="2199843" progId="Visio.Drawing.11">
                  <p:embed/>
                  <p:pic>
                    <p:nvPicPr>
                      <p:cNvPr id="136196" name="Object 4"/>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7625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r>
              <a:rPr lang="en-US">
                <a:effectLst/>
              </a:rPr>
              <a:t>Membership</a:t>
            </a:r>
          </a:p>
        </p:txBody>
      </p:sp>
      <p:sp>
        <p:nvSpPr>
          <p:cNvPr id="50179" name="Rectangle 3"/>
          <p:cNvSpPr>
            <a:spLocks noGrp="1" noChangeArrowheads="1"/>
          </p:cNvSpPr>
          <p:nvPr>
            <p:ph type="body" idx="1"/>
          </p:nvPr>
        </p:nvSpPr>
        <p:spPr>
          <a:xfrm>
            <a:off x="457200" y="1600200"/>
            <a:ext cx="8610600" cy="4800600"/>
          </a:xfrm>
          <a:noFill/>
        </p:spPr>
        <p:txBody>
          <a:bodyPr/>
          <a:lstStyle/>
          <a:p>
            <a:r>
              <a:rPr lang="en-US" dirty="0">
                <a:effectLst/>
              </a:rPr>
              <a:t>Stephen Nicolo, Chair</a:t>
            </a:r>
            <a:r>
              <a:rPr lang="en-US" sz="1600" dirty="0">
                <a:effectLst/>
              </a:rPr>
              <a:t>.</a:t>
            </a:r>
          </a:p>
          <a:p>
            <a:pPr lvl="1"/>
            <a:r>
              <a:rPr lang="en-US" dirty="0">
                <a:effectLst/>
              </a:rPr>
              <a:t>John Carlson – GDP Space Systems</a:t>
            </a:r>
          </a:p>
          <a:p>
            <a:pPr lvl="1"/>
            <a:r>
              <a:rPr lang="en-US" dirty="0">
                <a:effectLst/>
              </a:rPr>
              <a:t>Bob Mayer – GDP Space Systems</a:t>
            </a:r>
          </a:p>
          <a:p>
            <a:pPr lvl="1"/>
            <a:r>
              <a:rPr lang="en-US" dirty="0">
                <a:effectLst/>
              </a:rPr>
              <a:t>Michael Marcellin- Univ. of Arizona</a:t>
            </a:r>
          </a:p>
          <a:p>
            <a:pPr lvl="1"/>
            <a:r>
              <a:rPr lang="en-US" dirty="0">
                <a:effectLst/>
              </a:rPr>
              <a:t>George Nelson - Delta Information System</a:t>
            </a:r>
          </a:p>
          <a:p>
            <a:pPr lvl="1"/>
            <a:r>
              <a:rPr lang="en-US" dirty="0">
                <a:effectLst/>
              </a:rPr>
              <a:t>Gary Thom - Delta Information System</a:t>
            </a:r>
          </a:p>
          <a:p>
            <a:pPr lvl="1"/>
            <a:endParaRPr lang="en-US" dirty="0">
              <a:effectLst/>
            </a:endParaRPr>
          </a:p>
          <a:p>
            <a:pPr lvl="1"/>
            <a:endParaRPr lang="en-US" dirty="0">
              <a:effectLst/>
            </a:endParaRPr>
          </a:p>
        </p:txBody>
      </p:sp>
    </p:spTree>
    <p:extLst>
      <p:ext uri="{BB962C8B-B14F-4D97-AF65-F5344CB8AC3E}">
        <p14:creationId xmlns:p14="http://schemas.microsoft.com/office/powerpoint/2010/main" val="830597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en-US" dirty="0">
                <a:effectLst/>
              </a:rPr>
              <a:t>Sub-Committee Focus</a:t>
            </a:r>
          </a:p>
        </p:txBody>
      </p:sp>
      <p:sp>
        <p:nvSpPr>
          <p:cNvPr id="52227" name="Rectangle 3"/>
          <p:cNvSpPr>
            <a:spLocks noGrp="1" noChangeArrowheads="1"/>
          </p:cNvSpPr>
          <p:nvPr>
            <p:ph type="body" idx="1"/>
          </p:nvPr>
        </p:nvSpPr>
        <p:spPr>
          <a:noFill/>
        </p:spPr>
        <p:txBody>
          <a:bodyPr/>
          <a:lstStyle/>
          <a:p>
            <a:pPr marL="609600" indent="-609600"/>
            <a:r>
              <a:rPr lang="en-US" dirty="0">
                <a:effectLst/>
              </a:rPr>
              <a:t>Data Compression and Coding</a:t>
            </a:r>
          </a:p>
          <a:p>
            <a:pPr marL="609600" indent="-609600"/>
            <a:r>
              <a:rPr lang="en-US" dirty="0">
                <a:effectLst/>
              </a:rPr>
              <a:t>Error Correction</a:t>
            </a:r>
          </a:p>
          <a:p>
            <a:pPr marL="609600" indent="-609600"/>
            <a:r>
              <a:rPr lang="en-US" dirty="0">
                <a:effectLst/>
              </a:rPr>
              <a:t>Current standards – updates</a:t>
            </a:r>
          </a:p>
          <a:p>
            <a:pPr marL="1009650" lvl="1" indent="-609600"/>
            <a:r>
              <a:rPr lang="en-US" dirty="0" err="1">
                <a:effectLst/>
              </a:rPr>
              <a:t>IRIG</a:t>
            </a:r>
            <a:r>
              <a:rPr lang="en-US" dirty="0">
                <a:effectLst/>
              </a:rPr>
              <a:t> 106</a:t>
            </a:r>
          </a:p>
          <a:p>
            <a:pPr marL="609600" indent="-609600"/>
            <a:endParaRPr lang="en-US" dirty="0">
              <a:effectLst/>
            </a:endParaRPr>
          </a:p>
        </p:txBody>
      </p:sp>
    </p:spTree>
    <p:extLst>
      <p:ext uri="{BB962C8B-B14F-4D97-AF65-F5344CB8AC3E}">
        <p14:creationId xmlns:p14="http://schemas.microsoft.com/office/powerpoint/2010/main" val="3073841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noFill/>
          <a:ln/>
        </p:spPr>
        <p:txBody>
          <a:bodyPr/>
          <a:lstStyle/>
          <a:p>
            <a:r>
              <a:rPr lang="en-US">
                <a:effectLst/>
              </a:rPr>
              <a:t>Significant Activity</a:t>
            </a:r>
          </a:p>
        </p:txBody>
      </p:sp>
      <p:sp>
        <p:nvSpPr>
          <p:cNvPr id="139267" name="Rectangle 3"/>
          <p:cNvSpPr>
            <a:spLocks noGrp="1" noChangeArrowheads="1"/>
          </p:cNvSpPr>
          <p:nvPr>
            <p:ph type="body" idx="4294967295"/>
          </p:nvPr>
        </p:nvSpPr>
        <p:spPr>
          <a:xfrm>
            <a:off x="457200" y="1295400"/>
            <a:ext cx="8229600" cy="4572000"/>
          </a:xfrm>
          <a:noFill/>
          <a:ln/>
        </p:spPr>
        <p:txBody>
          <a:bodyPr/>
          <a:lstStyle/>
          <a:p>
            <a:endParaRPr lang="en-US" sz="2000" dirty="0">
              <a:effectLst/>
            </a:endParaRPr>
          </a:p>
          <a:p>
            <a:r>
              <a:rPr lang="en-US" sz="1800" dirty="0" err="1">
                <a:effectLst/>
              </a:rPr>
              <a:t>iNET</a:t>
            </a:r>
            <a:r>
              <a:rPr lang="en-US" sz="1800" dirty="0">
                <a:effectLst/>
              </a:rPr>
              <a:t> was rolled into </a:t>
            </a:r>
            <a:r>
              <a:rPr lang="en-US" sz="1800" dirty="0" err="1">
                <a:effectLst/>
              </a:rPr>
              <a:t>IRIG</a:t>
            </a:r>
            <a:r>
              <a:rPr lang="en-US" sz="1800" dirty="0">
                <a:effectLst/>
              </a:rPr>
              <a:t> 106 Chapters 21 thru 28. Preliminary Pink Sheets for Chapters 21 through 28 were reviewed for the purpose of determining there relevance to </a:t>
            </a:r>
            <a:r>
              <a:rPr lang="en-US" sz="1800" dirty="0" err="1">
                <a:effectLst/>
              </a:rPr>
              <a:t>TSCC</a:t>
            </a:r>
            <a:r>
              <a:rPr lang="en-US" sz="1800" dirty="0">
                <a:effectLst/>
              </a:rPr>
              <a:t> Coding  and Data Compression Subcommittee.  </a:t>
            </a:r>
          </a:p>
          <a:p>
            <a:pPr lvl="1"/>
            <a:r>
              <a:rPr lang="en-US" sz="1800" dirty="0">
                <a:effectLst/>
              </a:rPr>
              <a:t>It was determined that only Chapters 27 and 28 contain any reference to the topic of Coding and Data Compression.  These references only indicate that Low Density Parity Check should be applied to RF MAC frames as the Forward Error Correction code.  </a:t>
            </a:r>
          </a:p>
          <a:p>
            <a:pPr lvl="1"/>
            <a:r>
              <a:rPr lang="en-US" sz="1800" dirty="0">
                <a:effectLst/>
              </a:rPr>
              <a:t>The complete paragraph number and title as well as the text relating to </a:t>
            </a:r>
            <a:r>
              <a:rPr lang="en-US" sz="1800" dirty="0" err="1">
                <a:effectLst/>
              </a:rPr>
              <a:t>LDPC</a:t>
            </a:r>
            <a:r>
              <a:rPr lang="en-US" sz="1800" dirty="0">
                <a:effectLst/>
              </a:rPr>
              <a:t> from each chapter is included on the following page.  </a:t>
            </a:r>
          </a:p>
          <a:p>
            <a:pPr marL="457200" lvl="1" indent="0">
              <a:buNone/>
            </a:pPr>
            <a:endParaRPr lang="en-US" sz="1600" dirty="0">
              <a:effectLst/>
            </a:endParaRPr>
          </a:p>
          <a:p>
            <a:pPr lvl="2">
              <a:lnSpc>
                <a:spcPct val="80000"/>
              </a:lnSpc>
            </a:pPr>
            <a:endParaRPr lang="en-US" sz="1600" dirty="0">
              <a:effectLst/>
            </a:endParaRPr>
          </a:p>
          <a:p>
            <a:pPr lvl="2">
              <a:lnSpc>
                <a:spcPct val="80000"/>
              </a:lnSpc>
            </a:pPr>
            <a:endParaRPr lang="en-US" sz="1600" dirty="0">
              <a:effectLst/>
            </a:endParaRPr>
          </a:p>
          <a:p>
            <a:pPr marL="914400" lvl="2" indent="0">
              <a:lnSpc>
                <a:spcPct val="80000"/>
              </a:lnSpc>
              <a:buNone/>
            </a:pPr>
            <a:endParaRPr lang="en-US" dirty="0">
              <a:effectLst/>
            </a:endParaRPr>
          </a:p>
          <a:p>
            <a:pPr>
              <a:lnSpc>
                <a:spcPct val="80000"/>
              </a:lnSpc>
            </a:pPr>
            <a:endParaRPr lang="en-US" sz="1800" dirty="0"/>
          </a:p>
        </p:txBody>
      </p:sp>
    </p:spTree>
    <p:extLst>
      <p:ext uri="{BB962C8B-B14F-4D97-AF65-F5344CB8AC3E}">
        <p14:creationId xmlns:p14="http://schemas.microsoft.com/office/powerpoint/2010/main" val="418162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457200" y="304800"/>
            <a:ext cx="8229600" cy="1139825"/>
          </a:xfrm>
          <a:noFill/>
          <a:ln/>
        </p:spPr>
        <p:txBody>
          <a:bodyPr/>
          <a:lstStyle/>
          <a:p>
            <a:r>
              <a:rPr lang="en-US">
                <a:effectLst/>
              </a:rPr>
              <a:t>Significant Activity</a:t>
            </a:r>
          </a:p>
        </p:txBody>
      </p:sp>
      <p:sp>
        <p:nvSpPr>
          <p:cNvPr id="139267" name="Rectangle 3"/>
          <p:cNvSpPr>
            <a:spLocks noGrp="1" noChangeArrowheads="1"/>
          </p:cNvSpPr>
          <p:nvPr>
            <p:ph type="body" idx="4294967295"/>
          </p:nvPr>
        </p:nvSpPr>
        <p:spPr>
          <a:xfrm>
            <a:off x="457200" y="1219200"/>
            <a:ext cx="8229600" cy="5029200"/>
          </a:xfrm>
          <a:noFill/>
          <a:ln/>
        </p:spPr>
        <p:txBody>
          <a:bodyPr/>
          <a:lstStyle/>
          <a:p>
            <a:r>
              <a:rPr lang="en-US" sz="2000" b="1" dirty="0" err="1">
                <a:effectLst/>
              </a:rPr>
              <a:t>IRIG</a:t>
            </a:r>
            <a:r>
              <a:rPr lang="en-US" sz="2000" b="1" dirty="0">
                <a:effectLst/>
              </a:rPr>
              <a:t> 106 Chapter 27:</a:t>
            </a:r>
          </a:p>
          <a:p>
            <a:pPr lvl="1"/>
            <a:r>
              <a:rPr lang="en-US" sz="1600" b="1" dirty="0">
                <a:effectLst/>
              </a:rPr>
              <a:t>27.2.1 Data Link Layer Framing</a:t>
            </a:r>
            <a:endParaRPr lang="en-US" sz="1600" dirty="0">
              <a:effectLst/>
            </a:endParaRPr>
          </a:p>
          <a:p>
            <a:pPr lvl="2"/>
            <a:r>
              <a:rPr lang="en-US" sz="1200" dirty="0">
                <a:effectLst/>
              </a:rPr>
              <a:t>Forward error correction is added to the RF MAC frames to create Low Density Parity Check (</a:t>
            </a:r>
            <a:r>
              <a:rPr lang="en-US" sz="1200" dirty="0" err="1">
                <a:effectLst/>
              </a:rPr>
              <a:t>LDPC</a:t>
            </a:r>
            <a:r>
              <a:rPr lang="en-US" sz="1200" dirty="0">
                <a:effectLst/>
              </a:rPr>
              <a:t>) blocks suitable for transmission over the RF link. Details of the higher levels of this protocol are covered in Chapter 28.</a:t>
            </a:r>
          </a:p>
          <a:p>
            <a:pPr lvl="1"/>
            <a:r>
              <a:rPr lang="en-US" sz="1600" b="1" dirty="0">
                <a:effectLst/>
              </a:rPr>
              <a:t>27.4.5 Low-Density Parity-Check (</a:t>
            </a:r>
            <a:r>
              <a:rPr lang="en-US" sz="1600" b="1" dirty="0" err="1">
                <a:effectLst/>
              </a:rPr>
              <a:t>LDPC</a:t>
            </a:r>
            <a:r>
              <a:rPr lang="en-US" sz="1600" b="1" dirty="0">
                <a:effectLst/>
              </a:rPr>
              <a:t>)</a:t>
            </a:r>
            <a:endParaRPr lang="en-US" sz="1600" dirty="0">
              <a:effectLst/>
            </a:endParaRPr>
          </a:p>
          <a:p>
            <a:pPr lvl="2"/>
            <a:r>
              <a:rPr lang="en-US" sz="1200" dirty="0">
                <a:effectLst/>
              </a:rPr>
              <a:t>Each </a:t>
            </a:r>
            <a:r>
              <a:rPr lang="en-US" sz="1200" dirty="0" err="1">
                <a:effectLst/>
              </a:rPr>
              <a:t>codeblock</a:t>
            </a:r>
            <a:r>
              <a:rPr lang="en-US" sz="1200" dirty="0">
                <a:effectLst/>
              </a:rPr>
              <a:t> shall contain one 512-byte RF MAC frame or, if the RF MAC frame is not 512 bytes, padding bytes with values of zero shall be added after the FCS to fill a 512-byte </a:t>
            </a:r>
            <a:r>
              <a:rPr lang="en-US" sz="1200" dirty="0" err="1">
                <a:effectLst/>
              </a:rPr>
              <a:t>codeblock</a:t>
            </a:r>
            <a:r>
              <a:rPr lang="en-US" sz="1200" dirty="0">
                <a:effectLst/>
              </a:rPr>
              <a:t> before encoding.  The </a:t>
            </a:r>
            <a:r>
              <a:rPr lang="en-US" sz="1200" dirty="0" err="1">
                <a:effectLst/>
              </a:rPr>
              <a:t>FEC</a:t>
            </a:r>
            <a:r>
              <a:rPr lang="en-US" sz="1200" dirty="0">
                <a:effectLst/>
              </a:rPr>
              <a:t> code shall be a Low-Density Parity-Check (</a:t>
            </a:r>
            <a:r>
              <a:rPr lang="en-US" sz="1200" dirty="0" err="1">
                <a:effectLst/>
              </a:rPr>
              <a:t>LDPC</a:t>
            </a:r>
            <a:r>
              <a:rPr lang="en-US" sz="1200" dirty="0">
                <a:effectLst/>
              </a:rPr>
              <a:t>) code as specified in </a:t>
            </a:r>
            <a:r>
              <a:rPr lang="en-US" sz="1200" dirty="0" err="1">
                <a:effectLst/>
              </a:rPr>
              <a:t>CCSDS</a:t>
            </a:r>
            <a:r>
              <a:rPr lang="en-US" sz="1200" dirty="0">
                <a:effectLst/>
              </a:rPr>
              <a:t> 131.1-O-2, September 2007.</a:t>
            </a:r>
          </a:p>
          <a:p>
            <a:pPr lvl="1"/>
            <a:r>
              <a:rPr lang="en-US" sz="1600" b="1" dirty="0">
                <a:effectLst/>
              </a:rPr>
              <a:t>27.4.5.1 Encoder Implementation</a:t>
            </a:r>
            <a:endParaRPr lang="en-US" sz="1600" dirty="0">
              <a:effectLst/>
            </a:endParaRPr>
          </a:p>
          <a:p>
            <a:pPr lvl="2"/>
            <a:r>
              <a:rPr lang="en-US" sz="1200" dirty="0">
                <a:effectLst/>
              </a:rPr>
              <a:t>A reference implementation of the </a:t>
            </a:r>
            <a:r>
              <a:rPr lang="en-US" sz="1200" dirty="0" err="1">
                <a:effectLst/>
              </a:rPr>
              <a:t>LDPC</a:t>
            </a:r>
            <a:r>
              <a:rPr lang="en-US" sz="1200" dirty="0">
                <a:effectLst/>
              </a:rPr>
              <a:t> is available from ref [4] using the values r=2/3 and k=4096.</a:t>
            </a:r>
          </a:p>
          <a:p>
            <a:r>
              <a:rPr lang="en-US" sz="1600" dirty="0">
                <a:effectLst/>
              </a:rPr>
              <a:t> </a:t>
            </a:r>
            <a:r>
              <a:rPr lang="en-US" sz="2000" b="1" dirty="0">
                <a:effectLst/>
              </a:rPr>
              <a:t> </a:t>
            </a:r>
            <a:r>
              <a:rPr lang="en-US" sz="2000" b="1" dirty="0" err="1">
                <a:effectLst/>
              </a:rPr>
              <a:t>IRIG</a:t>
            </a:r>
            <a:r>
              <a:rPr lang="en-US" sz="2000" b="1" dirty="0">
                <a:effectLst/>
              </a:rPr>
              <a:t> 106 Chapter 28:</a:t>
            </a:r>
          </a:p>
          <a:p>
            <a:pPr lvl="1"/>
            <a:r>
              <a:rPr lang="en-US" sz="1600" dirty="0">
                <a:effectLst/>
              </a:rPr>
              <a:t> </a:t>
            </a:r>
            <a:r>
              <a:rPr lang="en-US" sz="1600" b="1" dirty="0">
                <a:effectLst/>
              </a:rPr>
              <a:t>28.2.1 Data Link Layer Framing</a:t>
            </a:r>
            <a:endParaRPr lang="en-US" sz="1600" dirty="0">
              <a:effectLst/>
            </a:endParaRPr>
          </a:p>
          <a:p>
            <a:pPr lvl="2"/>
            <a:r>
              <a:rPr lang="en-US" sz="1200" dirty="0">
                <a:effectLst/>
              </a:rPr>
              <a:t>Forward error correction is added to the RF MAC frames to create </a:t>
            </a:r>
            <a:r>
              <a:rPr lang="en-US" sz="1200" dirty="0" err="1">
                <a:effectLst/>
              </a:rPr>
              <a:t>LDPC</a:t>
            </a:r>
            <a:r>
              <a:rPr lang="en-US" sz="1200" dirty="0">
                <a:effectLst/>
              </a:rPr>
              <a:t> blocks suitable for transmission over the RF interface. Details of the lower levels of this protocol are covered in Chapter 27.</a:t>
            </a:r>
          </a:p>
          <a:p>
            <a:pPr lvl="2">
              <a:lnSpc>
                <a:spcPct val="80000"/>
              </a:lnSpc>
            </a:pPr>
            <a:endParaRPr lang="en-US" sz="1400" dirty="0">
              <a:effectLst/>
            </a:endParaRPr>
          </a:p>
          <a:p>
            <a:pPr lvl="2">
              <a:lnSpc>
                <a:spcPct val="80000"/>
              </a:lnSpc>
            </a:pPr>
            <a:endParaRPr lang="en-US" sz="1400" dirty="0">
              <a:effectLst/>
            </a:endParaRPr>
          </a:p>
          <a:p>
            <a:pPr marL="914400" lvl="2" indent="0">
              <a:lnSpc>
                <a:spcPct val="80000"/>
              </a:lnSpc>
              <a:buNone/>
            </a:pPr>
            <a:endParaRPr lang="en-US" sz="1400" dirty="0">
              <a:effectLst/>
            </a:endParaRPr>
          </a:p>
          <a:p>
            <a:pPr>
              <a:lnSpc>
                <a:spcPct val="80000"/>
              </a:lnSpc>
            </a:pPr>
            <a:endParaRPr lang="en-US" sz="1400" dirty="0"/>
          </a:p>
        </p:txBody>
      </p:sp>
    </p:spTree>
    <p:extLst>
      <p:ext uri="{BB962C8B-B14F-4D97-AF65-F5344CB8AC3E}">
        <p14:creationId xmlns:p14="http://schemas.microsoft.com/office/powerpoint/2010/main" val="1757096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457200" y="304800"/>
            <a:ext cx="8229600" cy="1139825"/>
          </a:xfrm>
          <a:noFill/>
          <a:ln/>
        </p:spPr>
        <p:txBody>
          <a:bodyPr/>
          <a:lstStyle/>
          <a:p>
            <a:r>
              <a:rPr lang="en-US">
                <a:effectLst/>
              </a:rPr>
              <a:t>Significant Activity</a:t>
            </a:r>
          </a:p>
        </p:txBody>
      </p:sp>
      <p:sp>
        <p:nvSpPr>
          <p:cNvPr id="139267" name="Rectangle 3"/>
          <p:cNvSpPr>
            <a:spLocks noGrp="1" noChangeArrowheads="1"/>
          </p:cNvSpPr>
          <p:nvPr>
            <p:ph type="body" idx="4294967295"/>
          </p:nvPr>
        </p:nvSpPr>
        <p:spPr>
          <a:xfrm>
            <a:off x="457200" y="1752600"/>
            <a:ext cx="8229600" cy="3962400"/>
          </a:xfrm>
          <a:noFill/>
          <a:ln/>
        </p:spPr>
        <p:txBody>
          <a:bodyPr/>
          <a:lstStyle/>
          <a:p>
            <a:r>
              <a:rPr lang="en-US" sz="2000" b="1" dirty="0" err="1">
                <a:effectLst/>
              </a:rPr>
              <a:t>IRIG</a:t>
            </a:r>
            <a:r>
              <a:rPr lang="en-US" sz="2000" b="1" dirty="0">
                <a:effectLst/>
              </a:rPr>
              <a:t> 106 Appendix Q: Extended Binary </a:t>
            </a:r>
            <a:r>
              <a:rPr lang="en-US" sz="2000" b="1" dirty="0" err="1">
                <a:effectLst/>
              </a:rPr>
              <a:t>Golay</a:t>
            </a:r>
            <a:r>
              <a:rPr lang="en-US" sz="2000" b="1" dirty="0">
                <a:effectLst/>
              </a:rPr>
              <a:t> Code (Error Correction Code): Pink Sheets TG Task 144 Submitted for review and comment along with Chapter 7</a:t>
            </a:r>
          </a:p>
          <a:p>
            <a:pPr lvl="1"/>
            <a:r>
              <a:rPr lang="en-US" sz="2000" b="1" dirty="0">
                <a:effectLst/>
              </a:rPr>
              <a:t>Extended Binary </a:t>
            </a:r>
            <a:r>
              <a:rPr lang="en-US" sz="2000" b="1" dirty="0" err="1">
                <a:effectLst/>
              </a:rPr>
              <a:t>Golay</a:t>
            </a:r>
            <a:r>
              <a:rPr lang="en-US" sz="2000" b="1" dirty="0">
                <a:effectLst/>
              </a:rPr>
              <a:t> Code </a:t>
            </a:r>
          </a:p>
          <a:p>
            <a:pPr lvl="2"/>
            <a:r>
              <a:rPr lang="en-US" sz="2000" b="1" dirty="0">
                <a:effectLst/>
              </a:rPr>
              <a:t>This is an error correcting code that adds 12 bits of error correction code to a 12 but word (24 bits total).</a:t>
            </a:r>
          </a:p>
          <a:p>
            <a:pPr lvl="2"/>
            <a:r>
              <a:rPr lang="en-US" sz="2000" b="1" dirty="0">
                <a:effectLst/>
              </a:rPr>
              <a:t>Can detect up to 7 bit errors and can correct up to 3 bit errors in a 12 bit word.</a:t>
            </a:r>
          </a:p>
          <a:p>
            <a:endParaRPr lang="en-US" sz="2000" b="1" dirty="0">
              <a:effectLst/>
            </a:endParaRPr>
          </a:p>
          <a:p>
            <a:pPr lvl="2">
              <a:lnSpc>
                <a:spcPct val="80000"/>
              </a:lnSpc>
            </a:pPr>
            <a:endParaRPr lang="en-US" sz="1400" dirty="0">
              <a:effectLst/>
            </a:endParaRPr>
          </a:p>
          <a:p>
            <a:pPr marL="914400" lvl="2" indent="0">
              <a:lnSpc>
                <a:spcPct val="80000"/>
              </a:lnSpc>
              <a:buNone/>
            </a:pPr>
            <a:endParaRPr lang="en-US" sz="1400" dirty="0">
              <a:effectLst/>
            </a:endParaRPr>
          </a:p>
          <a:p>
            <a:pPr>
              <a:lnSpc>
                <a:spcPct val="80000"/>
              </a:lnSpc>
            </a:pPr>
            <a:endParaRPr lang="en-US" sz="1400" dirty="0"/>
          </a:p>
        </p:txBody>
      </p:sp>
    </p:spTree>
    <p:extLst>
      <p:ext uri="{BB962C8B-B14F-4D97-AF65-F5344CB8AC3E}">
        <p14:creationId xmlns:p14="http://schemas.microsoft.com/office/powerpoint/2010/main" val="3715492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457200" y="304800"/>
            <a:ext cx="8229600" cy="1139825"/>
          </a:xfrm>
          <a:noFill/>
          <a:ln/>
        </p:spPr>
        <p:txBody>
          <a:bodyPr/>
          <a:lstStyle/>
          <a:p>
            <a:r>
              <a:rPr lang="en-US">
                <a:effectLst/>
              </a:rPr>
              <a:t>Significant Activity</a:t>
            </a:r>
          </a:p>
        </p:txBody>
      </p:sp>
      <p:sp>
        <p:nvSpPr>
          <p:cNvPr id="139267" name="Rectangle 3"/>
          <p:cNvSpPr>
            <a:spLocks noGrp="1" noChangeArrowheads="1"/>
          </p:cNvSpPr>
          <p:nvPr>
            <p:ph type="body" idx="4294967295"/>
          </p:nvPr>
        </p:nvSpPr>
        <p:spPr>
          <a:xfrm>
            <a:off x="457200" y="1295400"/>
            <a:ext cx="8229600" cy="5029200"/>
          </a:xfrm>
          <a:noFill/>
          <a:ln/>
        </p:spPr>
        <p:txBody>
          <a:bodyPr/>
          <a:lstStyle/>
          <a:p>
            <a:r>
              <a:rPr lang="en-US" sz="2000" b="1" dirty="0" err="1">
                <a:effectLst/>
              </a:rPr>
              <a:t>IRIG</a:t>
            </a:r>
            <a:r>
              <a:rPr lang="en-US" sz="2000" b="1" dirty="0">
                <a:effectLst/>
              </a:rPr>
              <a:t> 106 </a:t>
            </a:r>
            <a:r>
              <a:rPr lang="en-US" sz="2000" b="1">
                <a:effectLst/>
              </a:rPr>
              <a:t>Appendix N: </a:t>
            </a:r>
            <a:r>
              <a:rPr lang="en-US" sz="2000" b="1" dirty="0">
                <a:effectLst/>
              </a:rPr>
              <a:t>Telemetry Transmitter Command and Control Protocol: Pink Sheets distributed for review. </a:t>
            </a:r>
          </a:p>
          <a:p>
            <a:pPr lvl="1"/>
            <a:r>
              <a:rPr lang="en-US" sz="1600" dirty="0">
                <a:effectLst/>
              </a:rPr>
              <a:t>Appendix N Update Summary</a:t>
            </a:r>
            <a:endParaRPr lang="en-US" dirty="0">
              <a:effectLst/>
            </a:endParaRPr>
          </a:p>
          <a:p>
            <a:pPr lvl="2"/>
            <a:r>
              <a:rPr lang="en-US" sz="1400" dirty="0">
                <a:effectLst/>
              </a:rPr>
              <a:t>Added Low Density Parity Check (</a:t>
            </a:r>
            <a:r>
              <a:rPr lang="en-US" sz="1400" dirty="0" err="1">
                <a:effectLst/>
              </a:rPr>
              <a:t>LDPC</a:t>
            </a:r>
            <a:r>
              <a:rPr lang="en-US" sz="1400" dirty="0">
                <a:effectLst/>
              </a:rPr>
              <a:t>) related commands to basic command set – FE(</a:t>
            </a:r>
            <a:r>
              <a:rPr lang="en-US" sz="1400" dirty="0" err="1">
                <a:effectLst/>
              </a:rPr>
              <a:t>FEC</a:t>
            </a:r>
            <a:r>
              <a:rPr lang="en-US" sz="1400" dirty="0">
                <a:effectLst/>
              </a:rPr>
              <a:t>) command.  </a:t>
            </a:r>
          </a:p>
          <a:p>
            <a:pPr lvl="2"/>
            <a:r>
              <a:rPr lang="en-US" sz="1400" dirty="0">
                <a:effectLst/>
              </a:rPr>
              <a:t>Removed other </a:t>
            </a:r>
            <a:r>
              <a:rPr lang="en-US" sz="1400" dirty="0" err="1">
                <a:effectLst/>
              </a:rPr>
              <a:t>FEC</a:t>
            </a:r>
            <a:r>
              <a:rPr lang="en-US" sz="1400" dirty="0">
                <a:effectLst/>
              </a:rPr>
              <a:t> codes.</a:t>
            </a:r>
          </a:p>
          <a:p>
            <a:pPr lvl="2"/>
            <a:r>
              <a:rPr lang="en-US" sz="1400" dirty="0">
                <a:effectLst/>
              </a:rPr>
              <a:t>Added Space Time Coding (</a:t>
            </a:r>
            <a:r>
              <a:rPr lang="en-US" sz="1400" dirty="0" err="1">
                <a:effectLst/>
              </a:rPr>
              <a:t>STC</a:t>
            </a:r>
            <a:r>
              <a:rPr lang="en-US" sz="1400" dirty="0">
                <a:effectLst/>
              </a:rPr>
              <a:t>) related commands to basic command set – ST(</a:t>
            </a:r>
            <a:r>
              <a:rPr lang="en-US" sz="1400" dirty="0" err="1">
                <a:effectLst/>
              </a:rPr>
              <a:t>STC</a:t>
            </a:r>
            <a:r>
              <a:rPr lang="en-US" sz="1400" dirty="0">
                <a:effectLst/>
              </a:rPr>
              <a:t>) command</a:t>
            </a:r>
          </a:p>
          <a:p>
            <a:pPr lvl="2"/>
            <a:r>
              <a:rPr lang="en-US" sz="1400" dirty="0">
                <a:effectLst/>
              </a:rPr>
              <a:t>Moved the following commands from the Extended Command Set to the Basic Command Set:</a:t>
            </a:r>
          </a:p>
          <a:p>
            <a:pPr lvl="3"/>
            <a:r>
              <a:rPr lang="en-US" sz="1400" dirty="0">
                <a:effectLst/>
              </a:rPr>
              <a:t>DS(</a:t>
            </a:r>
            <a:r>
              <a:rPr lang="en-US" sz="1400" dirty="0" err="1">
                <a:effectLst/>
              </a:rPr>
              <a:t>DSRC</a:t>
            </a:r>
            <a:r>
              <a:rPr lang="en-US" sz="1400" dirty="0">
                <a:effectLst/>
              </a:rPr>
              <a:t>) – Data Source</a:t>
            </a:r>
          </a:p>
          <a:p>
            <a:pPr lvl="3"/>
            <a:r>
              <a:rPr lang="en-US" sz="1400" dirty="0">
                <a:effectLst/>
              </a:rPr>
              <a:t>ID(</a:t>
            </a:r>
            <a:r>
              <a:rPr lang="en-US" sz="1400" dirty="0" err="1">
                <a:effectLst/>
              </a:rPr>
              <a:t>IDP</a:t>
            </a:r>
            <a:r>
              <a:rPr lang="en-US" sz="1400" dirty="0">
                <a:effectLst/>
              </a:rPr>
              <a:t>) – Internal Data Pattern</a:t>
            </a:r>
          </a:p>
          <a:p>
            <a:pPr lvl="3"/>
            <a:r>
              <a:rPr lang="en-US" sz="1400" dirty="0">
                <a:effectLst/>
              </a:rPr>
              <a:t>CS(</a:t>
            </a:r>
            <a:r>
              <a:rPr lang="en-US" sz="1400" dirty="0" err="1">
                <a:effectLst/>
              </a:rPr>
              <a:t>CLKS</a:t>
            </a:r>
            <a:r>
              <a:rPr lang="en-US" sz="1400" dirty="0">
                <a:effectLst/>
              </a:rPr>
              <a:t>) – Clock Source</a:t>
            </a:r>
          </a:p>
          <a:p>
            <a:pPr lvl="3"/>
            <a:r>
              <a:rPr lang="en-US" sz="1400" dirty="0">
                <a:effectLst/>
              </a:rPr>
              <a:t>IC(</a:t>
            </a:r>
            <a:r>
              <a:rPr lang="en-US" sz="1400" dirty="0" err="1">
                <a:effectLst/>
              </a:rPr>
              <a:t>ICR</a:t>
            </a:r>
            <a:r>
              <a:rPr lang="en-US" sz="1400" dirty="0">
                <a:effectLst/>
              </a:rPr>
              <a:t>) – Internal Clock Rate</a:t>
            </a:r>
          </a:p>
          <a:p>
            <a:pPr lvl="3"/>
            <a:r>
              <a:rPr lang="en-US" sz="1400" dirty="0" err="1">
                <a:effectLst/>
              </a:rPr>
              <a:t>TE</a:t>
            </a:r>
            <a:r>
              <a:rPr lang="en-US" sz="1400" dirty="0">
                <a:effectLst/>
              </a:rPr>
              <a:t>(TEMP) – Internal Temperature</a:t>
            </a:r>
          </a:p>
          <a:p>
            <a:pPr lvl="2"/>
            <a:r>
              <a:rPr lang="en-US" sz="1400" dirty="0">
                <a:effectLst/>
              </a:rPr>
              <a:t>Moved the differential encoding (DE) command from the basic Command Set into the Extended Command Set; clarified applicability to modulation mode (I.e. </a:t>
            </a:r>
            <a:r>
              <a:rPr lang="en-US" sz="1400" dirty="0" err="1">
                <a:effectLst/>
              </a:rPr>
              <a:t>SOQPSK</a:t>
            </a:r>
            <a:r>
              <a:rPr lang="en-US" sz="1400" dirty="0">
                <a:effectLst/>
              </a:rPr>
              <a:t> only)</a:t>
            </a:r>
          </a:p>
          <a:p>
            <a:pPr lvl="2"/>
            <a:r>
              <a:rPr lang="en-US" sz="1400" dirty="0">
                <a:effectLst/>
              </a:rPr>
              <a:t>Added </a:t>
            </a:r>
            <a:r>
              <a:rPr lang="en-US" sz="1400" dirty="0" err="1">
                <a:effectLst/>
              </a:rPr>
              <a:t>STC</a:t>
            </a:r>
            <a:r>
              <a:rPr lang="en-US" sz="1400" dirty="0">
                <a:effectLst/>
              </a:rPr>
              <a:t> Disabled Transmitter Communication Example</a:t>
            </a:r>
          </a:p>
          <a:p>
            <a:r>
              <a:rPr lang="en-US" sz="1400" dirty="0">
                <a:effectLst/>
              </a:rPr>
              <a:t> </a:t>
            </a:r>
          </a:p>
          <a:p>
            <a:endParaRPr lang="en-US" sz="2000" b="1" dirty="0">
              <a:effectLst/>
            </a:endParaRPr>
          </a:p>
          <a:p>
            <a:pPr marL="457200" lvl="1" indent="0">
              <a:buNone/>
            </a:pPr>
            <a:endParaRPr lang="en-US" sz="1800" dirty="0">
              <a:effectLst/>
            </a:endParaRPr>
          </a:p>
          <a:p>
            <a:pPr lvl="2">
              <a:lnSpc>
                <a:spcPct val="80000"/>
              </a:lnSpc>
            </a:pPr>
            <a:endParaRPr lang="en-US" sz="1400" dirty="0">
              <a:effectLst/>
            </a:endParaRPr>
          </a:p>
          <a:p>
            <a:pPr marL="914400" lvl="2" indent="0">
              <a:lnSpc>
                <a:spcPct val="80000"/>
              </a:lnSpc>
              <a:buNone/>
            </a:pPr>
            <a:endParaRPr lang="en-US" sz="1400" dirty="0">
              <a:effectLst/>
            </a:endParaRPr>
          </a:p>
          <a:p>
            <a:pPr>
              <a:lnSpc>
                <a:spcPct val="80000"/>
              </a:lnSpc>
            </a:pPr>
            <a:endParaRPr lang="en-US" sz="1400" dirty="0"/>
          </a:p>
        </p:txBody>
      </p:sp>
    </p:spTree>
    <p:extLst>
      <p:ext uri="{BB962C8B-B14F-4D97-AF65-F5344CB8AC3E}">
        <p14:creationId xmlns:p14="http://schemas.microsoft.com/office/powerpoint/2010/main" val="138298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defRPr/>
            </a:pPr>
            <a:r>
              <a:rPr lang="en-US" dirty="0"/>
              <a:t>Sub-Committee Focus</a:t>
            </a:r>
          </a:p>
        </p:txBody>
      </p:sp>
      <p:sp>
        <p:nvSpPr>
          <p:cNvPr id="9219" name="Rectangle 3"/>
          <p:cNvSpPr>
            <a:spLocks noGrp="1" noChangeArrowheads="1"/>
          </p:cNvSpPr>
          <p:nvPr>
            <p:ph type="body" idx="4294967295"/>
          </p:nvPr>
        </p:nvSpPr>
        <p:spPr/>
        <p:txBody>
          <a:bodyPr/>
          <a:lstStyle/>
          <a:p>
            <a:pPr>
              <a:defRPr/>
            </a:pPr>
            <a:r>
              <a:rPr lang="en-US" sz="2400" dirty="0"/>
              <a:t>The nominating sub-committee shall propose TSCC members and officers for approval by the membership.</a:t>
            </a:r>
          </a:p>
          <a:p>
            <a:pPr>
              <a:defRPr/>
            </a:pPr>
            <a:endParaRPr lang="en-US" sz="2400" dirty="0"/>
          </a:p>
          <a:p>
            <a:pPr>
              <a:defRPr/>
            </a:pPr>
            <a:r>
              <a:rPr lang="en-US" sz="2400" dirty="0"/>
              <a:t>Prospective TSCC members and officers can be nominated by the TSCC membership or by a nominating subcommittee.</a:t>
            </a:r>
          </a:p>
          <a:p>
            <a:pPr>
              <a:defRPr/>
            </a:pPr>
            <a:endParaRPr lang="en-US" sz="2400" dirty="0"/>
          </a:p>
          <a:p>
            <a:pPr>
              <a:defRPr/>
            </a:pPr>
            <a:r>
              <a:rPr lang="en-US" sz="2400" dirty="0"/>
              <a:t>All nominations must be approved by a membership vote.</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7</a:t>
            </a:fld>
            <a:endParaRPr lang="en-US" dirty="0"/>
          </a:p>
        </p:txBody>
      </p:sp>
    </p:spTree>
    <p:extLst>
      <p:ext uri="{BB962C8B-B14F-4D97-AF65-F5344CB8AC3E}">
        <p14:creationId xmlns:p14="http://schemas.microsoft.com/office/powerpoint/2010/main" val="2926612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noFill/>
          <a:ln/>
        </p:spPr>
        <p:txBody>
          <a:bodyPr/>
          <a:lstStyle/>
          <a:p>
            <a:r>
              <a:rPr lang="en-US">
                <a:effectLst/>
              </a:rPr>
              <a:t>Significant Activity</a:t>
            </a:r>
          </a:p>
        </p:txBody>
      </p:sp>
      <p:sp>
        <p:nvSpPr>
          <p:cNvPr id="139267" name="Rectangle 3"/>
          <p:cNvSpPr>
            <a:spLocks noGrp="1" noChangeArrowheads="1"/>
          </p:cNvSpPr>
          <p:nvPr>
            <p:ph type="body" idx="4294967295"/>
          </p:nvPr>
        </p:nvSpPr>
        <p:spPr>
          <a:xfrm>
            <a:off x="457200" y="1905000"/>
            <a:ext cx="8229600" cy="4572000"/>
          </a:xfrm>
          <a:noFill/>
          <a:ln/>
        </p:spPr>
        <p:txBody>
          <a:bodyPr/>
          <a:lstStyle/>
          <a:p>
            <a:pPr>
              <a:lnSpc>
                <a:spcPct val="80000"/>
              </a:lnSpc>
            </a:pPr>
            <a:r>
              <a:rPr lang="en-US" sz="2000" dirty="0" err="1">
                <a:effectLst/>
              </a:rPr>
              <a:t>IRIG</a:t>
            </a:r>
            <a:r>
              <a:rPr lang="en-US" sz="2000" dirty="0">
                <a:effectLst/>
              </a:rPr>
              <a:t> 106-15: Forward Error Correction (</a:t>
            </a:r>
            <a:r>
              <a:rPr lang="en-US" sz="2000" dirty="0" err="1">
                <a:effectLst/>
              </a:rPr>
              <a:t>FEC</a:t>
            </a:r>
            <a:r>
              <a:rPr lang="en-US" sz="2000" dirty="0">
                <a:effectLst/>
              </a:rPr>
              <a:t>) Codes</a:t>
            </a:r>
          </a:p>
          <a:p>
            <a:pPr lvl="1">
              <a:lnSpc>
                <a:spcPct val="80000"/>
              </a:lnSpc>
            </a:pPr>
            <a:r>
              <a:rPr lang="en-US" sz="2000" dirty="0" err="1">
                <a:effectLst/>
              </a:rPr>
              <a:t>LDPC</a:t>
            </a:r>
            <a:r>
              <a:rPr lang="en-US" sz="2000" dirty="0">
                <a:effectLst/>
              </a:rPr>
              <a:t> Codes were added in Appendix R</a:t>
            </a:r>
          </a:p>
          <a:p>
            <a:pPr lvl="2">
              <a:lnSpc>
                <a:spcPct val="80000"/>
              </a:lnSpc>
            </a:pPr>
            <a:r>
              <a:rPr lang="en-US" sz="2000" dirty="0">
                <a:effectLst/>
              </a:rPr>
              <a:t>Codes were </a:t>
            </a:r>
            <a:r>
              <a:rPr lang="en-US" sz="2000" dirty="0" err="1">
                <a:effectLst/>
              </a:rPr>
              <a:t>CCSDS</a:t>
            </a:r>
            <a:r>
              <a:rPr lang="en-US" sz="2000" dirty="0">
                <a:effectLst/>
              </a:rPr>
              <a:t> </a:t>
            </a:r>
            <a:r>
              <a:rPr lang="en-US" sz="2000" dirty="0" err="1">
                <a:effectLst/>
              </a:rPr>
              <a:t>LDPC</a:t>
            </a:r>
            <a:r>
              <a:rPr lang="en-US" sz="2000" dirty="0">
                <a:effectLst/>
              </a:rPr>
              <a:t> Codes</a:t>
            </a:r>
          </a:p>
          <a:p>
            <a:pPr>
              <a:lnSpc>
                <a:spcPct val="80000"/>
              </a:lnSpc>
            </a:pPr>
            <a:r>
              <a:rPr lang="en-US" sz="2000" dirty="0">
                <a:effectLst/>
              </a:rPr>
              <a:t>Video Compression</a:t>
            </a:r>
          </a:p>
          <a:p>
            <a:pPr lvl="1">
              <a:lnSpc>
                <a:spcPct val="80000"/>
              </a:lnSpc>
            </a:pPr>
            <a:r>
              <a:rPr lang="en-US" sz="2000" dirty="0">
                <a:effectLst/>
              </a:rPr>
              <a:t>H.264: Mature and used widely in commercial and government applications</a:t>
            </a:r>
          </a:p>
          <a:p>
            <a:pPr lvl="2">
              <a:lnSpc>
                <a:spcPct val="80000"/>
              </a:lnSpc>
            </a:pPr>
            <a:r>
              <a:rPr lang="en-US" sz="2000" dirty="0">
                <a:effectLst/>
              </a:rPr>
              <a:t>Last updated in 2014</a:t>
            </a:r>
          </a:p>
          <a:p>
            <a:pPr lvl="2">
              <a:lnSpc>
                <a:spcPct val="80000"/>
              </a:lnSpc>
            </a:pPr>
            <a:r>
              <a:rPr lang="en-US" sz="2000" dirty="0">
                <a:effectLst/>
              </a:rPr>
              <a:t>A new version was just approved in 2016, but not yet published</a:t>
            </a:r>
          </a:p>
          <a:p>
            <a:pPr lvl="1">
              <a:lnSpc>
                <a:spcPct val="80000"/>
              </a:lnSpc>
            </a:pPr>
            <a:r>
              <a:rPr lang="en-US" sz="2000" dirty="0">
                <a:effectLst/>
              </a:rPr>
              <a:t>H.265: New standard offering </a:t>
            </a:r>
            <a:r>
              <a:rPr lang="en-US" sz="2000" dirty="0" err="1">
                <a:effectLst/>
              </a:rPr>
              <a:t>banwdidth</a:t>
            </a:r>
            <a:r>
              <a:rPr lang="en-US" sz="2000" dirty="0">
                <a:effectLst/>
              </a:rPr>
              <a:t> saving up to 50% over H.264. It was generally developed for higher resolution applications (i.e. 4K)</a:t>
            </a:r>
          </a:p>
          <a:p>
            <a:pPr lvl="2">
              <a:lnSpc>
                <a:spcPct val="80000"/>
              </a:lnSpc>
            </a:pPr>
            <a:endParaRPr lang="en-US" sz="2000" dirty="0">
              <a:effectLst/>
            </a:endParaRPr>
          </a:p>
          <a:p>
            <a:pPr lvl="2">
              <a:lnSpc>
                <a:spcPct val="80000"/>
              </a:lnSpc>
            </a:pPr>
            <a:endParaRPr lang="en-US" sz="1600" dirty="0">
              <a:effectLst/>
            </a:endParaRPr>
          </a:p>
          <a:p>
            <a:pPr lvl="2">
              <a:lnSpc>
                <a:spcPct val="80000"/>
              </a:lnSpc>
            </a:pPr>
            <a:endParaRPr lang="en-US" sz="1600" dirty="0">
              <a:effectLst/>
            </a:endParaRPr>
          </a:p>
          <a:p>
            <a:pPr marL="914400" lvl="2" indent="0">
              <a:lnSpc>
                <a:spcPct val="80000"/>
              </a:lnSpc>
              <a:buNone/>
            </a:pPr>
            <a:endParaRPr lang="en-US" dirty="0">
              <a:effectLst/>
            </a:endParaRPr>
          </a:p>
          <a:p>
            <a:pPr>
              <a:lnSpc>
                <a:spcPct val="80000"/>
              </a:lnSpc>
            </a:pPr>
            <a:endParaRPr lang="en-US" sz="1800" dirty="0"/>
          </a:p>
        </p:txBody>
      </p:sp>
    </p:spTree>
    <p:extLst>
      <p:ext uri="{BB962C8B-B14F-4D97-AF65-F5344CB8AC3E}">
        <p14:creationId xmlns:p14="http://schemas.microsoft.com/office/powerpoint/2010/main" val="3476981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noFill/>
          <a:ln/>
        </p:spPr>
        <p:txBody>
          <a:bodyPr/>
          <a:lstStyle/>
          <a:p>
            <a:r>
              <a:rPr lang="en-US">
                <a:effectLst/>
              </a:rPr>
              <a:t>Open Actions</a:t>
            </a:r>
          </a:p>
        </p:txBody>
      </p:sp>
      <p:sp>
        <p:nvSpPr>
          <p:cNvPr id="137219" name="Rectangle 3"/>
          <p:cNvSpPr>
            <a:spLocks noGrp="1" noChangeArrowheads="1"/>
          </p:cNvSpPr>
          <p:nvPr>
            <p:ph type="body" idx="4294967295"/>
          </p:nvPr>
        </p:nvSpPr>
        <p:spPr>
          <a:xfrm>
            <a:off x="609600" y="1600200"/>
            <a:ext cx="8077200" cy="4530725"/>
          </a:xfrm>
          <a:noFill/>
          <a:ln/>
        </p:spPr>
        <p:txBody>
          <a:bodyPr/>
          <a:lstStyle/>
          <a:p>
            <a:r>
              <a:rPr lang="en-US" sz="3600" dirty="0">
                <a:effectLst/>
                <a:latin typeface="Times New Roman" pitchFamily="18" charset="0"/>
              </a:rPr>
              <a:t>Work on Committee Membership – Looking for members</a:t>
            </a:r>
          </a:p>
          <a:p>
            <a:r>
              <a:rPr lang="en-US" sz="3600" dirty="0">
                <a:effectLst/>
                <a:latin typeface="Times New Roman" pitchFamily="18" charset="0"/>
              </a:rPr>
              <a:t>Continue to look for additional applicable specifications </a:t>
            </a:r>
          </a:p>
          <a:p>
            <a:pPr lvl="1"/>
            <a:endParaRPr lang="en-US" sz="3200" dirty="0">
              <a:effectLst/>
              <a:latin typeface="Times New Roman" pitchFamily="18" charset="0"/>
            </a:endParaRPr>
          </a:p>
          <a:p>
            <a:pPr>
              <a:buFont typeface="Wingdings" pitchFamily="2" charset="2"/>
              <a:buNone/>
            </a:pPr>
            <a:endParaRPr lang="en-US" sz="3600" dirty="0">
              <a:effectLst/>
              <a:latin typeface="Times New Roman" pitchFamily="18" charset="0"/>
            </a:endParaRPr>
          </a:p>
          <a:p>
            <a:pPr lvl="1"/>
            <a:endParaRPr lang="en-US" sz="2400" dirty="0"/>
          </a:p>
        </p:txBody>
      </p:sp>
    </p:spTree>
    <p:extLst>
      <p:ext uri="{BB962C8B-B14F-4D97-AF65-F5344CB8AC3E}">
        <p14:creationId xmlns:p14="http://schemas.microsoft.com/office/powerpoint/2010/main" val="40742641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3505200"/>
            <a:ext cx="7772400" cy="1470025"/>
          </a:xfrm>
        </p:spPr>
        <p:txBody>
          <a:bodyPr/>
          <a:lstStyle/>
          <a:p>
            <a:pPr eaLnBrk="1" hangingPunct="1">
              <a:defRPr/>
            </a:pPr>
            <a:r>
              <a:rPr lang="en-US" sz="4800" dirty="0"/>
              <a:t>“TSCC Fall 2016 </a:t>
            </a:r>
            <a:br>
              <a:rPr lang="en-US" sz="4800" dirty="0"/>
            </a:br>
            <a:r>
              <a:rPr lang="en-US" sz="4800" dirty="0"/>
              <a:t>Recorder and Reproducer</a:t>
            </a:r>
            <a:br>
              <a:rPr lang="en-US" sz="4800" dirty="0"/>
            </a:br>
            <a:r>
              <a:rPr lang="en-US" sz="4800" dirty="0"/>
              <a:t>Committee Reports”</a:t>
            </a:r>
          </a:p>
        </p:txBody>
      </p:sp>
      <p:sp>
        <p:nvSpPr>
          <p:cNvPr id="97283" name="Rectangle 3"/>
          <p:cNvSpPr>
            <a:spLocks noGrp="1" noChangeArrowheads="1"/>
          </p:cNvSpPr>
          <p:nvPr>
            <p:ph type="subTitle" idx="1"/>
          </p:nvPr>
        </p:nvSpPr>
        <p:spPr>
          <a:xfrm>
            <a:off x="1371600" y="5181600"/>
            <a:ext cx="6477000" cy="1143000"/>
          </a:xfrm>
        </p:spPr>
        <p:txBody>
          <a:bodyPr/>
          <a:lstStyle/>
          <a:p>
            <a:pPr eaLnBrk="1" hangingPunct="1">
              <a:lnSpc>
                <a:spcPct val="80000"/>
              </a:lnSpc>
              <a:defRPr/>
            </a:pPr>
            <a:r>
              <a:rPr lang="en-US" sz="2000" dirty="0"/>
              <a:t>November 7, 2016</a:t>
            </a:r>
          </a:p>
          <a:p>
            <a:pPr eaLnBrk="1" hangingPunct="1">
              <a:defRPr/>
            </a:pPr>
            <a:r>
              <a:rPr lang="en-US" sz="2000" dirty="0"/>
              <a:t>ITC</a:t>
            </a:r>
          </a:p>
          <a:p>
            <a:pPr eaLnBrk="1" hangingPunct="1">
              <a:defRPr/>
            </a:pPr>
            <a:r>
              <a:rPr lang="en-US" sz="2000" dirty="0"/>
              <a:t>Phoenix, AZ</a:t>
            </a:r>
          </a:p>
          <a:p>
            <a:pPr eaLnBrk="1" hangingPunct="1">
              <a:lnSpc>
                <a:spcPct val="80000"/>
              </a:lnSpc>
              <a:defRPr/>
            </a:pPr>
            <a:endParaRPr lang="en-US" sz="2000" u="sng" dirty="0"/>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72711" r:id="rId3" imgW="7061200" imgH="1968500" progId="">
                  <p:embed/>
                </p:oleObj>
              </mc:Choice>
              <mc:Fallback>
                <p:oleObj r:id="rId3" imgW="7061200" imgH="1968500"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900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Committee Membership</a:t>
            </a:r>
          </a:p>
        </p:txBody>
      </p:sp>
      <p:sp>
        <p:nvSpPr>
          <p:cNvPr id="4" name="Rectangle 3"/>
          <p:cNvSpPr>
            <a:spLocks noGrp="1" noChangeArrowheads="1"/>
          </p:cNvSpPr>
          <p:nvPr/>
        </p:nvSpPr>
        <p:spPr bwMode="auto">
          <a:xfrm>
            <a:off x="457200" y="16002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lnSpc>
                <a:spcPct val="80000"/>
              </a:lnSpc>
              <a:defRPr/>
            </a:pPr>
            <a:r>
              <a:rPr lang="en-US" sz="2800" dirty="0"/>
              <a:t>Mark Buckley (Telspan Data), Chairman</a:t>
            </a:r>
          </a:p>
          <a:p>
            <a:pPr eaLnBrk="1" hangingPunct="1">
              <a:lnSpc>
                <a:spcPct val="80000"/>
              </a:lnSpc>
              <a:defRPr/>
            </a:pPr>
            <a:r>
              <a:rPr lang="en-US" sz="2800" dirty="0"/>
              <a:t>Albert </a:t>
            </a:r>
            <a:r>
              <a:rPr lang="en-US" sz="2800" dirty="0" err="1"/>
              <a:t>Gabaldon</a:t>
            </a:r>
            <a:r>
              <a:rPr lang="en-US" sz="2800" dirty="0"/>
              <a:t>, Alternate Chairman</a:t>
            </a:r>
          </a:p>
          <a:p>
            <a:pPr lvl="1" eaLnBrk="1" hangingPunct="1">
              <a:lnSpc>
                <a:spcPct val="80000"/>
              </a:lnSpc>
              <a:defRPr/>
            </a:pPr>
            <a:r>
              <a:rPr lang="de-DE" sz="2000" dirty="0"/>
              <a:t>Balázs Bagó (Zodiac)</a:t>
            </a:r>
          </a:p>
          <a:p>
            <a:pPr lvl="1" eaLnBrk="1" hangingPunct="1">
              <a:lnSpc>
                <a:spcPct val="80000"/>
              </a:lnSpc>
              <a:defRPr/>
            </a:pPr>
            <a:r>
              <a:rPr lang="en-US" sz="2000" dirty="0"/>
              <a:t>Bob </a:t>
            </a:r>
            <a:r>
              <a:rPr lang="en-US" sz="2000" dirty="0" err="1"/>
              <a:t>Baggerman</a:t>
            </a:r>
            <a:r>
              <a:rPr lang="en-US" sz="2000" dirty="0"/>
              <a:t> (</a:t>
            </a:r>
            <a:r>
              <a:rPr lang="de-DE" sz="2000" dirty="0"/>
              <a:t>Zodiac</a:t>
            </a:r>
            <a:r>
              <a:rPr lang="en-US" sz="2000" dirty="0"/>
              <a:t>)</a:t>
            </a:r>
          </a:p>
          <a:p>
            <a:pPr lvl="1" eaLnBrk="1" hangingPunct="1">
              <a:lnSpc>
                <a:spcPct val="80000"/>
              </a:lnSpc>
              <a:defRPr/>
            </a:pPr>
            <a:r>
              <a:rPr lang="en-US" sz="2000" dirty="0"/>
              <a:t>Paul Carrion (</a:t>
            </a:r>
            <a:r>
              <a:rPr lang="en-US" sz="2000" dirty="0" err="1"/>
              <a:t>Calculex</a:t>
            </a:r>
            <a:r>
              <a:rPr lang="en-US" sz="2000" dirty="0"/>
              <a:t>)</a:t>
            </a:r>
          </a:p>
          <a:p>
            <a:pPr lvl="1" eaLnBrk="1" hangingPunct="1">
              <a:lnSpc>
                <a:spcPct val="80000"/>
              </a:lnSpc>
              <a:defRPr/>
            </a:pPr>
            <a:r>
              <a:rPr lang="de-DE" sz="2000" dirty="0"/>
              <a:t>Tim Chalfant</a:t>
            </a:r>
          </a:p>
          <a:p>
            <a:pPr lvl="1" eaLnBrk="1" hangingPunct="1">
              <a:lnSpc>
                <a:spcPct val="80000"/>
              </a:lnSpc>
              <a:defRPr/>
            </a:pPr>
            <a:r>
              <a:rPr lang="en-US" sz="2000" dirty="0"/>
              <a:t>Chris Dehmelt (L-3 </a:t>
            </a:r>
            <a:r>
              <a:rPr lang="en-US" sz="2000" dirty="0" err="1"/>
              <a:t>Comm</a:t>
            </a:r>
            <a:r>
              <a:rPr lang="en-US" sz="2000" dirty="0"/>
              <a:t> Telemetry East)</a:t>
            </a:r>
          </a:p>
          <a:p>
            <a:pPr lvl="1" eaLnBrk="1" hangingPunct="1">
              <a:lnSpc>
                <a:spcPct val="80000"/>
              </a:lnSpc>
              <a:defRPr/>
            </a:pPr>
            <a:r>
              <a:rPr lang="en-US" sz="2000" dirty="0"/>
              <a:t>Justin Denning</a:t>
            </a:r>
          </a:p>
          <a:p>
            <a:pPr lvl="1" eaLnBrk="1" hangingPunct="1">
              <a:lnSpc>
                <a:spcPct val="80000"/>
              </a:lnSpc>
              <a:defRPr/>
            </a:pPr>
            <a:r>
              <a:rPr lang="en-US" sz="2000" dirty="0"/>
              <a:t>Paul </a:t>
            </a:r>
            <a:r>
              <a:rPr lang="en-US" sz="2000" dirty="0" err="1"/>
              <a:t>Ferrile</a:t>
            </a:r>
            <a:r>
              <a:rPr lang="en-US" sz="2000" dirty="0"/>
              <a:t> (ATAC)</a:t>
            </a:r>
          </a:p>
          <a:p>
            <a:pPr lvl="1" eaLnBrk="1" hangingPunct="1">
              <a:lnSpc>
                <a:spcPct val="80000"/>
              </a:lnSpc>
              <a:defRPr/>
            </a:pPr>
            <a:r>
              <a:rPr lang="en-US" sz="2000" dirty="0"/>
              <a:t>Tim Gatton (Wideband)</a:t>
            </a:r>
          </a:p>
          <a:p>
            <a:pPr lvl="1" eaLnBrk="1" hangingPunct="1">
              <a:lnSpc>
                <a:spcPct val="80000"/>
              </a:lnSpc>
              <a:defRPr/>
            </a:pPr>
            <a:r>
              <a:rPr lang="en-US" sz="2000" dirty="0"/>
              <a:t>Dan Green (</a:t>
            </a:r>
            <a:r>
              <a:rPr lang="en-US" sz="2000" dirty="0" err="1"/>
              <a:t>Smartronix</a:t>
            </a:r>
            <a:r>
              <a:rPr lang="en-US" sz="2000" dirty="0"/>
              <a:t>)</a:t>
            </a:r>
          </a:p>
          <a:p>
            <a:pPr lvl="1" eaLnBrk="1" hangingPunct="1">
              <a:lnSpc>
                <a:spcPct val="80000"/>
              </a:lnSpc>
              <a:defRPr/>
            </a:pPr>
            <a:r>
              <a:rPr lang="en-US" sz="2000" dirty="0"/>
              <a:t>Eric Lamphear (Telspan Data)</a:t>
            </a:r>
          </a:p>
          <a:p>
            <a:pPr lvl="1" eaLnBrk="1" hangingPunct="1">
              <a:lnSpc>
                <a:spcPct val="80000"/>
              </a:lnSpc>
              <a:defRPr/>
            </a:pPr>
            <a:r>
              <a:rPr lang="en-US" sz="2000" dirty="0"/>
              <a:t>Mike </a:t>
            </a:r>
            <a:r>
              <a:rPr lang="en-US" sz="2000" dirty="0" err="1"/>
              <a:t>Lockard</a:t>
            </a:r>
            <a:r>
              <a:rPr lang="en-US" sz="2000" dirty="0"/>
              <a:t> (EMC Corp)</a:t>
            </a:r>
          </a:p>
          <a:p>
            <a:pPr lvl="1" eaLnBrk="1" hangingPunct="1">
              <a:lnSpc>
                <a:spcPct val="80000"/>
              </a:lnSpc>
              <a:defRPr/>
            </a:pPr>
            <a:r>
              <a:rPr lang="en-US" sz="2000" dirty="0"/>
              <a:t>Hung Mach (Boeing)</a:t>
            </a:r>
          </a:p>
          <a:p>
            <a:pPr lvl="1" eaLnBrk="1" hangingPunct="1">
              <a:lnSpc>
                <a:spcPct val="80000"/>
              </a:lnSpc>
              <a:defRPr/>
            </a:pPr>
            <a:r>
              <a:rPr lang="en-US" sz="2000" dirty="0"/>
              <a:t>Doug Novak</a:t>
            </a:r>
          </a:p>
          <a:p>
            <a:pPr lvl="1" eaLnBrk="1" hangingPunct="1">
              <a:lnSpc>
                <a:spcPct val="80000"/>
              </a:lnSpc>
              <a:defRPr/>
            </a:pPr>
            <a:r>
              <a:rPr lang="en-US" sz="2000" dirty="0"/>
              <a:t>Johnny Pappas (Zodiac)</a:t>
            </a:r>
          </a:p>
          <a:p>
            <a:pPr lvl="1" eaLnBrk="1" hangingPunct="1">
              <a:lnSpc>
                <a:spcPct val="80000"/>
              </a:lnSpc>
              <a:defRPr/>
            </a:pPr>
            <a:r>
              <a:rPr lang="en-US" sz="2000" dirty="0"/>
              <a:t>Jason Phillips (RT Logic)</a:t>
            </a:r>
          </a:p>
          <a:p>
            <a:pPr lvl="1" eaLnBrk="1" hangingPunct="1">
              <a:lnSpc>
                <a:spcPct val="80000"/>
              </a:lnSpc>
              <a:defRPr/>
            </a:pPr>
            <a:r>
              <a:rPr lang="en-US" sz="2000" dirty="0"/>
              <a:t>Christian Rueck (</a:t>
            </a:r>
            <a:r>
              <a:rPr lang="en-US" sz="2000" dirty="0" err="1"/>
              <a:t>Databus</a:t>
            </a:r>
            <a:r>
              <a:rPr lang="en-US" sz="2000" dirty="0"/>
              <a:t> Tools)</a:t>
            </a:r>
          </a:p>
          <a:p>
            <a:pPr lvl="1" eaLnBrk="1" hangingPunct="1">
              <a:lnSpc>
                <a:spcPct val="80000"/>
              </a:lnSpc>
              <a:defRPr/>
            </a:pPr>
            <a:r>
              <a:rPr lang="en-US" sz="2000" dirty="0"/>
              <a:t>Rob Trepa (Edge Consulting)</a:t>
            </a:r>
          </a:p>
          <a:p>
            <a:pPr lvl="1" eaLnBrk="1" hangingPunct="1">
              <a:lnSpc>
                <a:spcPct val="80000"/>
              </a:lnSpc>
              <a:defRPr/>
            </a:pPr>
            <a:r>
              <a:rPr lang="en-US" sz="2000" dirty="0"/>
              <a:t>Malcolm Weir (</a:t>
            </a:r>
            <a:r>
              <a:rPr lang="en-US" sz="2000" dirty="0" err="1"/>
              <a:t>Ampex</a:t>
            </a:r>
            <a:r>
              <a:rPr lang="en-US" sz="2000" dirty="0"/>
              <a:t>)</a:t>
            </a:r>
          </a:p>
          <a:p>
            <a:pPr lvl="1" eaLnBrk="1" hangingPunct="1">
              <a:lnSpc>
                <a:spcPct val="80000"/>
              </a:lnSpc>
              <a:defRPr/>
            </a:pPr>
            <a:r>
              <a:rPr lang="en-US" sz="2000" dirty="0"/>
              <a:t>Craig Wierzbicki (TTC)</a:t>
            </a:r>
          </a:p>
          <a:p>
            <a:pPr lvl="1" eaLnBrk="1" hangingPunct="1">
              <a:lnSpc>
                <a:spcPct val="80000"/>
              </a:lnSpc>
              <a:defRPr/>
            </a:pPr>
            <a:r>
              <a:rPr lang="en-US" sz="2000" dirty="0"/>
              <a:t>Rick Williams (SDS)</a:t>
            </a:r>
          </a:p>
          <a:p>
            <a:pPr lvl="1" eaLnBrk="1" hangingPunct="1">
              <a:lnSpc>
                <a:spcPct val="80000"/>
              </a:lnSpc>
              <a:buFontTx/>
              <a:buNone/>
              <a:defRPr/>
            </a:pPr>
            <a:endParaRPr lang="en-US" sz="2000" dirty="0"/>
          </a:p>
        </p:txBody>
      </p:sp>
    </p:spTree>
    <p:extLst>
      <p:ext uri="{BB962C8B-B14F-4D97-AF65-F5344CB8AC3E}">
        <p14:creationId xmlns:p14="http://schemas.microsoft.com/office/powerpoint/2010/main" val="35607766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t>Sub-Committee Focus</a:t>
            </a:r>
          </a:p>
        </p:txBody>
      </p:sp>
      <p:sp>
        <p:nvSpPr>
          <p:cNvPr id="9219" name="Rectangle 3"/>
          <p:cNvSpPr>
            <a:spLocks noGrp="1" noChangeArrowheads="1"/>
          </p:cNvSpPr>
          <p:nvPr>
            <p:ph type="body" idx="1"/>
          </p:nvPr>
        </p:nvSpPr>
        <p:spPr>
          <a:xfrm>
            <a:off x="457200" y="1447800"/>
            <a:ext cx="8382000" cy="4530725"/>
          </a:xfrm>
        </p:spPr>
        <p:txBody>
          <a:bodyPr/>
          <a:lstStyle/>
          <a:p>
            <a:pPr eaLnBrk="1" hangingPunct="1">
              <a:defRPr/>
            </a:pPr>
            <a:r>
              <a:rPr lang="en-US" sz="2800" dirty="0"/>
              <a:t>Data Recorders, Ground and Airborne</a:t>
            </a:r>
          </a:p>
          <a:p>
            <a:pPr eaLnBrk="1" hangingPunct="1">
              <a:defRPr/>
            </a:pPr>
            <a:r>
              <a:rPr lang="en-US" sz="2800" dirty="0"/>
              <a:t>Standards in Place</a:t>
            </a:r>
          </a:p>
          <a:p>
            <a:pPr lvl="1" eaLnBrk="1" hangingPunct="1">
              <a:defRPr/>
            </a:pPr>
            <a:r>
              <a:rPr lang="en-US" sz="1800" u="sng" dirty="0"/>
              <a:t>IRIG 106-15</a:t>
            </a:r>
            <a:r>
              <a:rPr lang="en-US" sz="1800" dirty="0"/>
              <a:t> – Range Commanders Council (RCC) Telemetry Standards </a:t>
            </a:r>
          </a:p>
          <a:p>
            <a:pPr lvl="1" indent="-4763" eaLnBrk="1" hangingPunct="1">
              <a:buNone/>
              <a:defRPr/>
            </a:pPr>
            <a:r>
              <a:rPr lang="en-US" sz="1600" dirty="0"/>
              <a:t>http://www.wsmr.army.mil/RCCsite/Pages/Publications.aspx</a:t>
            </a:r>
          </a:p>
          <a:p>
            <a:pPr lvl="1" eaLnBrk="1" hangingPunct="1">
              <a:defRPr/>
            </a:pPr>
            <a:r>
              <a:rPr lang="en-US" sz="1800" u="sng" dirty="0"/>
              <a:t>STANAG 4575</a:t>
            </a:r>
            <a:r>
              <a:rPr lang="en-US" sz="1800" dirty="0"/>
              <a:t> – North Atlantic Treaty Organization (NATO) Standard Agreement (STANAG) – NATO Advanced Data Storage Interface (NADSI) Allied Engineering Documentation Publication (AEDP)</a:t>
            </a:r>
          </a:p>
          <a:p>
            <a:pPr lvl="1" indent="-4763" eaLnBrk="1" hangingPunct="1">
              <a:buNone/>
              <a:defRPr/>
            </a:pPr>
            <a:r>
              <a:rPr lang="en-US" sz="1600" dirty="0"/>
              <a:t>http://www.nato.int/STRUCTUR/AC/224/standard/4575/4575.htm</a:t>
            </a:r>
          </a:p>
          <a:p>
            <a:pPr lvl="1" eaLnBrk="1" hangingPunct="1">
              <a:defRPr/>
            </a:pPr>
            <a:r>
              <a:rPr lang="en-US" sz="1800" u="sng" dirty="0">
                <a:hlinkClick r:id="rId3" action="ppaction://hlinkfile"/>
              </a:rPr>
              <a:t>ANSI INCITS 175-1999 (R2004</a:t>
            </a:r>
            <a:r>
              <a:rPr lang="en-US" sz="1800" dirty="0">
                <a:hlinkClick r:id="rId3" action="ppaction://hlinkfile"/>
              </a:rPr>
              <a:t>)</a:t>
            </a:r>
            <a:r>
              <a:rPr lang="en-US" sz="1800" dirty="0"/>
              <a:t> 19mm Type ID-1 Recorded Instrumentation Digital Cassette Tape Format (revision and redesignation of ANSI X3.175-1990 (R1995)</a:t>
            </a:r>
          </a:p>
          <a:p>
            <a:pPr lvl="1" eaLnBrk="1" hangingPunct="1">
              <a:defRPr/>
            </a:pPr>
            <a:r>
              <a:rPr lang="en-US" sz="1800" u="sng" dirty="0"/>
              <a:t>MIL-STD-2179</a:t>
            </a:r>
            <a:r>
              <a:rPr lang="en-US" sz="1800" dirty="0"/>
              <a:t> – Helical Digital Recording Format For 19-MM Magnetic Tape Cassette Recorders/Recorders</a:t>
            </a:r>
          </a:p>
          <a:p>
            <a:pPr lvl="1" eaLnBrk="1" hangingPunct="1">
              <a:defRPr/>
            </a:pPr>
            <a:endParaRPr lang="en-US" dirty="0"/>
          </a:p>
        </p:txBody>
      </p:sp>
    </p:spTree>
    <p:extLst>
      <p:ext uri="{BB962C8B-B14F-4D97-AF65-F5344CB8AC3E}">
        <p14:creationId xmlns:p14="http://schemas.microsoft.com/office/powerpoint/2010/main" val="4198051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Significant Activity</a:t>
            </a:r>
          </a:p>
        </p:txBody>
      </p:sp>
      <p:sp>
        <p:nvSpPr>
          <p:cNvPr id="4099" name="Rectangle 3"/>
          <p:cNvSpPr>
            <a:spLocks noGrp="1" noChangeArrowheads="1"/>
          </p:cNvSpPr>
          <p:nvPr>
            <p:ph type="body" idx="1"/>
          </p:nvPr>
        </p:nvSpPr>
        <p:spPr>
          <a:xfrm>
            <a:off x="381000" y="1447800"/>
            <a:ext cx="8229600" cy="4530725"/>
          </a:xfrm>
        </p:spPr>
        <p:txBody>
          <a:bodyPr/>
          <a:lstStyle/>
          <a:p>
            <a:pPr eaLnBrk="1" hangingPunct="1">
              <a:defRPr/>
            </a:pPr>
            <a:r>
              <a:rPr lang="en-US" sz="2800" dirty="0"/>
              <a:t>RCC Telemetry Group Recorder &amp; Reproducer Committee</a:t>
            </a:r>
          </a:p>
          <a:p>
            <a:pPr lvl="1" eaLnBrk="1" hangingPunct="1">
              <a:defRPr/>
            </a:pPr>
            <a:r>
              <a:rPr lang="en-US" sz="2400" dirty="0"/>
              <a:t>IRIG 106-17 Chapters 6/9/10/11 Pink Sheets Out for Review</a:t>
            </a:r>
          </a:p>
          <a:p>
            <a:pPr eaLnBrk="1" hangingPunct="1">
              <a:defRPr/>
            </a:pPr>
            <a:r>
              <a:rPr lang="en-US" sz="2800" dirty="0"/>
              <a:t>STANAG 4575, AEDP-6 Ratification</a:t>
            </a:r>
          </a:p>
          <a:p>
            <a:pPr lvl="1" eaLnBrk="1" hangingPunct="1">
              <a:defRPr/>
            </a:pPr>
            <a:r>
              <a:rPr lang="en-US" sz="2400" dirty="0"/>
              <a:t>Released Ed 4 to NSA for ratification and subsequent release to member nations for promulgation.</a:t>
            </a:r>
          </a:p>
        </p:txBody>
      </p:sp>
    </p:spTree>
    <p:extLst>
      <p:ext uri="{BB962C8B-B14F-4D97-AF65-F5344CB8AC3E}">
        <p14:creationId xmlns:p14="http://schemas.microsoft.com/office/powerpoint/2010/main" val="1521898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dirty="0"/>
              <a:t>Significant Activity </a:t>
            </a:r>
            <a:br>
              <a:rPr lang="en-US" dirty="0"/>
            </a:br>
            <a:r>
              <a:rPr lang="en-US" sz="3200" dirty="0"/>
              <a:t>RCC Document 106-17 Chapter 10</a:t>
            </a:r>
            <a:br>
              <a:rPr lang="en-US" sz="3200" dirty="0"/>
            </a:br>
            <a:endParaRPr lang="en-US" sz="3200" dirty="0"/>
          </a:p>
        </p:txBody>
      </p:sp>
      <p:sp>
        <p:nvSpPr>
          <p:cNvPr id="25603" name="Rectangle 3"/>
          <p:cNvSpPr>
            <a:spLocks noGrp="1" noChangeArrowheads="1"/>
          </p:cNvSpPr>
          <p:nvPr>
            <p:ph type="body" idx="1"/>
          </p:nvPr>
        </p:nvSpPr>
        <p:spPr>
          <a:xfrm>
            <a:off x="457200" y="1447800"/>
            <a:ext cx="8229600" cy="4530725"/>
          </a:xfrm>
        </p:spPr>
        <p:txBody>
          <a:bodyPr/>
          <a:lstStyle/>
          <a:p>
            <a:pPr marL="0" lvl="0"/>
            <a:r>
              <a:rPr lang="en-US" sz="2800" dirty="0"/>
              <a:t>TSCC R&amp;R to take a more significant roll in CR reviews &amp; recommendations</a:t>
            </a:r>
          </a:p>
          <a:p>
            <a:pPr marL="400050" lvl="1"/>
            <a:r>
              <a:rPr lang="en-US" sz="2400" dirty="0"/>
              <a:t>Help ease the TG R&amp;R work load &amp; approval process</a:t>
            </a:r>
          </a:p>
          <a:p>
            <a:pPr marL="0" lvl="0"/>
            <a:r>
              <a:rPr lang="en-US" sz="2800" dirty="0"/>
              <a:t>2017 release CR’s</a:t>
            </a:r>
          </a:p>
          <a:p>
            <a:pPr marL="400050" lvl="1"/>
            <a:r>
              <a:rPr lang="en-US" sz="2400" u="sng" dirty="0"/>
              <a:t>CR 56:</a:t>
            </a:r>
            <a:r>
              <a:rPr lang="en-US" sz="2400" dirty="0"/>
              <a:t> Update Programmers Handbook &amp; Test Methods to IRIG106-13 Chapter 10</a:t>
            </a:r>
          </a:p>
          <a:p>
            <a:pPr marL="400050" lvl="1"/>
            <a:r>
              <a:rPr lang="en-US" sz="2400" u="sng" dirty="0"/>
              <a:t>CR 77:</a:t>
            </a:r>
            <a:r>
              <a:rPr lang="en-US" sz="2400" dirty="0"/>
              <a:t> Revise 118 Test Methods &amp; TSCC to Investigate Open Source Validator SW</a:t>
            </a:r>
          </a:p>
          <a:p>
            <a:pPr marL="400050" lvl="1"/>
            <a:r>
              <a:rPr lang="en-US" sz="2400" u="sng" dirty="0"/>
              <a:t>CR 79:</a:t>
            </a:r>
            <a:r>
              <a:rPr lang="en-US" sz="2400" dirty="0"/>
              <a:t> Fibre Channel Format 1 (FC-FS Layer, All)</a:t>
            </a:r>
          </a:p>
        </p:txBody>
      </p:sp>
    </p:spTree>
    <p:extLst>
      <p:ext uri="{BB962C8B-B14F-4D97-AF65-F5344CB8AC3E}">
        <p14:creationId xmlns:p14="http://schemas.microsoft.com/office/powerpoint/2010/main" val="2527251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dirty="0"/>
              <a:t>Significant Activity </a:t>
            </a:r>
            <a:br>
              <a:rPr lang="en-US" dirty="0"/>
            </a:br>
            <a:r>
              <a:rPr lang="en-US" sz="3200" dirty="0"/>
              <a:t>RCC Document 106-17 Chapter 10</a:t>
            </a:r>
            <a:br>
              <a:rPr lang="en-US" sz="3200" dirty="0"/>
            </a:br>
            <a:endParaRPr lang="en-US" sz="3200" dirty="0"/>
          </a:p>
        </p:txBody>
      </p:sp>
      <p:sp>
        <p:nvSpPr>
          <p:cNvPr id="25603" name="Rectangle 3"/>
          <p:cNvSpPr>
            <a:spLocks noGrp="1" noChangeArrowheads="1"/>
          </p:cNvSpPr>
          <p:nvPr>
            <p:ph type="body" idx="1"/>
          </p:nvPr>
        </p:nvSpPr>
        <p:spPr>
          <a:xfrm>
            <a:off x="457200" y="1447800"/>
            <a:ext cx="8229600" cy="4530725"/>
          </a:xfrm>
        </p:spPr>
        <p:txBody>
          <a:bodyPr/>
          <a:lstStyle/>
          <a:p>
            <a:pPr marL="0" lvl="0"/>
            <a:r>
              <a:rPr lang="en-US" sz="2800" dirty="0"/>
              <a:t>2017 release CR’s</a:t>
            </a:r>
          </a:p>
          <a:p>
            <a:pPr marL="400050" lvl="1"/>
            <a:r>
              <a:rPr lang="en-US" sz="2400" u="sng" dirty="0"/>
              <a:t>CR 80:</a:t>
            </a:r>
            <a:r>
              <a:rPr lang="en-US" sz="2400" dirty="0"/>
              <a:t> CH9/10 Clarifications &amp; Corrections, to be Reviewed by TG R&amp;R</a:t>
            </a:r>
          </a:p>
          <a:p>
            <a:pPr marL="400050" lvl="1"/>
            <a:r>
              <a:rPr lang="en-US" sz="2400" u="sng" dirty="0"/>
              <a:t>CR 86:</a:t>
            </a:r>
            <a:r>
              <a:rPr lang="en-US" sz="2400" dirty="0"/>
              <a:t> Implement new Chapter 6 command to publish setup record TMATS</a:t>
            </a:r>
          </a:p>
          <a:p>
            <a:pPr marL="400050" lvl="1"/>
            <a:r>
              <a:rPr lang="en-US" sz="2400" u="sng" dirty="0"/>
              <a:t>CR 88:</a:t>
            </a:r>
            <a:r>
              <a:rPr lang="en-US" sz="2400" dirty="0"/>
              <a:t> Remove Chapter 6 Commands from Chapter 10 </a:t>
            </a:r>
          </a:p>
          <a:p>
            <a:pPr marL="400050" lvl="1"/>
            <a:r>
              <a:rPr lang="en-US" sz="2400" u="sng" dirty="0"/>
              <a:t>CR 89:</a:t>
            </a:r>
            <a:r>
              <a:rPr lang="en-US" sz="2400" dirty="0"/>
              <a:t> Create new Chapter 11 which is the Chapter 10 section 10.6 data format only</a:t>
            </a:r>
          </a:p>
          <a:p>
            <a:pPr marL="400050" lvl="1"/>
            <a:r>
              <a:rPr lang="en-US" sz="2400" u="sng" dirty="0"/>
              <a:t>CR 91:</a:t>
            </a:r>
            <a:r>
              <a:rPr lang="en-US" sz="2400" dirty="0"/>
              <a:t> Remove Fibre Channel &amp; </a:t>
            </a:r>
            <a:r>
              <a:rPr lang="en-US" sz="2400" dirty="0" err="1"/>
              <a:t>Firewire</a:t>
            </a:r>
            <a:r>
              <a:rPr lang="en-US" sz="2400" dirty="0"/>
              <a:t> as required recorder interfaces &amp; add Ethernet  </a:t>
            </a:r>
          </a:p>
        </p:txBody>
      </p:sp>
    </p:spTree>
    <p:extLst>
      <p:ext uri="{BB962C8B-B14F-4D97-AF65-F5344CB8AC3E}">
        <p14:creationId xmlns:p14="http://schemas.microsoft.com/office/powerpoint/2010/main" val="3539608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dirty="0"/>
              <a:t>Significant Activity </a:t>
            </a:r>
            <a:br>
              <a:rPr lang="en-US" dirty="0"/>
            </a:br>
            <a:r>
              <a:rPr lang="en-US" sz="3200" dirty="0"/>
              <a:t>RCC Document 106-17 Chapter 10</a:t>
            </a:r>
            <a:br>
              <a:rPr lang="en-US" sz="3200" dirty="0"/>
            </a:br>
            <a:endParaRPr lang="en-US" sz="3200" dirty="0"/>
          </a:p>
        </p:txBody>
      </p:sp>
      <p:sp>
        <p:nvSpPr>
          <p:cNvPr id="25603" name="Rectangle 3"/>
          <p:cNvSpPr>
            <a:spLocks noGrp="1" noChangeArrowheads="1"/>
          </p:cNvSpPr>
          <p:nvPr>
            <p:ph type="body" idx="1"/>
          </p:nvPr>
        </p:nvSpPr>
        <p:spPr>
          <a:xfrm>
            <a:off x="457200" y="1447800"/>
            <a:ext cx="8229600" cy="4530725"/>
          </a:xfrm>
        </p:spPr>
        <p:txBody>
          <a:bodyPr/>
          <a:lstStyle/>
          <a:p>
            <a:pPr marL="0" lvl="0"/>
            <a:r>
              <a:rPr lang="en-US" sz="2800" dirty="0"/>
              <a:t>2017 release CR’s</a:t>
            </a:r>
          </a:p>
          <a:p>
            <a:pPr marL="400050" lvl="1"/>
            <a:r>
              <a:rPr lang="en-US" sz="2400" u="sng" dirty="0"/>
              <a:t>CR 92:</a:t>
            </a:r>
            <a:r>
              <a:rPr lang="en-US" sz="2400" dirty="0"/>
              <a:t> Version 2 Chapter 10 packet header</a:t>
            </a:r>
          </a:p>
          <a:p>
            <a:pPr marL="800100" lvl="2"/>
            <a:r>
              <a:rPr lang="en-US" sz="2000" dirty="0"/>
              <a:t>Moved to 19 Release</a:t>
            </a:r>
          </a:p>
          <a:p>
            <a:pPr marL="400050" lvl="1"/>
            <a:r>
              <a:rPr lang="en-US" sz="2400" u="sng" dirty="0"/>
              <a:t>CR 93:</a:t>
            </a:r>
            <a:r>
              <a:rPr lang="en-US" sz="2400" dirty="0"/>
              <a:t> New format 2 time packet, Network/IEEE-1588</a:t>
            </a:r>
          </a:p>
          <a:p>
            <a:pPr marL="400050" lvl="1"/>
            <a:r>
              <a:rPr lang="en-US" sz="2400" u="sng" dirty="0"/>
              <a:t>CR 94:</a:t>
            </a:r>
            <a:r>
              <a:rPr lang="en-US" sz="2400" dirty="0"/>
              <a:t> Revised Chapter 10 UDP header to version 2</a:t>
            </a:r>
          </a:p>
          <a:p>
            <a:pPr marL="400050" lvl="1"/>
            <a:r>
              <a:rPr lang="en-US" sz="2400" u="sng" dirty="0"/>
              <a:t>CR 95:</a:t>
            </a:r>
            <a:r>
              <a:rPr lang="en-US" sz="2400" dirty="0"/>
              <a:t> Revise section 10.9 for RMM clock to be optional</a:t>
            </a:r>
          </a:p>
        </p:txBody>
      </p:sp>
    </p:spTree>
    <p:extLst>
      <p:ext uri="{BB962C8B-B14F-4D97-AF65-F5344CB8AC3E}">
        <p14:creationId xmlns:p14="http://schemas.microsoft.com/office/powerpoint/2010/main" val="173299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dirty="0"/>
              <a:t>Significant Activity </a:t>
            </a:r>
            <a:br>
              <a:rPr lang="en-US" dirty="0"/>
            </a:br>
            <a:r>
              <a:rPr lang="en-US" sz="3200" dirty="0"/>
              <a:t>RCC Document 106-17 Chapter 10</a:t>
            </a:r>
            <a:br>
              <a:rPr lang="en-US" sz="3200" dirty="0"/>
            </a:br>
            <a:endParaRPr lang="en-US" sz="3200" dirty="0"/>
          </a:p>
        </p:txBody>
      </p:sp>
      <p:sp>
        <p:nvSpPr>
          <p:cNvPr id="25603" name="Rectangle 3"/>
          <p:cNvSpPr>
            <a:spLocks noGrp="1" noChangeArrowheads="1"/>
          </p:cNvSpPr>
          <p:nvPr>
            <p:ph type="body" idx="1"/>
          </p:nvPr>
        </p:nvSpPr>
        <p:spPr>
          <a:xfrm>
            <a:off x="457200" y="1447800"/>
            <a:ext cx="8229600" cy="4530725"/>
          </a:xfrm>
        </p:spPr>
        <p:txBody>
          <a:bodyPr/>
          <a:lstStyle/>
          <a:p>
            <a:pPr marL="0" lvl="0"/>
            <a:r>
              <a:rPr lang="en-US" sz="2800" dirty="0"/>
              <a:t>2017 release CR’s</a:t>
            </a:r>
          </a:p>
          <a:p>
            <a:pPr marL="400050" lvl="1"/>
            <a:r>
              <a:rPr lang="en-US" sz="2400" u="sng" dirty="0"/>
              <a:t>CR 96:</a:t>
            </a:r>
            <a:r>
              <a:rPr lang="en-US" sz="2400" dirty="0"/>
              <a:t> New message packet format for change of value data words</a:t>
            </a:r>
          </a:p>
          <a:p>
            <a:pPr marL="800100" lvl="2"/>
            <a:r>
              <a:rPr lang="en-US" sz="2000" dirty="0"/>
              <a:t>Moved to 19 Release</a:t>
            </a:r>
          </a:p>
          <a:p>
            <a:pPr marL="400050" lvl="1"/>
            <a:r>
              <a:rPr lang="en-US" sz="2400" u="sng" dirty="0"/>
              <a:t>CR 97:</a:t>
            </a:r>
            <a:r>
              <a:rPr lang="en-US" sz="2400" dirty="0"/>
              <a:t> Add new H.265</a:t>
            </a:r>
          </a:p>
          <a:p>
            <a:pPr marL="800100" lvl="2"/>
            <a:r>
              <a:rPr lang="en-US" sz="2000" dirty="0"/>
              <a:t>Moved to 19 Release</a:t>
            </a:r>
          </a:p>
          <a:p>
            <a:pPr marL="400050" lvl="1"/>
            <a:r>
              <a:rPr lang="en-US" sz="2400" u="sng" dirty="0"/>
              <a:t>TSCC CR 16-001:</a:t>
            </a:r>
            <a:r>
              <a:rPr lang="en-US" sz="2400" dirty="0"/>
              <a:t> Add “IRIG Time Source” bits to Time Format 1</a:t>
            </a:r>
            <a:r>
              <a:rPr lang="en-US" sz="2000" dirty="0"/>
              <a:t>  </a:t>
            </a:r>
          </a:p>
        </p:txBody>
      </p:sp>
    </p:spTree>
    <p:extLst>
      <p:ext uri="{BB962C8B-B14F-4D97-AF65-F5344CB8AC3E}">
        <p14:creationId xmlns:p14="http://schemas.microsoft.com/office/powerpoint/2010/main" val="421899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a:defRPr/>
            </a:pPr>
            <a:r>
              <a:rPr lang="en-US" dirty="0"/>
              <a:t>TSCC Membership Rules</a:t>
            </a:r>
          </a:p>
        </p:txBody>
      </p:sp>
      <p:sp>
        <p:nvSpPr>
          <p:cNvPr id="31747" name="Rectangle 3"/>
          <p:cNvSpPr>
            <a:spLocks noGrp="1" noChangeArrowheads="1"/>
          </p:cNvSpPr>
          <p:nvPr>
            <p:ph type="body" idx="4294967295"/>
          </p:nvPr>
        </p:nvSpPr>
        <p:spPr/>
        <p:txBody>
          <a:bodyPr/>
          <a:lstStyle/>
          <a:p>
            <a:pPr>
              <a:lnSpc>
                <a:spcPct val="90000"/>
              </a:lnSpc>
              <a:defRPr/>
            </a:pPr>
            <a:r>
              <a:rPr lang="en-US" sz="2400" dirty="0"/>
              <a:t>The TSCC shall have 16 members.</a:t>
            </a:r>
          </a:p>
          <a:p>
            <a:pPr>
              <a:lnSpc>
                <a:spcPct val="90000"/>
              </a:lnSpc>
              <a:defRPr/>
            </a:pPr>
            <a:r>
              <a:rPr lang="en-US" sz="2400" dirty="0"/>
              <a:t>Adequate representation shall always exist from the diverse groups constituting the telemetry community</a:t>
            </a:r>
          </a:p>
          <a:p>
            <a:pPr>
              <a:lnSpc>
                <a:spcPct val="90000"/>
              </a:lnSpc>
              <a:defRPr/>
            </a:pPr>
            <a:r>
              <a:rPr lang="en-US" sz="2400" dirty="0"/>
              <a:t>Representatives of government and commercial entities shall each constitute a minimum of one-third (1/3) of the regular TSCC Membership</a:t>
            </a:r>
          </a:p>
          <a:p>
            <a:pPr>
              <a:lnSpc>
                <a:spcPct val="90000"/>
              </a:lnSpc>
              <a:defRPr/>
            </a:pPr>
            <a:r>
              <a:rPr lang="en-US" sz="2400" dirty="0"/>
              <a:t>The remaining one-third (1/3)may include, but is not limited to those in commercial, governmental, and academic organizations</a:t>
            </a:r>
          </a:p>
          <a:p>
            <a:pPr>
              <a:lnSpc>
                <a:spcPct val="90000"/>
              </a:lnSpc>
              <a:defRPr/>
            </a:pPr>
            <a:r>
              <a:rPr lang="en-US" sz="2400" dirty="0"/>
              <a:t>Membership by representatives of non-US entities shall not exceed 25% of the total regular membership</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8</a:t>
            </a:fld>
            <a:endParaRPr lang="en-US" dirty="0"/>
          </a:p>
        </p:txBody>
      </p:sp>
    </p:spTree>
    <p:extLst>
      <p:ext uri="{BB962C8B-B14F-4D97-AF65-F5344CB8AC3E}">
        <p14:creationId xmlns:p14="http://schemas.microsoft.com/office/powerpoint/2010/main" val="15676645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a:t>Open Actions</a:t>
            </a:r>
          </a:p>
        </p:txBody>
      </p:sp>
      <p:sp>
        <p:nvSpPr>
          <p:cNvPr id="11267" name="Rectangle 3"/>
          <p:cNvSpPr>
            <a:spLocks noGrp="1" noChangeArrowheads="1"/>
          </p:cNvSpPr>
          <p:nvPr>
            <p:ph type="body" idx="1"/>
          </p:nvPr>
        </p:nvSpPr>
        <p:spPr>
          <a:xfrm>
            <a:off x="457200" y="1295400"/>
            <a:ext cx="8229600" cy="5105400"/>
          </a:xfrm>
          <a:ln w="28575"/>
        </p:spPr>
        <p:txBody>
          <a:bodyPr>
            <a:normAutofit fontScale="92500" lnSpcReduction="10000"/>
          </a:bodyPr>
          <a:lstStyle/>
          <a:p>
            <a:pPr eaLnBrk="1" hangingPunct="1">
              <a:defRPr/>
            </a:pPr>
            <a:r>
              <a:rPr lang="en-US" sz="2800" dirty="0"/>
              <a:t>TSCC – </a:t>
            </a:r>
          </a:p>
          <a:p>
            <a:pPr lvl="1" eaLnBrk="1" hangingPunct="1">
              <a:defRPr/>
            </a:pPr>
            <a:r>
              <a:rPr lang="en-US" sz="2400" dirty="0"/>
              <a:t>Review Chapter 10 section 10.8 “Declassification” for removal from the standard</a:t>
            </a:r>
          </a:p>
          <a:p>
            <a:pPr lvl="1" eaLnBrk="1" hangingPunct="1">
              <a:defRPr/>
            </a:pPr>
            <a:r>
              <a:rPr lang="en-US" sz="2400" dirty="0"/>
              <a:t>Review Ethernet payload identification related to range needs</a:t>
            </a:r>
          </a:p>
          <a:p>
            <a:pPr lvl="1" eaLnBrk="1" hangingPunct="1">
              <a:defRPr/>
            </a:pPr>
            <a:r>
              <a:rPr lang="en-US" sz="2400" dirty="0"/>
              <a:t>TSCC Web site to be updated for public document access and storage</a:t>
            </a:r>
          </a:p>
          <a:p>
            <a:pPr lvl="1" eaLnBrk="1" hangingPunct="1">
              <a:defRPr/>
            </a:pPr>
            <a:r>
              <a:rPr lang="en-US" sz="2400" dirty="0"/>
              <a:t>Validator</a:t>
            </a:r>
          </a:p>
          <a:p>
            <a:pPr lvl="2" eaLnBrk="1" hangingPunct="1">
              <a:defRPr/>
            </a:pPr>
            <a:r>
              <a:rPr lang="en-US" sz="2000" dirty="0"/>
              <a:t>The RCC has requested the TSCC to develop a recorder validation tool (Chapter 10 Validator)</a:t>
            </a:r>
          </a:p>
          <a:p>
            <a:pPr lvl="3" eaLnBrk="1" hangingPunct="1">
              <a:defRPr/>
            </a:pPr>
            <a:r>
              <a:rPr lang="en-US" sz="1600" dirty="0"/>
              <a:t>Software/hardware definition, procedure</a:t>
            </a:r>
          </a:p>
          <a:p>
            <a:pPr lvl="3" eaLnBrk="1" hangingPunct="1">
              <a:defRPr/>
            </a:pPr>
            <a:r>
              <a:rPr lang="en-US" sz="1600" dirty="0"/>
              <a:t>Would include maintaining a “Golden File” of data. Any issues of TSCC maintaining files with ITF?  Would be maintained on webpage.</a:t>
            </a:r>
          </a:p>
          <a:p>
            <a:pPr lvl="3" eaLnBrk="1" hangingPunct="1">
              <a:defRPr/>
            </a:pPr>
            <a:r>
              <a:rPr lang="en-US" sz="1600" dirty="0"/>
              <a:t>We have a volunteer to lead the effort…</a:t>
            </a:r>
          </a:p>
          <a:p>
            <a:pPr lvl="3" eaLnBrk="1" hangingPunct="1">
              <a:defRPr/>
            </a:pPr>
            <a:r>
              <a:rPr lang="en-US" sz="1600" dirty="0"/>
              <a:t>At least two versions exist…</a:t>
            </a:r>
          </a:p>
        </p:txBody>
      </p:sp>
    </p:spTree>
    <p:extLst>
      <p:ext uri="{BB962C8B-B14F-4D97-AF65-F5344CB8AC3E}">
        <p14:creationId xmlns:p14="http://schemas.microsoft.com/office/powerpoint/2010/main" val="357802222"/>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685800" y="3505200"/>
            <a:ext cx="7772400" cy="1470025"/>
          </a:xfrm>
        </p:spPr>
        <p:txBody>
          <a:bodyPr anchor="b"/>
          <a:lstStyle/>
          <a:p>
            <a:pPr algn="ctr" eaLnBrk="1" hangingPunct="1"/>
            <a:r>
              <a:rPr lang="en-US" altLang="en-US" sz="4800" b="1" dirty="0">
                <a:solidFill>
                  <a:srgbClr val="FF3300"/>
                </a:solidFill>
              </a:rPr>
              <a:t>ETSC</a:t>
            </a:r>
            <a:br>
              <a:rPr lang="en-US" altLang="en-US" sz="4800" dirty="0"/>
            </a:br>
            <a:r>
              <a:rPr lang="en-US" altLang="en-US" sz="4800" dirty="0"/>
              <a:t>Report</a:t>
            </a:r>
          </a:p>
        </p:txBody>
      </p:sp>
      <p:sp>
        <p:nvSpPr>
          <p:cNvPr id="97283" name="Rectangle 3"/>
          <p:cNvSpPr>
            <a:spLocks noGrp="1" noChangeArrowheads="1"/>
          </p:cNvSpPr>
          <p:nvPr>
            <p:ph type="subTitle" idx="4294967295"/>
          </p:nvPr>
        </p:nvSpPr>
        <p:spPr>
          <a:xfrm>
            <a:off x="1371600" y="5181600"/>
            <a:ext cx="6477000" cy="1143000"/>
          </a:xfrm>
        </p:spPr>
        <p:txBody>
          <a:bodyPr/>
          <a:lstStyle/>
          <a:p>
            <a:pPr marL="0" indent="0" algn="ctr" eaLnBrk="1" hangingPunct="1">
              <a:buFont typeface="Wingdings" pitchFamily="2" charset="2"/>
              <a:buNone/>
              <a:defRPr/>
            </a:pPr>
            <a:endParaRPr lang="en-US" sz="2000" dirty="0"/>
          </a:p>
          <a:p>
            <a:pPr marL="0" indent="0" algn="ctr" eaLnBrk="1" hangingPunct="1">
              <a:lnSpc>
                <a:spcPct val="80000"/>
              </a:lnSpc>
              <a:buFont typeface="Wingdings" pitchFamily="2" charset="2"/>
              <a:buNone/>
              <a:defRPr/>
            </a:pPr>
            <a:endParaRPr lang="en-US" sz="2000" u="sng" dirty="0"/>
          </a:p>
        </p:txBody>
      </p:sp>
      <p:graphicFrame>
        <p:nvGraphicFramePr>
          <p:cNvPr id="62468"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64533" r:id="rId4" imgW="7488936" imgH="2199843" progId="">
                  <p:embed/>
                </p:oleObj>
              </mc:Choice>
              <mc:Fallback>
                <p:oleObj r:id="rId4" imgW="7488936" imgH="21998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53696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277813"/>
            <a:ext cx="8229600" cy="865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Open Actions</a:t>
            </a:r>
            <a:r>
              <a:rPr lang="en-US" altLang="en-US">
                <a:effectLst/>
              </a:rPr>
              <a:t> </a:t>
            </a:r>
          </a:p>
        </p:txBody>
      </p:sp>
      <p:sp>
        <p:nvSpPr>
          <p:cNvPr id="52227" name="Rectangle 3"/>
          <p:cNvSpPr>
            <a:spLocks noGrp="1" noChangeArrowheads="1"/>
          </p:cNvSpPr>
          <p:nvPr>
            <p:ph type="body" idx="4294967295"/>
          </p:nvPr>
        </p:nvSpPr>
        <p:spPr>
          <a:xfrm>
            <a:off x="152400" y="1371600"/>
            <a:ext cx="8839200" cy="586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600" b="1" dirty="0">
              <a:solidFill>
                <a:srgbClr val="FF9933"/>
              </a:solidFill>
              <a:effectLst/>
            </a:endParaRPr>
          </a:p>
          <a:p>
            <a:pPr>
              <a:lnSpc>
                <a:spcPct val="80000"/>
              </a:lnSpc>
            </a:pPr>
            <a:endParaRPr lang="en-US" altLang="en-US" sz="1600" b="1" dirty="0">
              <a:solidFill>
                <a:srgbClr val="FF9933"/>
              </a:solidFill>
              <a:effectLst/>
            </a:endParaRPr>
          </a:p>
          <a:p>
            <a:pPr>
              <a:lnSpc>
                <a:spcPct val="80000"/>
              </a:lnSpc>
            </a:pPr>
            <a:r>
              <a:rPr lang="en-US" altLang="en-US" sz="2000" b="1" dirty="0">
                <a:solidFill>
                  <a:srgbClr val="FF9933"/>
                </a:solidFill>
                <a:effectLst/>
              </a:rPr>
              <a:t>Track IRIG 106-15 update process</a:t>
            </a:r>
          </a:p>
          <a:p>
            <a:pPr>
              <a:lnSpc>
                <a:spcPct val="80000"/>
              </a:lnSpc>
            </a:pPr>
            <a:r>
              <a:rPr lang="en-US" altLang="en-US" sz="2000" b="1" dirty="0">
                <a:solidFill>
                  <a:srgbClr val="FF9933"/>
                </a:solidFill>
                <a:effectLst/>
              </a:rPr>
              <a:t>Track the update process  of IRIG 118</a:t>
            </a:r>
          </a:p>
          <a:p>
            <a:pPr>
              <a:lnSpc>
                <a:spcPct val="80000"/>
              </a:lnSpc>
              <a:buFont typeface="Wingdings" pitchFamily="2" charset="2"/>
              <a:buNone/>
            </a:pPr>
            <a:r>
              <a:rPr lang="en-US" altLang="en-US" sz="2000" dirty="0">
                <a:effectLst/>
              </a:rPr>
              <a:t>  </a:t>
            </a:r>
          </a:p>
          <a:p>
            <a:pPr>
              <a:lnSpc>
                <a:spcPct val="80000"/>
              </a:lnSpc>
            </a:pPr>
            <a:r>
              <a:rPr lang="en-US" altLang="en-US" sz="2000" dirty="0">
                <a:effectLst/>
              </a:rPr>
              <a:t>IEEE 802.n and UWB (as a basic standard for </a:t>
            </a:r>
          </a:p>
          <a:p>
            <a:pPr>
              <a:lnSpc>
                <a:spcPct val="80000"/>
              </a:lnSpc>
              <a:buFont typeface="Wingdings" pitchFamily="2" charset="2"/>
              <a:buNone/>
            </a:pPr>
            <a:r>
              <a:rPr lang="en-US" altLang="en-US" sz="2000" dirty="0">
                <a:effectLst/>
              </a:rPr>
              <a:t>	wireless intra-aircraft RDA-networking)</a:t>
            </a:r>
          </a:p>
          <a:p>
            <a:pPr>
              <a:lnSpc>
                <a:spcPct val="80000"/>
              </a:lnSpc>
              <a:buFont typeface="Wingdings" pitchFamily="2" charset="2"/>
              <a:buNone/>
            </a:pPr>
            <a:endParaRPr lang="en-US" altLang="en-US" sz="2000" dirty="0">
              <a:effectLst/>
            </a:endParaRPr>
          </a:p>
          <a:p>
            <a:pPr>
              <a:lnSpc>
                <a:spcPct val="80000"/>
              </a:lnSpc>
            </a:pPr>
            <a:r>
              <a:rPr lang="en-US" altLang="en-US" sz="2000" dirty="0">
                <a:effectLst/>
              </a:rPr>
              <a:t>Track emerging standards of Cognitive Radio Systems, IEEE 801.15&amp;22, IEEE1900.1/2/4,</a:t>
            </a:r>
          </a:p>
          <a:p>
            <a:pPr>
              <a:lnSpc>
                <a:spcPct val="80000"/>
              </a:lnSpc>
              <a:buFont typeface="Wingdings" pitchFamily="2" charset="2"/>
              <a:buNone/>
            </a:pPr>
            <a:r>
              <a:rPr lang="en-US" altLang="en-US" sz="2000" dirty="0">
                <a:effectLst/>
              </a:rPr>
              <a:t>	ETSI TR102 802/803</a:t>
            </a:r>
          </a:p>
          <a:p>
            <a:pPr>
              <a:lnSpc>
                <a:spcPct val="80000"/>
              </a:lnSpc>
              <a:buFont typeface="Wingdings" pitchFamily="2" charset="2"/>
              <a:buNone/>
            </a:pPr>
            <a:r>
              <a:rPr lang="en-US" altLang="en-US" sz="1000" dirty="0">
                <a:effectLst/>
              </a:rPr>
              <a:t>	</a:t>
            </a:r>
          </a:p>
          <a:p>
            <a:pPr>
              <a:lnSpc>
                <a:spcPct val="80000"/>
              </a:lnSpc>
              <a:buFont typeface="Wingdings" pitchFamily="2" charset="2"/>
              <a:buNone/>
            </a:pPr>
            <a:r>
              <a:rPr lang="en-US" altLang="en-US" sz="2000" b="1" dirty="0">
                <a:effectLst/>
              </a:rPr>
              <a:t>----------------------------------------------------------------------</a:t>
            </a:r>
          </a:p>
          <a:p>
            <a:pPr>
              <a:lnSpc>
                <a:spcPct val="80000"/>
              </a:lnSpc>
              <a:buFont typeface="Wingdings" pitchFamily="2" charset="2"/>
              <a:buNone/>
            </a:pPr>
            <a:endParaRPr lang="en-US" altLang="en-US" sz="1000" dirty="0">
              <a:effectLst/>
            </a:endParaRPr>
          </a:p>
          <a:p>
            <a:pPr>
              <a:lnSpc>
                <a:spcPct val="80000"/>
              </a:lnSpc>
              <a:buFont typeface="Wingdings" pitchFamily="2" charset="2"/>
              <a:buNone/>
            </a:pPr>
            <a:r>
              <a:rPr lang="en-US" altLang="en-US" sz="1000" dirty="0">
                <a:effectLst/>
              </a:rPr>
              <a:t>    </a:t>
            </a:r>
            <a:endParaRPr lang="en-US" altLang="en-US" sz="1000" dirty="0">
              <a:solidFill>
                <a:srgbClr val="FF3300"/>
              </a:solidFill>
              <a:effectLst/>
            </a:endParaRPr>
          </a:p>
          <a:p>
            <a:pPr>
              <a:lnSpc>
                <a:spcPct val="80000"/>
              </a:lnSpc>
            </a:pPr>
            <a:endParaRPr lang="en-US" altLang="en-US" sz="1000" dirty="0">
              <a:effectLst/>
            </a:endParaRPr>
          </a:p>
          <a:p>
            <a:pPr>
              <a:lnSpc>
                <a:spcPct val="80000"/>
              </a:lnSpc>
              <a:buFont typeface="Wingdings" pitchFamily="2" charset="2"/>
              <a:buNone/>
            </a:pPr>
            <a:endParaRPr lang="en-US" altLang="en-US" sz="1000" i="1" dirty="0">
              <a:effectLst/>
            </a:endParaRPr>
          </a:p>
          <a:p>
            <a:pPr>
              <a:lnSpc>
                <a:spcPct val="80000"/>
              </a:lnSpc>
              <a:buFont typeface="Wingdings" pitchFamily="2" charset="2"/>
              <a:buNone/>
            </a:pPr>
            <a:r>
              <a:rPr lang="en-US" altLang="en-US" sz="1000" i="1" dirty="0">
                <a:effectLst/>
              </a:rPr>
              <a:t>	</a:t>
            </a:r>
          </a:p>
          <a:p>
            <a:pPr>
              <a:lnSpc>
                <a:spcPct val="80000"/>
              </a:lnSpc>
            </a:pPr>
            <a:endParaRPr lang="en-US" altLang="en-US" sz="1200" dirty="0">
              <a:effectLst/>
            </a:endParaRPr>
          </a:p>
        </p:txBody>
      </p:sp>
    </p:spTree>
    <p:extLst>
      <p:ext uri="{BB962C8B-B14F-4D97-AF65-F5344CB8AC3E}">
        <p14:creationId xmlns:p14="http://schemas.microsoft.com/office/powerpoint/2010/main" val="2530839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29646" y="2741271"/>
            <a:ext cx="3233578" cy="1692771"/>
          </a:xfrm>
          <a:prstGeom prst="rect">
            <a:avLst/>
          </a:prstGeom>
          <a:solidFill>
            <a:srgbClr val="0087E2"/>
          </a:solidFill>
        </p:spPr>
        <p:style>
          <a:lnRef idx="0">
            <a:schemeClr val="accent1"/>
          </a:lnRef>
          <a:fillRef idx="3">
            <a:schemeClr val="accent1"/>
          </a:fillRef>
          <a:effectRef idx="3">
            <a:schemeClr val="accent1"/>
          </a:effectRef>
          <a:fontRef idx="minor">
            <a:schemeClr val="lt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sz="2000" b="1" i="1" dirty="0">
              <a:solidFill>
                <a:schemeClr val="bg1"/>
              </a:solidFill>
              <a:effectLst>
                <a:outerShdw blurRad="38100" dist="38100" dir="2700000" algn="tl">
                  <a:srgbClr val="000000"/>
                </a:outerShdw>
              </a:effectLst>
            </a:endParaRPr>
          </a:p>
          <a:p>
            <a:pPr algn="ctr" eaLnBrk="1" hangingPunct="1"/>
            <a:r>
              <a:rPr lang="en-US" altLang="en-US" b="1" i="1" dirty="0">
                <a:solidFill>
                  <a:schemeClr val="bg1"/>
                </a:solidFill>
                <a:effectLst>
                  <a:outerShdw blurRad="38100" dist="38100" dir="2700000" algn="tl">
                    <a:srgbClr val="000000"/>
                  </a:outerShdw>
                </a:effectLst>
              </a:rPr>
              <a:t>June 13th - 15th , 2017</a:t>
            </a:r>
          </a:p>
          <a:p>
            <a:pPr algn="ctr" eaLnBrk="1" hangingPunct="1"/>
            <a:r>
              <a:rPr lang="en-US" altLang="en-US" b="1" i="1" dirty="0">
                <a:solidFill>
                  <a:schemeClr val="bg1"/>
                </a:solidFill>
                <a:effectLst>
                  <a:outerShdw blurRad="38100" dist="38100" dir="2700000" algn="tl">
                    <a:srgbClr val="000000"/>
                  </a:outerShdw>
                </a:effectLst>
              </a:rPr>
              <a:t>Toulouse, France</a:t>
            </a:r>
          </a:p>
          <a:p>
            <a:pPr algn="ctr" eaLnBrk="1" hangingPunct="1"/>
            <a:endParaRPr lang="en-US" altLang="en-US" sz="1600" b="1" i="1" dirty="0">
              <a:solidFill>
                <a:schemeClr val="bg1"/>
              </a:solidFill>
              <a:effectLst>
                <a:outerShdw blurRad="38100" dist="38100" dir="2700000" algn="tl">
                  <a:srgbClr val="000000"/>
                </a:outerShdw>
              </a:effectLst>
            </a:endParaRPr>
          </a:p>
          <a:p>
            <a:pPr algn="ctr" eaLnBrk="1" hangingPunct="1"/>
            <a:r>
              <a:rPr lang="en-US" altLang="en-US" sz="1600" b="1" i="1" u="sng" dirty="0">
                <a:solidFill>
                  <a:schemeClr val="bg1"/>
                </a:solidFill>
                <a:effectLst>
                  <a:outerShdw blurRad="38100" dist="38100" dir="2700000" algn="tl">
                    <a:srgbClr val="000000"/>
                  </a:outerShdw>
                </a:effectLst>
              </a:rPr>
              <a:t>Call for Papers</a:t>
            </a:r>
            <a:r>
              <a:rPr lang="en-US" altLang="en-US" sz="1600" b="1" i="1" dirty="0">
                <a:solidFill>
                  <a:schemeClr val="bg1"/>
                </a:solidFill>
                <a:effectLst>
                  <a:outerShdw blurRad="38100" dist="38100" dir="2700000" algn="tl">
                    <a:srgbClr val="000000"/>
                  </a:outerShdw>
                </a:effectLst>
              </a:rPr>
              <a:t> online :</a:t>
            </a:r>
          </a:p>
          <a:p>
            <a:pPr algn="ctr" eaLnBrk="1" hangingPunct="1"/>
            <a:r>
              <a:rPr lang="en-US" altLang="en-US" sz="1600" b="1" i="1" dirty="0">
                <a:solidFill>
                  <a:schemeClr val="bg1"/>
                </a:solidFill>
                <a:effectLst>
                  <a:outerShdw blurRad="38100" dist="38100" dir="2700000" algn="tl">
                    <a:srgbClr val="000000"/>
                  </a:outerShdw>
                </a:effectLst>
              </a:rPr>
              <a:t>www.etc2016.de</a:t>
            </a:r>
          </a:p>
        </p:txBody>
      </p:sp>
      <p:sp>
        <p:nvSpPr>
          <p:cNvPr id="9" name="Textfeld 8"/>
          <p:cNvSpPr txBox="1"/>
          <p:nvPr/>
        </p:nvSpPr>
        <p:spPr>
          <a:xfrm>
            <a:off x="1420813" y="3544888"/>
            <a:ext cx="2214562" cy="307975"/>
          </a:xfrm>
          <a:prstGeom prst="rect">
            <a:avLst/>
          </a:prstGeom>
          <a:noFill/>
        </p:spPr>
        <p:txBody>
          <a:bodyPr wrap="none">
            <a:spAutoFit/>
          </a:bodyPr>
          <a:lstStyle/>
          <a:p>
            <a:pPr algn="r" eaLnBrk="1" fontAlgn="auto" hangingPunct="1">
              <a:spcBef>
                <a:spcPts val="0"/>
              </a:spcBef>
              <a:spcAft>
                <a:spcPts val="0"/>
              </a:spcAft>
              <a:defRPr/>
            </a:pPr>
            <a:r>
              <a:rPr lang="en-US" sz="1400" b="1"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in cooperation with:</a:t>
            </a:r>
          </a:p>
        </p:txBody>
      </p:sp>
      <p:sp>
        <p:nvSpPr>
          <p:cNvPr id="64522" name="Abgerundetes Rechteck 9"/>
          <p:cNvSpPr>
            <a:spLocks noChangeArrowheads="1"/>
          </p:cNvSpPr>
          <p:nvPr/>
        </p:nvSpPr>
        <p:spPr bwMode="auto">
          <a:xfrm>
            <a:off x="2187575" y="4635500"/>
            <a:ext cx="3321050" cy="1836738"/>
          </a:xfrm>
          <a:prstGeom prst="roundRect">
            <a:avLst>
              <a:gd name="adj" fmla="val 16667"/>
            </a:avLst>
          </a:prstGeom>
          <a:solidFill>
            <a:schemeClr val="bg1">
              <a:alpha val="85097"/>
            </a:schemeClr>
          </a:solidFill>
          <a:ln w="9525" algn="ctr">
            <a:solidFill>
              <a:schemeClr val="tx1"/>
            </a:solidFill>
            <a:round/>
            <a:headEnd/>
            <a:tailEnd/>
          </a:ln>
        </p:spPr>
        <p:txBody>
          <a:bodyPr anchor="ctr"/>
          <a:lstStyle>
            <a:lvl1pPr defTabSz="1042988">
              <a:defRPr>
                <a:solidFill>
                  <a:schemeClr val="tx1"/>
                </a:solidFill>
                <a:latin typeface="Verdana" pitchFamily="34" charset="0"/>
              </a:defRPr>
            </a:lvl1pPr>
            <a:lvl2pPr marL="742950" indent="-285750" defTabSz="1042988">
              <a:defRPr>
                <a:solidFill>
                  <a:schemeClr val="tx1"/>
                </a:solidFill>
                <a:latin typeface="Verdana" pitchFamily="34" charset="0"/>
              </a:defRPr>
            </a:lvl2pPr>
            <a:lvl3pPr marL="1143000" indent="-228600" defTabSz="1042988">
              <a:defRPr>
                <a:solidFill>
                  <a:schemeClr val="tx1"/>
                </a:solidFill>
                <a:latin typeface="Verdana" pitchFamily="34" charset="0"/>
              </a:defRPr>
            </a:lvl3pPr>
            <a:lvl4pPr marL="1600200" indent="-228600" defTabSz="1042988">
              <a:defRPr>
                <a:solidFill>
                  <a:schemeClr val="tx1"/>
                </a:solidFill>
                <a:latin typeface="Verdana" pitchFamily="34" charset="0"/>
              </a:defRPr>
            </a:lvl4pPr>
            <a:lvl5pPr marL="2057400" indent="-228600" defTabSz="1042988">
              <a:defRPr>
                <a:solidFill>
                  <a:schemeClr val="tx1"/>
                </a:solidFill>
                <a:latin typeface="Verdana" pitchFamily="34" charset="0"/>
              </a:defRPr>
            </a:lvl5pPr>
            <a:lvl6pPr marL="2514600" indent="-228600" defTabSz="1042988" eaLnBrk="0" fontAlgn="base" hangingPunct="0">
              <a:spcBef>
                <a:spcPct val="0"/>
              </a:spcBef>
              <a:spcAft>
                <a:spcPct val="0"/>
              </a:spcAft>
              <a:defRPr>
                <a:solidFill>
                  <a:schemeClr val="tx1"/>
                </a:solidFill>
                <a:latin typeface="Verdana" pitchFamily="34" charset="0"/>
              </a:defRPr>
            </a:lvl6pPr>
            <a:lvl7pPr marL="2971800" indent="-228600" defTabSz="1042988" eaLnBrk="0" fontAlgn="base" hangingPunct="0">
              <a:spcBef>
                <a:spcPct val="0"/>
              </a:spcBef>
              <a:spcAft>
                <a:spcPct val="0"/>
              </a:spcAft>
              <a:defRPr>
                <a:solidFill>
                  <a:schemeClr val="tx1"/>
                </a:solidFill>
                <a:latin typeface="Verdana" pitchFamily="34" charset="0"/>
              </a:defRPr>
            </a:lvl7pPr>
            <a:lvl8pPr marL="3429000" indent="-228600" defTabSz="1042988" eaLnBrk="0" fontAlgn="base" hangingPunct="0">
              <a:spcBef>
                <a:spcPct val="0"/>
              </a:spcBef>
              <a:spcAft>
                <a:spcPct val="0"/>
              </a:spcAft>
              <a:defRPr>
                <a:solidFill>
                  <a:schemeClr val="tx1"/>
                </a:solidFill>
                <a:latin typeface="Verdana" pitchFamily="34" charset="0"/>
              </a:defRPr>
            </a:lvl8pPr>
            <a:lvl9pPr marL="3886200" indent="-228600" defTabSz="1042988" eaLnBrk="0" fontAlgn="base" hangingPunct="0">
              <a:spcBef>
                <a:spcPct val="0"/>
              </a:spcBef>
              <a:spcAft>
                <a:spcPct val="0"/>
              </a:spcAft>
              <a:defRPr>
                <a:solidFill>
                  <a:schemeClr val="tx1"/>
                </a:solidFill>
                <a:latin typeface="Verdana" pitchFamily="34" charset="0"/>
              </a:defRPr>
            </a:lvl9pPr>
          </a:lstStyle>
          <a:p>
            <a:pPr algn="ctr" eaLnBrk="1" hangingPunct="1">
              <a:lnSpc>
                <a:spcPct val="115000"/>
              </a:lnSpc>
            </a:pPr>
            <a:endParaRPr lang="en-US" altLang="en-US" sz="1500">
              <a:latin typeface="Arial" pitchFamily="34" charset="0"/>
              <a:cs typeface="Arial" pitchFamily="34" charset="0"/>
            </a:endParaRPr>
          </a:p>
        </p:txBody>
      </p:sp>
      <p:pic>
        <p:nvPicPr>
          <p:cNvPr id="64523" name="Picture 5" descr="H:\Expos\SFTE\Logos SFTE\sfte-logo-foo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4672013"/>
            <a:ext cx="2655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p:cNvSpPr txBox="1"/>
          <p:nvPr/>
        </p:nvSpPr>
        <p:spPr>
          <a:xfrm>
            <a:off x="179511" y="1877923"/>
            <a:ext cx="4549643" cy="830997"/>
          </a:xfrm>
          <a:prstGeom prst="rect">
            <a:avLst/>
          </a:prstGeom>
          <a:solidFill>
            <a:srgbClr val="0087E2"/>
          </a:solidFill>
        </p:spPr>
        <p:style>
          <a:lnRef idx="0">
            <a:schemeClr val="accent1"/>
          </a:lnRef>
          <a:fillRef idx="3">
            <a:schemeClr val="accent1"/>
          </a:fillRef>
          <a:effectRef idx="3">
            <a:schemeClr val="accent1"/>
          </a:effectRef>
          <a:fontRef idx="minor">
            <a:schemeClr val="lt1"/>
          </a:fontRef>
        </p:style>
        <p:txBody>
          <a:bodyPr wrap="none">
            <a:spAutoFit/>
          </a:bodyPr>
          <a:lstStyle>
            <a:defPPr>
              <a:defRPr lang="de-DE"/>
            </a:defPPr>
            <a:lvl1pPr algn="ctr">
              <a:defRPr sz="2400" b="1"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r>
              <a:rPr lang="en-US" sz="1600" u="sng" dirty="0">
                <a:effectLst>
                  <a:outerShdw blurRad="38100" dist="38100" dir="2700000" algn="tl">
                    <a:srgbClr val="000000">
                      <a:alpha val="43137"/>
                    </a:srgbClr>
                  </a:outerShdw>
                </a:effectLst>
              </a:rPr>
              <a:t>New Technology Impact on Test</a:t>
            </a:r>
          </a:p>
          <a:p>
            <a:pPr eaLnBrk="1" fontAlgn="auto" hangingPunct="1">
              <a:spcBef>
                <a:spcPts val="0"/>
              </a:spcBef>
              <a:spcAft>
                <a:spcPts val="0"/>
              </a:spcAft>
              <a:defRPr/>
            </a:pPr>
            <a:endParaRPr lang="en-US" sz="1600" dirty="0"/>
          </a:p>
          <a:p>
            <a:pPr eaLnBrk="1" fontAlgn="auto" hangingPunct="1">
              <a:spcBef>
                <a:spcPts val="0"/>
              </a:spcBef>
              <a:spcAft>
                <a:spcPts val="0"/>
              </a:spcAft>
              <a:defRPr/>
            </a:pPr>
            <a:r>
              <a:rPr lang="en-US" sz="1600" dirty="0">
                <a:effectLst>
                  <a:outerShdw blurRad="38100" dist="38100" dir="2700000" algn="tl">
                    <a:srgbClr val="000000">
                      <a:alpha val="43137"/>
                    </a:srgbClr>
                  </a:outerShdw>
                </a:effectLst>
              </a:rPr>
              <a:t>Conference, Exhibition, Short Courses</a:t>
            </a:r>
          </a:p>
        </p:txBody>
      </p:sp>
      <p:sp>
        <p:nvSpPr>
          <p:cNvPr id="17" name="Rechteck 16"/>
          <p:cNvSpPr/>
          <p:nvPr/>
        </p:nvSpPr>
        <p:spPr>
          <a:xfrm>
            <a:off x="196956" y="188640"/>
            <a:ext cx="4518726" cy="1584176"/>
          </a:xfrm>
          <a:prstGeom prst="rect">
            <a:avLst/>
          </a:prstGeom>
          <a:noFill/>
          <a:ln>
            <a:solidFill>
              <a:srgbClr val="00A7E2"/>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6" name="Textfeld 15"/>
          <p:cNvSpPr txBox="1"/>
          <p:nvPr/>
        </p:nvSpPr>
        <p:spPr>
          <a:xfrm>
            <a:off x="4230688" y="5805488"/>
            <a:ext cx="1277937" cy="584200"/>
          </a:xfrm>
          <a:prstGeom prst="rect">
            <a:avLst/>
          </a:prstGeom>
          <a:noFill/>
        </p:spPr>
        <p:txBody>
          <a:bodyPr wrap="none">
            <a:spAutoFit/>
          </a:bodyPr>
          <a:lstStyle/>
          <a:p>
            <a:pPr algn="r" eaLnBrk="1" fontAlgn="auto" hangingPunct="1">
              <a:spcBef>
                <a:spcPts val="0"/>
              </a:spcBef>
              <a:spcAft>
                <a:spcPts val="0"/>
              </a:spcAft>
              <a:defRPr/>
            </a:pPr>
            <a:r>
              <a:rPr lang="en-US" sz="1600" b="1" i="1"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European</a:t>
            </a:r>
          </a:p>
          <a:p>
            <a:pPr algn="r" eaLnBrk="1" fontAlgn="auto" hangingPunct="1">
              <a:spcBef>
                <a:spcPts val="0"/>
              </a:spcBef>
              <a:spcAft>
                <a:spcPts val="0"/>
              </a:spcAft>
              <a:defRPr/>
            </a:pPr>
            <a:r>
              <a:rPr lang="en-US" sz="1600" b="1" i="1"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Chapter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55" y="197503"/>
            <a:ext cx="8690555" cy="1347036"/>
          </a:xfrm>
          <a:prstGeom prst="rect">
            <a:avLst/>
          </a:prstGeom>
        </p:spPr>
      </p:pic>
    </p:spTree>
    <p:extLst>
      <p:ext uri="{BB962C8B-B14F-4D97-AF65-F5344CB8AC3E}">
        <p14:creationId xmlns:p14="http://schemas.microsoft.com/office/powerpoint/2010/main" val="15179379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ea typeface="ＭＳ Ｐゴシック" charset="-128"/>
              </a:rPr>
              <a:t>Website Status</a:t>
            </a:r>
          </a:p>
        </p:txBody>
      </p:sp>
      <p:sp>
        <p:nvSpPr>
          <p:cNvPr id="16387" name="Rectangle 3"/>
          <p:cNvSpPr>
            <a:spLocks noGrp="1" noChangeArrowheads="1"/>
          </p:cNvSpPr>
          <p:nvPr>
            <p:ph type="body" idx="1"/>
          </p:nvPr>
        </p:nvSpPr>
        <p:spPr>
          <a:xfrm>
            <a:off x="381000" y="1295400"/>
            <a:ext cx="8229600" cy="5029200"/>
          </a:xfrm>
        </p:spPr>
        <p:txBody>
          <a:bodyPr>
            <a:normAutofit/>
          </a:bodyPr>
          <a:lstStyle/>
          <a:p>
            <a:pPr eaLnBrk="1" hangingPunct="1">
              <a:defRPr/>
            </a:pPr>
            <a:r>
              <a:rPr lang="en-US" dirty="0">
                <a:ea typeface="ＭＳ Ｐゴシック" charset="-128"/>
              </a:rPr>
              <a:t>TSCC website is being used</a:t>
            </a:r>
          </a:p>
          <a:p>
            <a:pPr lvl="1" eaLnBrk="1" hangingPunct="1">
              <a:defRPr/>
            </a:pPr>
            <a:r>
              <a:rPr lang="en-US" dirty="0">
                <a:ea typeface="ＭＳ Ｐゴシック" charset="-128"/>
              </a:rPr>
              <a:t>Recorder committee and MDL users group are only users to date!</a:t>
            </a:r>
          </a:p>
          <a:p>
            <a:pPr eaLnBrk="1" hangingPunct="1">
              <a:defRPr/>
            </a:pPr>
            <a:r>
              <a:rPr lang="en-US" dirty="0">
                <a:ea typeface="ＭＳ Ｐゴシック" charset="-128"/>
              </a:rPr>
              <a:t>Webmaster Bob </a:t>
            </a:r>
            <a:r>
              <a:rPr lang="en-US" dirty="0" err="1">
                <a:ea typeface="ＭＳ Ｐゴシック" charset="-128"/>
              </a:rPr>
              <a:t>Baggerman</a:t>
            </a:r>
            <a:endParaRPr lang="en-US" dirty="0">
              <a:ea typeface="ＭＳ Ｐゴシック" charset="-128"/>
            </a:endParaRPr>
          </a:p>
          <a:p>
            <a:pPr marL="0" indent="0" algn="ctr" eaLnBrk="1" hangingPunct="1">
              <a:buNone/>
              <a:defRPr/>
            </a:pPr>
            <a:r>
              <a:rPr lang="en-US" dirty="0">
                <a:ea typeface="ＭＳ Ｐゴシック" charset="-128"/>
                <a:hlinkClick r:id="rId2"/>
              </a:rPr>
              <a:t>www.tscc.org</a:t>
            </a:r>
            <a:r>
              <a:rPr lang="en-US" dirty="0">
                <a:ea typeface="ＭＳ Ｐゴシック" charset="-128"/>
              </a:rPr>
              <a:t> </a:t>
            </a:r>
          </a:p>
          <a:p>
            <a:pPr eaLnBrk="1" hangingPunct="1">
              <a:defRPr/>
            </a:pPr>
            <a:endParaRPr lang="en-US" dirty="0">
              <a:ea typeface="ＭＳ Ｐゴシック" charset="-128"/>
            </a:endParaRPr>
          </a:p>
        </p:txBody>
      </p:sp>
    </p:spTree>
    <p:extLst>
      <p:ext uri="{BB962C8B-B14F-4D97-AF65-F5344CB8AC3E}">
        <p14:creationId xmlns:p14="http://schemas.microsoft.com/office/powerpoint/2010/main" val="916940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ctrTitle"/>
          </p:nvPr>
        </p:nvSpPr>
        <p:spPr>
          <a:xfrm>
            <a:off x="395535" y="537906"/>
            <a:ext cx="6691065" cy="1705045"/>
          </a:xfrm>
        </p:spPr>
        <p:txBody>
          <a:bodyPr>
            <a:normAutofit/>
          </a:bodyPr>
          <a:lstStyle/>
          <a:p>
            <a:r>
              <a:rPr lang="en-GB" sz="3200" dirty="0"/>
              <a:t>TSCC Collaboration Tools</a:t>
            </a:r>
          </a:p>
        </p:txBody>
      </p:sp>
      <p:sp>
        <p:nvSpPr>
          <p:cNvPr id="10243" name="Sous-titre 2"/>
          <p:cNvSpPr>
            <a:spLocks noGrp="1"/>
          </p:cNvSpPr>
          <p:nvPr>
            <p:ph type="subTitle" idx="1"/>
          </p:nvPr>
        </p:nvSpPr>
        <p:spPr>
          <a:xfrm>
            <a:off x="3607097" y="2924944"/>
            <a:ext cx="5213375" cy="936104"/>
          </a:xfrm>
        </p:spPr>
        <p:txBody>
          <a:bodyPr/>
          <a:lstStyle/>
          <a:p>
            <a:r>
              <a:rPr lang="en-GB" sz="2800" dirty="0"/>
              <a:t>November 7, 2016</a:t>
            </a:r>
          </a:p>
        </p:txBody>
      </p:sp>
    </p:spTree>
    <p:extLst>
      <p:ext uri="{BB962C8B-B14F-4D97-AF65-F5344CB8AC3E}">
        <p14:creationId xmlns:p14="http://schemas.microsoft.com/office/powerpoint/2010/main" val="38024457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875" y="1447800"/>
            <a:ext cx="5346700" cy="4371975"/>
          </a:xfrm>
        </p:spPr>
        <p:txBody>
          <a:bodyPr/>
          <a:lstStyle/>
          <a:p>
            <a:r>
              <a:rPr lang="en-US" dirty="0"/>
              <a:t>Bob Baggerman</a:t>
            </a:r>
          </a:p>
          <a:p>
            <a:pPr lvl="1"/>
            <a:r>
              <a:rPr lang="en-US" dirty="0"/>
              <a:t>Zodiac Data Systems</a:t>
            </a:r>
          </a:p>
          <a:p>
            <a:endParaRPr lang="en-US" dirty="0"/>
          </a:p>
          <a:p>
            <a:r>
              <a:rPr lang="en-US" dirty="0"/>
              <a:t>I wear many hats including</a:t>
            </a:r>
          </a:p>
          <a:p>
            <a:pPr lvl="1"/>
            <a:r>
              <a:rPr lang="en-US" dirty="0"/>
              <a:t>www.irig106.org</a:t>
            </a:r>
          </a:p>
          <a:p>
            <a:pPr lvl="1"/>
            <a:r>
              <a:rPr lang="en-US" dirty="0"/>
              <a:t>www.tscc.org (administrator)</a:t>
            </a:r>
          </a:p>
          <a:p>
            <a:pPr lvl="1"/>
            <a:endParaRPr lang="en-US" dirty="0"/>
          </a:p>
          <a:p>
            <a:r>
              <a:rPr lang="en-US" dirty="0"/>
              <a:t>Contact Info</a:t>
            </a:r>
          </a:p>
          <a:p>
            <a:pPr lvl="1"/>
            <a:r>
              <a:rPr lang="en-US" dirty="0"/>
              <a:t>bob.baggerman@zdsus.com</a:t>
            </a:r>
          </a:p>
          <a:p>
            <a:pPr lvl="1"/>
            <a:r>
              <a:rPr lang="en-US" dirty="0"/>
              <a:t>bob@baggerman.org</a:t>
            </a:r>
          </a:p>
          <a:p>
            <a:pPr lvl="1"/>
            <a:r>
              <a:rPr lang="en-US" dirty="0"/>
              <a:t>bob@irig106.org</a:t>
            </a:r>
          </a:p>
          <a:p>
            <a:pPr lvl="1"/>
            <a:r>
              <a:rPr lang="en-US" dirty="0"/>
              <a:t>admin@tscc.org</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Text" lastClr="000000"/>
                </a:solidFill>
                <a:effectLst/>
                <a:uLnTx/>
                <a:uFillTx/>
              </a:rPr>
              <a:t>09 Mars 2016</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86</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Intro</a:t>
            </a:r>
          </a:p>
        </p:txBody>
      </p:sp>
      <p:pic>
        <p:nvPicPr>
          <p:cNvPr id="1028" name="Picture 4"/>
          <p:cNvPicPr>
            <a:picLocks noChangeAspect="1" noChangeArrowheads="1"/>
          </p:cNvPicPr>
          <p:nvPr/>
        </p:nvPicPr>
        <p:blipFill>
          <a:blip r:embed="rId2" cstate="print"/>
          <a:srcRect/>
          <a:stretch>
            <a:fillRect/>
          </a:stretch>
        </p:blipFill>
        <p:spPr bwMode="auto">
          <a:xfrm>
            <a:off x="385763" y="1438274"/>
            <a:ext cx="2784849" cy="4067175"/>
          </a:xfrm>
          <a:prstGeom prst="rect">
            <a:avLst/>
          </a:prstGeom>
          <a:noFill/>
          <a:ln w="9525">
            <a:noFill/>
            <a:miter lim="800000"/>
            <a:headEnd/>
            <a:tailEnd/>
          </a:ln>
          <a:effectLst/>
        </p:spPr>
      </p:pic>
    </p:spTree>
    <p:extLst>
      <p:ext uri="{BB962C8B-B14F-4D97-AF65-F5344CB8AC3E}">
        <p14:creationId xmlns:p14="http://schemas.microsoft.com/office/powerpoint/2010/main" val="41884677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What We Do</a:t>
            </a:r>
          </a:p>
          <a:p>
            <a:pPr lvl="1"/>
            <a:r>
              <a:rPr lang="en-US" dirty="0"/>
              <a:t>TSCC </a:t>
            </a:r>
            <a:r>
              <a:rPr lang="en-US" dirty="0">
                <a:sym typeface="Wingdings" pitchFamily="2" charset="2"/>
              </a:rPr>
              <a:t> Telemetry Standards </a:t>
            </a:r>
            <a:r>
              <a:rPr lang="en-US" b="1" i="1" dirty="0">
                <a:sym typeface="Wingdings" pitchFamily="2" charset="2"/>
              </a:rPr>
              <a:t>Coordination</a:t>
            </a:r>
            <a:r>
              <a:rPr lang="en-US" dirty="0">
                <a:sym typeface="Wingdings" pitchFamily="2" charset="2"/>
              </a:rPr>
              <a:t> Committee</a:t>
            </a:r>
            <a:endParaRPr lang="en-US" dirty="0"/>
          </a:p>
          <a:p>
            <a:pPr lvl="1"/>
            <a:r>
              <a:rPr lang="en-US" dirty="0"/>
              <a:t>TSCC members </a:t>
            </a:r>
            <a:r>
              <a:rPr lang="en-US" b="1" i="1" dirty="0"/>
              <a:t>discuss</a:t>
            </a:r>
            <a:r>
              <a:rPr lang="en-US" dirty="0"/>
              <a:t> telemetry technology</a:t>
            </a:r>
          </a:p>
          <a:p>
            <a:pPr lvl="1"/>
            <a:r>
              <a:rPr lang="en-US" dirty="0"/>
              <a:t>TSCC members </a:t>
            </a:r>
            <a:r>
              <a:rPr lang="en-US" b="1" i="1" dirty="0"/>
              <a:t>produce</a:t>
            </a:r>
            <a:r>
              <a:rPr lang="en-US" dirty="0"/>
              <a:t> standards recommendations documents</a:t>
            </a:r>
          </a:p>
          <a:p>
            <a:pPr lvl="1"/>
            <a:endParaRPr lang="en-US" dirty="0"/>
          </a:p>
          <a:p>
            <a:r>
              <a:rPr lang="en-US" dirty="0"/>
              <a:t>How We Do It</a:t>
            </a:r>
          </a:p>
          <a:p>
            <a:pPr lvl="1"/>
            <a:r>
              <a:rPr lang="en-US" dirty="0"/>
              <a:t>Email discussions</a:t>
            </a:r>
          </a:p>
          <a:p>
            <a:pPr lvl="1"/>
            <a:r>
              <a:rPr lang="en-US" dirty="0"/>
              <a:t>Infrequent meetings</a:t>
            </a:r>
          </a:p>
          <a:p>
            <a:pPr lvl="1"/>
            <a:r>
              <a:rPr lang="en-US" dirty="0"/>
              <a:t>Shared “documents”</a:t>
            </a:r>
          </a:p>
          <a:p>
            <a:endParaRPr lang="en-US" dirty="0"/>
          </a:p>
          <a:p>
            <a:r>
              <a:rPr lang="en-US" dirty="0"/>
              <a:t>Why We Do it</a:t>
            </a:r>
          </a:p>
          <a:p>
            <a:pPr lvl="1"/>
            <a:r>
              <a:rPr lang="en-US" dirty="0"/>
              <a:t>Don’t know     </a:t>
            </a:r>
            <a:endParaRPr lang="en-US" b="1" dirty="0">
              <a:latin typeface="Courier New" pitchFamily="49" charset="0"/>
              <a:cs typeface="Courier New" pitchFamily="49" charset="0"/>
            </a:endParaRP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87</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TSCC Workflow</a:t>
            </a:r>
          </a:p>
        </p:txBody>
      </p:sp>
      <p:pic>
        <p:nvPicPr>
          <p:cNvPr id="2051" name="Picture 3" descr="C:\Users\bob.baggerman\Desktop\shrug.jpg"/>
          <p:cNvPicPr>
            <a:picLocks noChangeAspect="1" noChangeArrowheads="1"/>
          </p:cNvPicPr>
          <p:nvPr/>
        </p:nvPicPr>
        <p:blipFill>
          <a:blip r:embed="rId2" cstate="print"/>
          <a:srcRect/>
          <a:stretch>
            <a:fillRect/>
          </a:stretch>
        </p:blipFill>
        <p:spPr bwMode="auto">
          <a:xfrm>
            <a:off x="2486504" y="4827588"/>
            <a:ext cx="937179" cy="1333918"/>
          </a:xfrm>
          <a:prstGeom prst="rect">
            <a:avLst/>
          </a:prstGeom>
          <a:noFill/>
        </p:spPr>
      </p:pic>
    </p:spTree>
    <p:extLst>
      <p:ext uri="{BB962C8B-B14F-4D97-AF65-F5344CB8AC3E}">
        <p14:creationId xmlns:p14="http://schemas.microsoft.com/office/powerpoint/2010/main" val="29520844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TSCC workflow tools are needed</a:t>
            </a:r>
          </a:p>
          <a:p>
            <a:pPr lvl="1"/>
            <a:r>
              <a:rPr lang="en-US" dirty="0"/>
              <a:t>TSCC membership is distributed</a:t>
            </a:r>
          </a:p>
          <a:p>
            <a:pPr lvl="1"/>
            <a:r>
              <a:rPr lang="en-US" dirty="0"/>
              <a:t>TSCC membership is very heterogeneous</a:t>
            </a:r>
          </a:p>
          <a:p>
            <a:pPr lvl="2"/>
            <a:r>
              <a:rPr lang="en-US" dirty="0"/>
              <a:t>No common tools</a:t>
            </a:r>
          </a:p>
          <a:p>
            <a:pPr lvl="1"/>
            <a:r>
              <a:rPr lang="en-US" dirty="0"/>
              <a:t>Need to collaborate better to be an effective organization</a:t>
            </a:r>
          </a:p>
          <a:p>
            <a:pPr lvl="1"/>
            <a:r>
              <a:rPr lang="en-US" dirty="0"/>
              <a:t>Need better tools to collaborate better</a:t>
            </a:r>
          </a:p>
          <a:p>
            <a:pPr lvl="2"/>
            <a:r>
              <a:rPr lang="en-US" dirty="0"/>
              <a:t>A low budget web site is our only shared resource</a:t>
            </a:r>
          </a:p>
          <a:p>
            <a:pPr lvl="1"/>
            <a:r>
              <a:rPr lang="en-US" dirty="0"/>
              <a:t>ALL subcommittees can benefit from common tools</a:t>
            </a:r>
          </a:p>
          <a:p>
            <a:pPr lvl="2"/>
            <a:endParaRPr lang="en-US" dirty="0"/>
          </a:p>
          <a:p>
            <a:r>
              <a:rPr lang="en-US" dirty="0"/>
              <a:t>How to collaborate better</a:t>
            </a:r>
          </a:p>
          <a:p>
            <a:pPr lvl="1"/>
            <a:r>
              <a:rPr lang="en-US" dirty="0"/>
              <a:t>Email tools</a:t>
            </a:r>
          </a:p>
          <a:p>
            <a:pPr lvl="1"/>
            <a:r>
              <a:rPr lang="en-US" dirty="0"/>
              <a:t>Document tools</a:t>
            </a:r>
          </a:p>
          <a:p>
            <a:endParaRPr lang="en-US" dirty="0"/>
          </a:p>
          <a:p>
            <a:pPr>
              <a:buNone/>
            </a:pPr>
            <a:endParaRPr lang="en-US" dirty="0"/>
          </a:p>
          <a:p>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88</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Better Tools – Why and How</a:t>
            </a:r>
          </a:p>
        </p:txBody>
      </p:sp>
    </p:spTree>
    <p:extLst>
      <p:ext uri="{BB962C8B-B14F-4D97-AF65-F5344CB8AC3E}">
        <p14:creationId xmlns:p14="http://schemas.microsoft.com/office/powerpoint/2010/main" val="1577790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Email lists are easy to setup and use</a:t>
            </a:r>
          </a:p>
          <a:p>
            <a:endParaRPr lang="en-US" dirty="0"/>
          </a:p>
          <a:p>
            <a:r>
              <a:rPr lang="en-US" dirty="0"/>
              <a:t>TSCC already provides email list capability</a:t>
            </a:r>
          </a:p>
          <a:p>
            <a:pPr lvl="1"/>
            <a:r>
              <a:rPr lang="en-US" dirty="0"/>
              <a:t>Used by Recorders / Reproducers for a long time</a:t>
            </a:r>
          </a:p>
          <a:p>
            <a:pPr lvl="1"/>
            <a:r>
              <a:rPr lang="en-US" dirty="0"/>
              <a:t>Very good experience</a:t>
            </a:r>
          </a:p>
          <a:p>
            <a:pPr lvl="2"/>
            <a:r>
              <a:rPr lang="en-US" dirty="0"/>
              <a:t>rr-all@tscc.org</a:t>
            </a:r>
          </a:p>
          <a:p>
            <a:pPr lvl="2"/>
            <a:r>
              <a:rPr lang="en-US" dirty="0"/>
              <a:t>rf-all@tscc.org</a:t>
            </a:r>
          </a:p>
          <a:p>
            <a:pPr lvl="1"/>
            <a:r>
              <a:rPr lang="en-US" dirty="0"/>
              <a:t> Based on GNU Mailman</a:t>
            </a:r>
          </a:p>
          <a:p>
            <a:pPr lvl="2"/>
            <a:r>
              <a:rPr lang="en-US" dirty="0"/>
              <a:t>Web management interface</a:t>
            </a:r>
          </a:p>
          <a:p>
            <a:pPr lvl="1"/>
            <a:r>
              <a:rPr lang="en-US" dirty="0"/>
              <a:t>Individuals can manage subscribe / unsubscribe</a:t>
            </a:r>
          </a:p>
          <a:p>
            <a:pPr>
              <a:buNone/>
            </a:pPr>
            <a:endParaRPr lang="en-US" dirty="0"/>
          </a:p>
          <a:p>
            <a:r>
              <a:rPr lang="en-US" dirty="0"/>
              <a:t>Every subcommittee should be using this!</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89</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Tools – Email Lists</a:t>
            </a:r>
          </a:p>
        </p:txBody>
      </p:sp>
    </p:spTree>
    <p:extLst>
      <p:ext uri="{BB962C8B-B14F-4D97-AF65-F5344CB8AC3E}">
        <p14:creationId xmlns:p14="http://schemas.microsoft.com/office/powerpoint/2010/main" val="313989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a:defRPr/>
            </a:pPr>
            <a:r>
              <a:rPr lang="en-US" dirty="0"/>
              <a:t>TSCC Group Definitions</a:t>
            </a:r>
          </a:p>
        </p:txBody>
      </p:sp>
      <p:sp>
        <p:nvSpPr>
          <p:cNvPr id="32771" name="Rectangle 3"/>
          <p:cNvSpPr>
            <a:spLocks noGrp="1" noChangeArrowheads="1"/>
          </p:cNvSpPr>
          <p:nvPr>
            <p:ph type="body" idx="4294967295"/>
          </p:nvPr>
        </p:nvSpPr>
        <p:spPr/>
        <p:txBody>
          <a:bodyPr/>
          <a:lstStyle/>
          <a:p>
            <a:pPr>
              <a:lnSpc>
                <a:spcPct val="90000"/>
              </a:lnSpc>
              <a:defRPr/>
            </a:pPr>
            <a:r>
              <a:rPr lang="en-US" sz="2400" dirty="0"/>
              <a:t>Government entities are defined to include agencies of the United States Government, foreign governments, and not-for-profit organizations under contract to them</a:t>
            </a:r>
          </a:p>
          <a:p>
            <a:pPr>
              <a:lnSpc>
                <a:spcPct val="90000"/>
              </a:lnSpc>
              <a:defRPr/>
            </a:pPr>
            <a:endParaRPr lang="en-US" sz="2400" dirty="0"/>
          </a:p>
          <a:p>
            <a:pPr>
              <a:lnSpc>
                <a:spcPct val="90000"/>
              </a:lnSpc>
              <a:defRPr/>
            </a:pPr>
            <a:r>
              <a:rPr lang="en-US" sz="2400" dirty="0"/>
              <a:t>Commercial entities are defined as manufacturers or vendors of equipment, software, or systems, for-profit companies that use telemetry equipment, and suppliers of telemetry-related services, such as consulting, on a for-profit basis.</a:t>
            </a:r>
          </a:p>
          <a:p>
            <a:pPr>
              <a:lnSpc>
                <a:spcPct val="90000"/>
              </a:lnSpc>
              <a:defRPr/>
            </a:pPr>
            <a:endParaRPr lang="en-US" sz="2400" dirty="0"/>
          </a:p>
          <a:p>
            <a:pPr lvl="1">
              <a:lnSpc>
                <a:spcPct val="90000"/>
              </a:lnSpc>
              <a:defRPr/>
            </a:pPr>
            <a:endParaRPr lang="en-US" sz="2000" dirty="0"/>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9</a:t>
            </a:fld>
            <a:endParaRPr lang="en-US" dirty="0"/>
          </a:p>
        </p:txBody>
      </p:sp>
    </p:spTree>
    <p:extLst>
      <p:ext uri="{BB962C8B-B14F-4D97-AF65-F5344CB8AC3E}">
        <p14:creationId xmlns:p14="http://schemas.microsoft.com/office/powerpoint/2010/main" val="7933940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a:t>Current TSCC web site is a wiki</a:t>
            </a:r>
          </a:p>
          <a:p>
            <a:pPr lvl="1">
              <a:lnSpc>
                <a:spcPct val="200000"/>
              </a:lnSpc>
            </a:pPr>
            <a:r>
              <a:rPr lang="en-US" dirty="0"/>
              <a:t>Anyone can edit (like Wikipedia)</a:t>
            </a:r>
          </a:p>
          <a:p>
            <a:pPr lvl="1">
              <a:lnSpc>
                <a:spcPct val="200000"/>
              </a:lnSpc>
            </a:pPr>
            <a:r>
              <a:rPr lang="en-US" dirty="0"/>
              <a:t>Based on </a:t>
            </a:r>
            <a:r>
              <a:rPr lang="en-US" dirty="0" err="1"/>
              <a:t>DokuWiki</a:t>
            </a:r>
            <a:endParaRPr lang="en-US" dirty="0"/>
          </a:p>
          <a:p>
            <a:pPr>
              <a:lnSpc>
                <a:spcPct val="200000"/>
              </a:lnSpc>
            </a:pPr>
            <a:r>
              <a:rPr lang="en-US" dirty="0"/>
              <a:t>Wiki combines</a:t>
            </a:r>
          </a:p>
          <a:p>
            <a:pPr lvl="1">
              <a:lnSpc>
                <a:spcPct val="200000"/>
              </a:lnSpc>
            </a:pPr>
            <a:r>
              <a:rPr lang="en-US" dirty="0"/>
              <a:t>Web formatting to maintain look and feel</a:t>
            </a:r>
          </a:p>
          <a:p>
            <a:pPr lvl="1">
              <a:lnSpc>
                <a:spcPct val="200000"/>
              </a:lnSpc>
            </a:pPr>
            <a:r>
              <a:rPr lang="en-US" dirty="0"/>
              <a:t>Allows easy editing and updating</a:t>
            </a:r>
          </a:p>
          <a:p>
            <a:pPr>
              <a:lnSpc>
                <a:spcPct val="200000"/>
              </a:lnSpc>
            </a:pPr>
            <a:r>
              <a:rPr lang="en-US" dirty="0"/>
              <a:t>Wiki lacks the features for effective collaboration</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90</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Tools – Web Site Wiki</a:t>
            </a:r>
          </a:p>
        </p:txBody>
      </p:sp>
    </p:spTree>
    <p:extLst>
      <p:ext uri="{BB962C8B-B14F-4D97-AF65-F5344CB8AC3E}">
        <p14:creationId xmlns:p14="http://schemas.microsoft.com/office/powerpoint/2010/main" val="7611527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a Document</a:t>
            </a:r>
          </a:p>
          <a:p>
            <a:pPr lvl="1"/>
            <a:r>
              <a:rPr lang="en-US" dirty="0"/>
              <a:t>MS Word document</a:t>
            </a:r>
          </a:p>
          <a:p>
            <a:pPr lvl="1"/>
            <a:r>
              <a:rPr lang="en-US" dirty="0"/>
              <a:t>Google docs</a:t>
            </a:r>
          </a:p>
          <a:p>
            <a:pPr lvl="1"/>
            <a:r>
              <a:rPr lang="en-US" dirty="0"/>
              <a:t>Web document</a:t>
            </a:r>
          </a:p>
          <a:p>
            <a:endParaRPr lang="en-US" dirty="0"/>
          </a:p>
          <a:p>
            <a:r>
              <a:rPr lang="en-US" dirty="0"/>
              <a:t>MS Word Documents</a:t>
            </a:r>
          </a:p>
          <a:p>
            <a:pPr lvl="1"/>
            <a:r>
              <a:rPr lang="en-US" dirty="0"/>
              <a:t>Word is ubiquitous</a:t>
            </a:r>
          </a:p>
          <a:p>
            <a:pPr lvl="1"/>
            <a:r>
              <a:rPr lang="en-US" dirty="0"/>
              <a:t>Shared Word documents are hard to configuration manage</a:t>
            </a:r>
          </a:p>
          <a:p>
            <a:pPr lvl="1"/>
            <a:endParaRPr lang="en-US" dirty="0"/>
          </a:p>
          <a:p>
            <a:r>
              <a:rPr lang="en-US" dirty="0"/>
              <a:t>Google Docs</a:t>
            </a:r>
          </a:p>
          <a:p>
            <a:pPr lvl="1"/>
            <a:r>
              <a:rPr lang="en-US" dirty="0"/>
              <a:t>Works well for Google users</a:t>
            </a:r>
          </a:p>
          <a:p>
            <a:pPr lvl="1"/>
            <a:r>
              <a:rPr lang="en-US" dirty="0"/>
              <a:t>Google Docs don’t </a:t>
            </a:r>
            <a:r>
              <a:rPr lang="en-US" u="sng" dirty="0"/>
              <a:t>easily</a:t>
            </a:r>
            <a:r>
              <a:rPr lang="en-US" dirty="0"/>
              <a:t> integrate into web presence</a:t>
            </a:r>
          </a:p>
          <a:p>
            <a:pPr lvl="1"/>
            <a:r>
              <a:rPr lang="en-US" dirty="0"/>
              <a:t>Doesn’t support other collaboration features</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a:ln>
                  <a:noFill/>
                </a:ln>
                <a:solidFill>
                  <a:sysClr val="windowText" lastClr="000000"/>
                </a:solidFill>
                <a:effectLst/>
                <a:uLnTx/>
                <a:uFillTx/>
              </a:rPr>
              <a:t>Nov</a:t>
            </a:r>
            <a:r>
              <a:rPr kumimoji="0" lang="fr-FR" sz="1800" b="0" i="0" u="none" strike="noStrike" kern="0" cap="none" spc="0" normalizeH="0" baseline="0" noProof="0" dirty="0">
                <a:ln>
                  <a:noFill/>
                </a:ln>
                <a:solidFill>
                  <a:sysClr val="windowText" lastClr="000000"/>
                </a:solidFill>
                <a:effectLst/>
                <a:uLnTx/>
                <a:uFillTx/>
              </a:rPr>
              <a:t> 2016</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Tools – “Document” Collaboration</a:t>
            </a:r>
          </a:p>
        </p:txBody>
      </p:sp>
    </p:spTree>
    <p:extLst>
      <p:ext uri="{BB962C8B-B14F-4D97-AF65-F5344CB8AC3E}">
        <p14:creationId xmlns:p14="http://schemas.microsoft.com/office/powerpoint/2010/main" val="35521746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Confluence is </a:t>
            </a:r>
          </a:p>
          <a:p>
            <a:pPr lvl="1"/>
            <a:r>
              <a:rPr lang="en-US" dirty="0"/>
              <a:t>A web based product designed for collaboration</a:t>
            </a:r>
          </a:p>
          <a:p>
            <a:pPr lvl="2"/>
            <a:r>
              <a:rPr lang="en-US" dirty="0" err="1"/>
              <a:t>Atlassian</a:t>
            </a:r>
            <a:endParaRPr lang="en-US" dirty="0"/>
          </a:p>
          <a:p>
            <a:pPr lvl="1"/>
            <a:r>
              <a:rPr lang="en-US" dirty="0"/>
              <a:t>Easy to master</a:t>
            </a:r>
          </a:p>
          <a:p>
            <a:pPr lvl="1"/>
            <a:r>
              <a:rPr lang="en-US" dirty="0"/>
              <a:t>Pages are created in a hierarchical fashion</a:t>
            </a:r>
          </a:p>
          <a:p>
            <a:pPr lvl="1"/>
            <a:r>
              <a:rPr lang="en-US" dirty="0"/>
              <a:t>Previous versions of pages are kept</a:t>
            </a:r>
          </a:p>
          <a:p>
            <a:pPr lvl="2"/>
            <a:r>
              <a:rPr lang="en-US" dirty="0"/>
              <a:t>Can view changes between revisions</a:t>
            </a:r>
          </a:p>
          <a:p>
            <a:pPr lvl="1"/>
            <a:r>
              <a:rPr lang="en-US" dirty="0"/>
              <a:t>Suitably powerful web based WYSIWYG (almost) editor</a:t>
            </a:r>
          </a:p>
          <a:p>
            <a:pPr lvl="1"/>
            <a:r>
              <a:rPr lang="en-US" dirty="0"/>
              <a:t>Allows attaching user comments and annotations</a:t>
            </a:r>
          </a:p>
          <a:p>
            <a:pPr lvl="1"/>
            <a:r>
              <a:rPr lang="en-US" dirty="0"/>
              <a:t>Allows “watching” pages</a:t>
            </a:r>
          </a:p>
          <a:p>
            <a:pPr lvl="1"/>
            <a:r>
              <a:rPr lang="en-US" dirty="0"/>
              <a:t>Allows attaching arbitrary files to pages</a:t>
            </a:r>
          </a:p>
          <a:p>
            <a:pPr lvl="1"/>
            <a:r>
              <a:rPr lang="en-US" dirty="0"/>
              <a:t>Produces relatively attractive PDF or Word documents from pages</a:t>
            </a:r>
          </a:p>
          <a:p>
            <a:pPr lvl="1"/>
            <a:r>
              <a:rPr lang="en-US" dirty="0"/>
              <a:t>Cheap for small organizations</a:t>
            </a:r>
          </a:p>
          <a:p>
            <a:pPr lvl="2"/>
            <a:r>
              <a:rPr lang="en-US" dirty="0"/>
              <a:t>$10 / month for up to 10 users hosted</a:t>
            </a:r>
          </a:p>
          <a:p>
            <a:pPr lvl="2"/>
            <a:r>
              <a:rPr lang="en-US" dirty="0"/>
              <a:t>$10 to purchase to self host</a:t>
            </a:r>
          </a:p>
          <a:p>
            <a:pPr lvl="1"/>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Tools - Confluence</a:t>
            </a:r>
          </a:p>
        </p:txBody>
      </p:sp>
    </p:spTree>
    <p:extLst>
      <p:ext uri="{BB962C8B-B14F-4D97-AF65-F5344CB8AC3E}">
        <p14:creationId xmlns:p14="http://schemas.microsoft.com/office/powerpoint/2010/main" val="18479994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Hosted on </a:t>
            </a:r>
            <a:r>
              <a:rPr lang="en-US" dirty="0" err="1"/>
              <a:t>Atlassian</a:t>
            </a:r>
            <a:r>
              <a:rPr lang="en-US" dirty="0"/>
              <a:t> web server</a:t>
            </a:r>
          </a:p>
          <a:p>
            <a:pPr lvl="1"/>
            <a:r>
              <a:rPr lang="en-US" dirty="0"/>
              <a:t>tsccwork.atlassian.net</a:t>
            </a:r>
          </a:p>
          <a:p>
            <a:pPr lvl="1"/>
            <a:r>
              <a:rPr lang="en-US" dirty="0"/>
              <a:t>Convenient link from www.tscc.org</a:t>
            </a:r>
          </a:p>
          <a:p>
            <a:r>
              <a:rPr lang="en-US" dirty="0"/>
              <a:t>Users</a:t>
            </a:r>
          </a:p>
          <a:p>
            <a:pPr lvl="1"/>
            <a:r>
              <a:rPr lang="en-US" dirty="0"/>
              <a:t>One overall admin user account</a:t>
            </a:r>
          </a:p>
          <a:p>
            <a:pPr lvl="1"/>
            <a:r>
              <a:rPr lang="en-US" dirty="0"/>
              <a:t>Each subcommittee has an admin user account</a:t>
            </a:r>
          </a:p>
          <a:p>
            <a:pPr lvl="1"/>
            <a:r>
              <a:rPr lang="en-US" dirty="0"/>
              <a:t>&lt; 10 users!</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Tools – Confluence – How we use</a:t>
            </a:r>
          </a:p>
        </p:txBody>
      </p:sp>
    </p:spTree>
    <p:extLst>
      <p:ext uri="{BB962C8B-B14F-4D97-AF65-F5344CB8AC3E}">
        <p14:creationId xmlns:p14="http://schemas.microsoft.com/office/powerpoint/2010/main" val="28090360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 spaces for each subcommittee</a:t>
            </a:r>
          </a:p>
          <a:p>
            <a:endParaRPr lang="en-US" dirty="0"/>
          </a:p>
          <a:p>
            <a:r>
              <a:rPr lang="en-US" dirty="0"/>
              <a:t>Subcommittees create pages</a:t>
            </a:r>
          </a:p>
          <a:p>
            <a:pPr lvl="1"/>
            <a:r>
              <a:rPr lang="en-US" dirty="0"/>
              <a:t>Pages are hierarchical</a:t>
            </a:r>
          </a:p>
          <a:p>
            <a:pPr lvl="1"/>
            <a:r>
              <a:rPr lang="en-US" dirty="0"/>
              <a:t>Informational pages</a:t>
            </a:r>
          </a:p>
          <a:p>
            <a:pPr lvl="1"/>
            <a:r>
              <a:rPr lang="en-US" dirty="0"/>
              <a:t>Working documents </a:t>
            </a:r>
          </a:p>
          <a:p>
            <a:pPr lvl="1"/>
            <a:endParaRPr lang="en-US" dirty="0"/>
          </a:p>
          <a:p>
            <a:r>
              <a:rPr lang="en-US" dirty="0"/>
              <a:t>Working documents</a:t>
            </a:r>
          </a:p>
          <a:p>
            <a:pPr lvl="1"/>
            <a:r>
              <a:rPr lang="en-US" dirty="0"/>
              <a:t>Documents for general review and comments</a:t>
            </a:r>
          </a:p>
          <a:p>
            <a:pPr lvl="1"/>
            <a:r>
              <a:rPr lang="en-US" dirty="0"/>
              <a:t>Admin creates and edits these</a:t>
            </a:r>
          </a:p>
          <a:p>
            <a:pPr lvl="1"/>
            <a:r>
              <a:rPr lang="en-US" dirty="0"/>
              <a:t>Subcommittee may want to share Admin login to two or three trusted people</a:t>
            </a:r>
          </a:p>
          <a:p>
            <a:pPr lvl="1"/>
            <a:r>
              <a:rPr lang="en-US" dirty="0"/>
              <a:t>Members can review and comment</a:t>
            </a:r>
          </a:p>
          <a:p>
            <a:pPr lvl="2"/>
            <a:r>
              <a:rPr lang="en-US" dirty="0"/>
              <a:t>Anonymous comments OK for now</a:t>
            </a:r>
          </a:p>
          <a:p>
            <a:pPr lvl="2"/>
            <a:r>
              <a:rPr lang="en-US" dirty="0"/>
              <a:t>Can control access and security as needed if necessary</a:t>
            </a:r>
          </a:p>
          <a:p>
            <a:pPr lvl="1"/>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94</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Tools – Confluence – How we use</a:t>
            </a:r>
          </a:p>
        </p:txBody>
      </p:sp>
    </p:spTree>
    <p:extLst>
      <p:ext uri="{BB962C8B-B14F-4D97-AF65-F5344CB8AC3E}">
        <p14:creationId xmlns:p14="http://schemas.microsoft.com/office/powerpoint/2010/main" val="103969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95</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Tools – Confluence – Examples	</a:t>
            </a:r>
          </a:p>
        </p:txBody>
      </p:sp>
      <p:pic>
        <p:nvPicPr>
          <p:cNvPr id="6146" name="Picture 2" descr="https://wac-cdn.atlassian.com/dam/jcr:2e48176d-5d5e-48fa-beb3-5a5150ef459a/confluence-features-powerful-editor.png?cdnVersion=eb"/>
          <p:cNvPicPr>
            <a:picLocks noChangeAspect="1" noChangeArrowheads="1"/>
          </p:cNvPicPr>
          <p:nvPr/>
        </p:nvPicPr>
        <p:blipFill>
          <a:blip r:embed="rId2" cstate="print"/>
          <a:srcRect/>
          <a:stretch>
            <a:fillRect/>
          </a:stretch>
        </p:blipFill>
        <p:spPr bwMode="auto">
          <a:xfrm>
            <a:off x="637952" y="1242939"/>
            <a:ext cx="7719237" cy="4779990"/>
          </a:xfrm>
          <a:prstGeom prst="rect">
            <a:avLst/>
          </a:prstGeom>
          <a:noFill/>
        </p:spPr>
      </p:pic>
    </p:spTree>
    <p:extLst>
      <p:ext uri="{BB962C8B-B14F-4D97-AF65-F5344CB8AC3E}">
        <p14:creationId xmlns:p14="http://schemas.microsoft.com/office/powerpoint/2010/main" val="3075716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gn="ctr">
              <a:buNone/>
            </a:pPr>
            <a:endParaRPr lang="en-US" sz="2800" dirty="0"/>
          </a:p>
          <a:p>
            <a:pPr lvl="1" algn="ctr">
              <a:buNone/>
            </a:pPr>
            <a:endParaRPr lang="en-US" sz="2800" dirty="0"/>
          </a:p>
          <a:p>
            <a:pPr lvl="1" algn="ctr">
              <a:buNone/>
            </a:pPr>
            <a:endParaRPr lang="en-US" sz="2800" dirty="0"/>
          </a:p>
          <a:p>
            <a:pPr lvl="1" algn="ctr">
              <a:buNone/>
            </a:pPr>
            <a:endParaRPr lang="en-US" sz="2800" dirty="0"/>
          </a:p>
          <a:p>
            <a:pPr lvl="1" algn="ctr">
              <a:buNone/>
            </a:pPr>
            <a:r>
              <a:rPr lang="en-US" sz="2800" dirty="0"/>
              <a:t>Hopefully some live examples here!</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96</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Tools – Confluence – Examples	</a:t>
            </a:r>
          </a:p>
        </p:txBody>
      </p:sp>
    </p:spTree>
    <p:extLst>
      <p:ext uri="{BB962C8B-B14F-4D97-AF65-F5344CB8AC3E}">
        <p14:creationId xmlns:p14="http://schemas.microsoft.com/office/powerpoint/2010/main" val="4051509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a:t>Collaboration is the key to TSCC effectiveness</a:t>
            </a:r>
          </a:p>
          <a:p>
            <a:pPr>
              <a:lnSpc>
                <a:spcPct val="200000"/>
              </a:lnSpc>
            </a:pPr>
            <a:r>
              <a:rPr lang="en-US" dirty="0"/>
              <a:t>Email lists are easy and powerful, let’s use them!</a:t>
            </a:r>
          </a:p>
          <a:p>
            <a:pPr>
              <a:lnSpc>
                <a:spcPct val="200000"/>
              </a:lnSpc>
            </a:pPr>
            <a:r>
              <a:rPr lang="en-US" dirty="0"/>
              <a:t>Document collaboration is more difficult</a:t>
            </a:r>
          </a:p>
          <a:p>
            <a:pPr lvl="1">
              <a:lnSpc>
                <a:spcPct val="200000"/>
              </a:lnSpc>
            </a:pPr>
            <a:r>
              <a:rPr lang="en-US" dirty="0"/>
              <a:t>Let’s try Confluence and see if it suits our needs</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09 Mars 2016</a:t>
            </a:r>
            <a:endParaRPr kumimoji="0" lang="fr-FR"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ysClr val="windowText" lastClr="000000"/>
                </a:solidFill>
                <a:effectLst/>
                <a:uLnTx/>
                <a:uFillTx/>
              </a:rPr>
              <a:t>-  </a:t>
            </a:r>
            <a:fld id="{0B705659-1AF0-43A4-AA40-273AA1D96C47}"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97</a:t>
            </a:fld>
            <a:r>
              <a:rPr kumimoji="0" lang="fr-FR" sz="1800" b="0" i="0" u="none" strike="noStrike" kern="0" cap="none" spc="0" normalizeH="0" baseline="0" noProof="0">
                <a:ln>
                  <a:noFill/>
                </a:ln>
                <a:solidFill>
                  <a:sysClr val="windowText" lastClr="000000"/>
                </a:solidFill>
                <a:effectLst/>
                <a:uLnTx/>
                <a:uFillTx/>
              </a:rPr>
              <a:t> -</a:t>
            </a:r>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tle 5"/>
          <p:cNvSpPr>
            <a:spLocks noGrp="1"/>
          </p:cNvSpPr>
          <p:nvPr>
            <p:ph type="title"/>
          </p:nvPr>
        </p:nvSpPr>
        <p:spPr/>
        <p:txBody>
          <a:bodyPr/>
          <a:lstStyle/>
          <a:p>
            <a:r>
              <a:rPr lang="en-US" dirty="0"/>
              <a:t>Summary	</a:t>
            </a:r>
          </a:p>
        </p:txBody>
      </p:sp>
    </p:spTree>
    <p:extLst>
      <p:ext uri="{BB962C8B-B14F-4D97-AF65-F5344CB8AC3E}">
        <p14:creationId xmlns:p14="http://schemas.microsoft.com/office/powerpoint/2010/main" val="184528972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ZDS">
  <a:themeElements>
    <a:clrScheme name="template GROUP-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GROUP-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GROUP-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GROUP-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GROUP-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GROUP-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GROUP-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GROUP-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GROUP-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GROUP-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GROUP-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GROUP-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GROUP-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738</TotalTime>
  <Words>5926</Words>
  <Application>Microsoft Office PowerPoint</Application>
  <PresentationFormat>On-screen Show (4:3)</PresentationFormat>
  <Paragraphs>1001</Paragraphs>
  <Slides>97</Slides>
  <Notes>18</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3</vt:i4>
      </vt:variant>
      <vt:variant>
        <vt:lpstr>Slide Titles</vt:lpstr>
      </vt:variant>
      <vt:variant>
        <vt:i4>97</vt:i4>
      </vt:variant>
    </vt:vector>
  </HeadingPairs>
  <TitlesOfParts>
    <vt:vector size="115" baseType="lpstr">
      <vt:lpstr>ＭＳ Ｐゴシック</vt:lpstr>
      <vt:lpstr>ＭＳ Ｐゴシック</vt:lpstr>
      <vt:lpstr>Arial</vt:lpstr>
      <vt:lpstr>Century Gothic</vt:lpstr>
      <vt:lpstr>Comic Sans MS</vt:lpstr>
      <vt:lpstr>Courier New</vt:lpstr>
      <vt:lpstr>Georgia</vt:lpstr>
      <vt:lpstr>Times New Roman</vt:lpstr>
      <vt:lpstr>Verdana</vt:lpstr>
      <vt:lpstr>Wingdings</vt:lpstr>
      <vt:lpstr>Wingdings 2</vt:lpstr>
      <vt:lpstr>Wingdings 3</vt:lpstr>
      <vt:lpstr>Globe</vt:lpstr>
      <vt:lpstr>ZDS</vt:lpstr>
      <vt:lpstr>Ion</vt:lpstr>
      <vt:lpstr>Visio.Drawing.11</vt:lpstr>
      <vt:lpstr>Visio.Drawing.6</vt:lpstr>
      <vt:lpstr>Bitmap Image</vt:lpstr>
      <vt:lpstr>TSCC Fall 2016 Meeting</vt:lpstr>
      <vt:lpstr>Abridged Agenda</vt:lpstr>
      <vt:lpstr>Welcome</vt:lpstr>
      <vt:lpstr>Committee Reports</vt:lpstr>
      <vt:lpstr>TSCC Spring 2016 Nominating Subcommittee Report</vt:lpstr>
      <vt:lpstr>Nominating Sub-Committee Membership</vt:lpstr>
      <vt:lpstr>Sub-Committee Focus</vt:lpstr>
      <vt:lpstr>TSCC Membership Rules</vt:lpstr>
      <vt:lpstr>TSCC Group Definitions</vt:lpstr>
      <vt:lpstr>TSCC Membership Terms</vt:lpstr>
      <vt:lpstr>TSCC Makeup</vt:lpstr>
      <vt:lpstr>TSCC Membership</vt:lpstr>
      <vt:lpstr>TSCC Membership</vt:lpstr>
      <vt:lpstr>TSCC Membership</vt:lpstr>
      <vt:lpstr>Open Membership Slots</vt:lpstr>
      <vt:lpstr>New Membership Vote</vt:lpstr>
      <vt:lpstr>TSCC Officers</vt:lpstr>
      <vt:lpstr>Open Actions</vt:lpstr>
      <vt:lpstr>Treasurer Report for the Period 3/14/16 thru 11/6/16</vt:lpstr>
      <vt:lpstr>TSCC Fall 2016 RF Subcommittee Report </vt:lpstr>
      <vt:lpstr>Membership</vt:lpstr>
      <vt:lpstr>Subcommittee Focus</vt:lpstr>
      <vt:lpstr>Significant Activity</vt:lpstr>
      <vt:lpstr>Significant Activity</vt:lpstr>
      <vt:lpstr>Significant Activity</vt:lpstr>
      <vt:lpstr>Significant Activity</vt:lpstr>
      <vt:lpstr>Significant Activity</vt:lpstr>
      <vt:lpstr>Significant Activity</vt:lpstr>
      <vt:lpstr>Significant Activity</vt:lpstr>
      <vt:lpstr>Proposed Subjects for RF Vendor Working Group</vt:lpstr>
      <vt:lpstr>Proposed Subjects for RF Vendor Working Group</vt:lpstr>
      <vt:lpstr>TSCC Fall 2016 Data Multiplex Committee Report</vt:lpstr>
      <vt:lpstr>Committee Members</vt:lpstr>
      <vt:lpstr>Sub-Committee Standards</vt:lpstr>
      <vt:lpstr>Sub Committee Membership</vt:lpstr>
      <vt:lpstr>Sub-Committee Focus</vt:lpstr>
      <vt:lpstr>Open Actions</vt:lpstr>
      <vt:lpstr>TSCC Spring 2016 Networks Subcommittee Report </vt:lpstr>
      <vt:lpstr>Sub Committee Membership</vt:lpstr>
      <vt:lpstr>Sub-Committee Focus I</vt:lpstr>
      <vt:lpstr>Sub-Committee Focus II</vt:lpstr>
      <vt:lpstr>Sub-Committee Focus IV</vt:lpstr>
      <vt:lpstr>Open Actions</vt:lpstr>
      <vt:lpstr>TSCC Spring 2016 Transducers Subcommittee Report </vt:lpstr>
      <vt:lpstr>IEEE 1451 -- Smart Transducer Interface Standards for Sensors, Actuators, and Devices       Kang Lee  Chair, TC9 on Sensor Technology IEEE Instrumentation and Measurement Society      </vt:lpstr>
      <vt:lpstr>Transducers (Sensors &amp; Actuators) are used everywhere</vt:lpstr>
      <vt:lpstr>How about this ?  A real world “Sensor Instrumentation” problem</vt:lpstr>
      <vt:lpstr>Smart Transducers - IEEE 1451 Definition:</vt:lpstr>
      <vt:lpstr>PowerPoint Presentation</vt:lpstr>
      <vt:lpstr>PowerPoint Presentation</vt:lpstr>
      <vt:lpstr>PowerPoint Presentation</vt:lpstr>
      <vt:lpstr>IEEE 1451 Family of Standards</vt:lpstr>
      <vt:lpstr>IEEE 1451 Changes  the Sensor Measurement Paradigm </vt:lpstr>
      <vt:lpstr>TEDS is a Key Enabler for Smart Transducers </vt:lpstr>
      <vt:lpstr>via Transducer Electronic Data Sheets (TEDS)</vt:lpstr>
      <vt:lpstr>P1451 facing</vt:lpstr>
      <vt:lpstr>Industrial Internet Revolution is here</vt:lpstr>
      <vt:lpstr>Cyber Physical Systems in different Sectors</vt:lpstr>
      <vt:lpstr>IoT Sensor Growth</vt:lpstr>
      <vt:lpstr>ch</vt:lpstr>
      <vt:lpstr>For More Information About  IEEE I&amp;MS TC-9 Sponsored IEEE Standards</vt:lpstr>
      <vt:lpstr>PowerPoint Presentation</vt:lpstr>
      <vt:lpstr>TSCC Fall 2016  Coding and Data Compression Subcommittee Report</vt:lpstr>
      <vt:lpstr>Membership</vt:lpstr>
      <vt:lpstr>Sub-Committee Focus</vt:lpstr>
      <vt:lpstr>Significant Activity</vt:lpstr>
      <vt:lpstr>Significant Activity</vt:lpstr>
      <vt:lpstr>Significant Activity</vt:lpstr>
      <vt:lpstr>Significant Activity</vt:lpstr>
      <vt:lpstr>Significant Activity</vt:lpstr>
      <vt:lpstr>Open Actions</vt:lpstr>
      <vt:lpstr>“TSCC Fall 2016  Recorder and Reproducer Committee Reports”</vt:lpstr>
      <vt:lpstr>Sub Committee Membership</vt:lpstr>
      <vt:lpstr>Sub-Committee Focus</vt:lpstr>
      <vt:lpstr>Significant Activity</vt:lpstr>
      <vt:lpstr>Significant Activity  RCC Document 106-17 Chapter 10 </vt:lpstr>
      <vt:lpstr>Significant Activity  RCC Document 106-17 Chapter 10 </vt:lpstr>
      <vt:lpstr>Significant Activity  RCC Document 106-17 Chapter 10 </vt:lpstr>
      <vt:lpstr>Significant Activity  RCC Document 106-17 Chapter 10 </vt:lpstr>
      <vt:lpstr>Open Actions</vt:lpstr>
      <vt:lpstr>ETSC Report</vt:lpstr>
      <vt:lpstr>Open Actions </vt:lpstr>
      <vt:lpstr>PowerPoint Presentation</vt:lpstr>
      <vt:lpstr>Website Status</vt:lpstr>
      <vt:lpstr>TSCC Collaboration Tools</vt:lpstr>
      <vt:lpstr>Intro</vt:lpstr>
      <vt:lpstr>TSCC Workflow</vt:lpstr>
      <vt:lpstr>Better Tools – Why and How</vt:lpstr>
      <vt:lpstr>Tools – Email Lists</vt:lpstr>
      <vt:lpstr>Tools – Web Site Wiki</vt:lpstr>
      <vt:lpstr>Tools – “Document” Collaboration</vt:lpstr>
      <vt:lpstr>Tools - Confluence</vt:lpstr>
      <vt:lpstr>Tools – Confluence – How we use</vt:lpstr>
      <vt:lpstr>Tools – Confluence – How we use</vt:lpstr>
      <vt:lpstr>Tools – Confluence – Examples </vt:lpstr>
      <vt:lpstr>Tools – Confluence – Examples </vt:lpstr>
      <vt:lpstr>Summary </vt:lpstr>
    </vt:vector>
  </TitlesOfParts>
  <Company>Telemetry-West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“Sub-Committee Name”</dc:title>
  <dc:creator>David</dc:creator>
  <cp:lastModifiedBy>Diarmuid Corry</cp:lastModifiedBy>
  <cp:revision>90</cp:revision>
  <cp:lastPrinted>2016-03-19T02:28:40Z</cp:lastPrinted>
  <dcterms:created xsi:type="dcterms:W3CDTF">2007-10-17T21:05:54Z</dcterms:created>
  <dcterms:modified xsi:type="dcterms:W3CDTF">2016-11-17T01:50:19Z</dcterms:modified>
</cp:coreProperties>
</file>