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slides/slide79.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7"/>
  </p:notesMasterIdLst>
  <p:sldIdLst>
    <p:sldId id="427" r:id="rId2"/>
    <p:sldId id="430" r:id="rId3"/>
    <p:sldId id="431" r:id="rId4"/>
    <p:sldId id="432" r:id="rId5"/>
    <p:sldId id="433" r:id="rId6"/>
    <p:sldId id="434" r:id="rId7"/>
    <p:sldId id="435" r:id="rId8"/>
    <p:sldId id="436" r:id="rId9"/>
    <p:sldId id="331" r:id="rId10"/>
    <p:sldId id="265"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48" r:id="rId25"/>
    <p:sldId id="349" r:id="rId26"/>
    <p:sldId id="350" r:id="rId27"/>
    <p:sldId id="351" r:id="rId28"/>
    <p:sldId id="352" r:id="rId29"/>
    <p:sldId id="353" r:id="rId30"/>
    <p:sldId id="354" r:id="rId31"/>
    <p:sldId id="355" r:id="rId32"/>
    <p:sldId id="362" r:id="rId33"/>
    <p:sldId id="364" r:id="rId34"/>
    <p:sldId id="365" r:id="rId35"/>
    <p:sldId id="366" r:id="rId36"/>
    <p:sldId id="367" r:id="rId37"/>
    <p:sldId id="368" r:id="rId38"/>
    <p:sldId id="369" r:id="rId39"/>
    <p:sldId id="370" r:id="rId40"/>
    <p:sldId id="371" r:id="rId41"/>
    <p:sldId id="372" r:id="rId42"/>
    <p:sldId id="373" r:id="rId43"/>
    <p:sldId id="374" r:id="rId44"/>
    <p:sldId id="375" r:id="rId45"/>
    <p:sldId id="376" r:id="rId46"/>
    <p:sldId id="377" r:id="rId47"/>
    <p:sldId id="378" r:id="rId48"/>
    <p:sldId id="383" r:id="rId49"/>
    <p:sldId id="384" r:id="rId50"/>
    <p:sldId id="385" r:id="rId51"/>
    <p:sldId id="386" r:id="rId52"/>
    <p:sldId id="387" r:id="rId53"/>
    <p:sldId id="388" r:id="rId54"/>
    <p:sldId id="389" r:id="rId55"/>
    <p:sldId id="390" r:id="rId56"/>
    <p:sldId id="391" r:id="rId57"/>
    <p:sldId id="392" r:id="rId58"/>
    <p:sldId id="393" r:id="rId59"/>
    <p:sldId id="394" r:id="rId60"/>
    <p:sldId id="395" r:id="rId61"/>
    <p:sldId id="396" r:id="rId62"/>
    <p:sldId id="397" r:id="rId63"/>
    <p:sldId id="398" r:id="rId64"/>
    <p:sldId id="399" r:id="rId65"/>
    <p:sldId id="400" r:id="rId66"/>
    <p:sldId id="401" r:id="rId67"/>
    <p:sldId id="402" r:id="rId68"/>
    <p:sldId id="403" r:id="rId69"/>
    <p:sldId id="404" r:id="rId70"/>
    <p:sldId id="405" r:id="rId71"/>
    <p:sldId id="406" r:id="rId72"/>
    <p:sldId id="407" r:id="rId73"/>
    <p:sldId id="408" r:id="rId74"/>
    <p:sldId id="409" r:id="rId75"/>
    <p:sldId id="414" r:id="rId76"/>
    <p:sldId id="415" r:id="rId77"/>
    <p:sldId id="416" r:id="rId78"/>
    <p:sldId id="417" r:id="rId79"/>
    <p:sldId id="418" r:id="rId80"/>
    <p:sldId id="419" r:id="rId81"/>
    <p:sldId id="420" r:id="rId82"/>
    <p:sldId id="421" r:id="rId83"/>
    <p:sldId id="422" r:id="rId84"/>
    <p:sldId id="423" r:id="rId85"/>
    <p:sldId id="424" r:id="rId86"/>
  </p:sldIdLst>
  <p:sldSz cx="9144000" cy="6858000" type="screen4x3"/>
  <p:notesSz cx="6934200" cy="92202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705" autoAdjust="0"/>
  </p:normalViewPr>
  <p:slideViewPr>
    <p:cSldViewPr>
      <p:cViewPr varScale="1">
        <p:scale>
          <a:sx n="78" d="100"/>
          <a:sy n="78" d="100"/>
        </p:scale>
        <p:origin x="-931"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73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8675" name="Rectangle 3"/>
          <p:cNvSpPr>
            <a:spLocks noGrp="1" noChangeArrowheads="1"/>
          </p:cNvSpPr>
          <p:nvPr>
            <p:ph type="dt" idx="1"/>
          </p:nvPr>
        </p:nvSpPr>
        <p:spPr bwMode="auto">
          <a:xfrm>
            <a:off x="3927475" y="0"/>
            <a:ext cx="300513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4" name="Rectangle 4"/>
          <p:cNvSpPr>
            <a:spLocks noGrp="1" noRot="1" noChangeAspect="1" noChangeArrowheads="1" noTextEdit="1"/>
          </p:cNvSpPr>
          <p:nvPr>
            <p:ph type="sldImg" idx="2"/>
          </p:nvPr>
        </p:nvSpPr>
        <p:spPr bwMode="auto">
          <a:xfrm>
            <a:off x="1162050" y="690563"/>
            <a:ext cx="4610100" cy="3457575"/>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93738" y="4378325"/>
            <a:ext cx="5546725" cy="41513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756650"/>
            <a:ext cx="300513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8679" name="Rectangle 7"/>
          <p:cNvSpPr>
            <a:spLocks noGrp="1" noChangeArrowheads="1"/>
          </p:cNvSpPr>
          <p:nvPr>
            <p:ph type="sldNum" sz="quarter" idx="5"/>
          </p:nvPr>
        </p:nvSpPr>
        <p:spPr bwMode="auto">
          <a:xfrm>
            <a:off x="3927475" y="8756650"/>
            <a:ext cx="300513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028D1394-ED8A-4B3A-9FDD-3F1D3D67921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endParaRPr lang="en-US" smtClean="0"/>
          </a:p>
        </p:txBody>
      </p:sp>
      <p:sp>
        <p:nvSpPr>
          <p:cNvPr id="23556" name="Slide Number Placeholder 3"/>
          <p:cNvSpPr txBox="1">
            <a:spLocks noGrp="1"/>
          </p:cNvSpPr>
          <p:nvPr/>
        </p:nvSpPr>
        <p:spPr bwMode="auto">
          <a:xfrm>
            <a:off x="3927183" y="8757301"/>
            <a:ext cx="3005448" cy="461325"/>
          </a:xfrm>
          <a:prstGeom prst="rect">
            <a:avLst/>
          </a:prstGeom>
          <a:noFill/>
          <a:ln w="9525">
            <a:noFill/>
            <a:miter lim="800000"/>
            <a:headEnd/>
            <a:tailEnd/>
          </a:ln>
        </p:spPr>
        <p:txBody>
          <a:bodyPr lIns="90580" tIns="45290" rIns="90580" bIns="45290" anchor="b"/>
          <a:lstStyle/>
          <a:p>
            <a:pPr algn="r" eaLnBrk="1" hangingPunct="1"/>
            <a:fld id="{F1934904-C451-44BC-A427-274B42AC547A}" type="slidenum">
              <a:rPr lang="en-US" sz="1200">
                <a:latin typeface="Arial" charset="0"/>
                <a:cs typeface="Arial" charset="0"/>
              </a:rPr>
              <a:pPr algn="r" eaLnBrk="1" hangingPunct="1"/>
              <a:t>12</a:t>
            </a:fld>
            <a:endParaRPr lang="en-US" sz="1200" dirty="0">
              <a:latin typeface="Arial"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74543" y="673881"/>
            <a:ext cx="4586685" cy="3449703"/>
          </a:xfrm>
          <a:solidFill>
            <a:srgbClr val="FFFFFF"/>
          </a:solidFill>
          <a:ln/>
        </p:spPr>
      </p:sp>
      <p:sp>
        <p:nvSpPr>
          <p:cNvPr id="11267" name="Rectangle 3"/>
          <p:cNvSpPr>
            <a:spLocks noGrp="1" noChangeArrowheads="1"/>
          </p:cNvSpPr>
          <p:nvPr>
            <p:ph type="body" idx="1"/>
          </p:nvPr>
        </p:nvSpPr>
        <p:spPr>
          <a:xfrm>
            <a:off x="904461" y="4347161"/>
            <a:ext cx="5125278" cy="4199158"/>
          </a:xfrm>
          <a:solidFill>
            <a:srgbClr val="FFFFFF"/>
          </a:solidFill>
          <a:ln>
            <a:solidFill>
              <a:srgbClr val="000000"/>
            </a:solidFill>
          </a:ln>
        </p:spPr>
        <p:txBody>
          <a:bodyPr/>
          <a:lstStyle/>
          <a:p>
            <a:endParaRPr lang="en-US" smtClean="0">
              <a:latin typeface="Arial" pitchFamily="34" charset="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p:spPr>
        <p:txBody>
          <a:bodyPr/>
          <a:lstStyle/>
          <a:p>
            <a:endParaRPr lang="en-US" smtClean="0">
              <a:latin typeface="Arial" pitchFamily="34" charset="0"/>
            </a:endParaRPr>
          </a:p>
        </p:txBody>
      </p:sp>
      <p:sp>
        <p:nvSpPr>
          <p:cNvPr id="8196" name="Slide Number Placeholder 3"/>
          <p:cNvSpPr>
            <a:spLocks noGrp="1"/>
          </p:cNvSpPr>
          <p:nvPr>
            <p:ph type="sldNum" sz="quarter" idx="5"/>
          </p:nvPr>
        </p:nvSpPr>
        <p:spPr>
          <a:noFill/>
        </p:spPr>
        <p:txBody>
          <a:bodyPr/>
          <a:lstStyle/>
          <a:p>
            <a:fld id="{740D8C7D-E0EF-4F29-B561-F5A59FBE9DBA}" type="slidenum">
              <a:rPr lang="en-US" smtClean="0">
                <a:latin typeface="Arial" pitchFamily="34" charset="0"/>
              </a:rPr>
              <a:pPr/>
              <a:t>38</a:t>
            </a:fld>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endParaRPr lang="en-US" smtClean="0">
              <a:latin typeface="Arial" pitchFamily="34" charset="0"/>
            </a:endParaRPr>
          </a:p>
        </p:txBody>
      </p:sp>
      <p:sp>
        <p:nvSpPr>
          <p:cNvPr id="9220" name="Slide Number Placeholder 3"/>
          <p:cNvSpPr>
            <a:spLocks noGrp="1"/>
          </p:cNvSpPr>
          <p:nvPr>
            <p:ph type="sldNum" sz="quarter" idx="5"/>
          </p:nvPr>
        </p:nvSpPr>
        <p:spPr>
          <a:noFill/>
        </p:spPr>
        <p:txBody>
          <a:bodyPr/>
          <a:lstStyle/>
          <a:p>
            <a:fld id="{EED0B43B-F55D-44B7-BDC5-BB197CFD2D24}" type="slidenum">
              <a:rPr lang="en-US" smtClean="0">
                <a:latin typeface="Arial" pitchFamily="34" charset="0"/>
              </a:rPr>
              <a:pPr/>
              <a:t>39</a:t>
            </a:fld>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p:spPr>
        <p:txBody>
          <a:bodyPr/>
          <a:lstStyle/>
          <a:p>
            <a:endParaRPr lang="en-US" smtClean="0">
              <a:latin typeface="Arial" pitchFamily="34" charset="0"/>
            </a:endParaRPr>
          </a:p>
        </p:txBody>
      </p:sp>
      <p:sp>
        <p:nvSpPr>
          <p:cNvPr id="10244" name="Slide Number Placeholder 3"/>
          <p:cNvSpPr>
            <a:spLocks noGrp="1"/>
          </p:cNvSpPr>
          <p:nvPr>
            <p:ph type="sldNum" sz="quarter" idx="5"/>
          </p:nvPr>
        </p:nvSpPr>
        <p:spPr>
          <a:noFill/>
        </p:spPr>
        <p:txBody>
          <a:bodyPr/>
          <a:lstStyle/>
          <a:p>
            <a:fld id="{3EC1E1DF-B552-4576-825D-C3A0FE4C6C3A}" type="slidenum">
              <a:rPr lang="en-US" smtClean="0">
                <a:latin typeface="Arial" pitchFamily="34" charset="0"/>
              </a:rPr>
              <a:pPr/>
              <a:t>40</a:t>
            </a:fld>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en-US" smtClean="0">
              <a:latin typeface="Arial" pitchFamily="34" charset="0"/>
            </a:endParaRPr>
          </a:p>
        </p:txBody>
      </p:sp>
      <p:sp>
        <p:nvSpPr>
          <p:cNvPr id="11268" name="Slide Number Placeholder 3"/>
          <p:cNvSpPr>
            <a:spLocks noGrp="1"/>
          </p:cNvSpPr>
          <p:nvPr>
            <p:ph type="sldNum" sz="quarter" idx="5"/>
          </p:nvPr>
        </p:nvSpPr>
        <p:spPr>
          <a:noFill/>
        </p:spPr>
        <p:txBody>
          <a:bodyPr/>
          <a:lstStyle/>
          <a:p>
            <a:fld id="{43DB3660-6908-40E7-BBEC-282A359936C3}" type="slidenum">
              <a:rPr lang="en-US" smtClean="0">
                <a:latin typeface="Arial" pitchFamily="34" charset="0"/>
              </a:rPr>
              <a:pPr/>
              <a:t>41</a:t>
            </a:fld>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85000" lnSpcReduction="20000"/>
          </a:bodyPr>
          <a:lstStyle/>
          <a:p>
            <a:pPr>
              <a:defRPr/>
            </a:pPr>
            <a:r>
              <a:rPr lang="en-US" b="1" dirty="0" smtClean="0"/>
              <a:t>IRIG 106 </a:t>
            </a:r>
            <a:r>
              <a:rPr lang="en-US" dirty="0" smtClean="0"/>
              <a:t>The Telemetry Group (TG) of the Range Commanders Council (RCC) has prepared this document to foster the compatibility of telemetry transmitting, receiving, and signal processing equipment at the member ranges under the cognizance of the RCC. The Range Commanders highly recommend that telemetry equipment operated by the ranges and telemetry equipment used in programs that require range support conform to these standards. </a:t>
            </a:r>
          </a:p>
          <a:p>
            <a:pPr>
              <a:defRPr/>
            </a:pPr>
            <a:r>
              <a:rPr lang="en-US" dirty="0" smtClean="0"/>
              <a:t>These standards do not necessarily define the existing capability of any test range, but constitute a guide for the orderly implementation of telemetry systems for both ranges and range users. The scope of capabilities attainable with the utilization of these standards requires the careful consideration of tradeoffs. Guidance concerning these tradeoffs is provided in the text. The standards provide the necessary criteria on which to base equipment design and modification. The ultimate purpose is to ensure efficient spectrum utilization, interference-free operation, interoperability between ranges, and compatibility of range user equipment with the ranges.  </a:t>
            </a:r>
          </a:p>
          <a:p>
            <a:pPr>
              <a:defRPr/>
            </a:pPr>
            <a:endParaRPr lang="en-US" b="1" dirty="0" smtClean="0"/>
          </a:p>
          <a:p>
            <a:pPr>
              <a:defRPr/>
            </a:pPr>
            <a:r>
              <a:rPr lang="en-US" b="1" dirty="0" smtClean="0"/>
              <a:t>IRIG 106 Chapter 10 </a:t>
            </a:r>
            <a:r>
              <a:rPr lang="en-US" dirty="0" smtClean="0"/>
              <a:t>The purpose of this chapter is to establish a common interface standard for the implementation of digital data acquisition and recording systems by the organizations participating in the Range Commanders Council (RCC). This standard does not imply hardware architecture such as the coupling of data acquisition, multiplexing, and media storage. The required interface levels are contained in this standard (see a through e below). In addition, declassification requirements are discussed in section 10.8, ground based recording in section 10.10 and data interoperability requirements in section 10.11. </a:t>
            </a:r>
          </a:p>
          <a:p>
            <a:pPr>
              <a:defRPr/>
            </a:pPr>
            <a:endParaRPr lang="en-US" dirty="0" smtClean="0"/>
          </a:p>
          <a:p>
            <a:pPr>
              <a:defRPr/>
            </a:pPr>
            <a:r>
              <a:rPr lang="en-US" dirty="0" smtClean="0"/>
              <a:t>a. Data Download and Electrical Interface, which is the physical interface for data access, is defined in section 10.4. </a:t>
            </a:r>
          </a:p>
          <a:p>
            <a:pPr>
              <a:defRPr/>
            </a:pPr>
            <a:endParaRPr lang="en-US" dirty="0" smtClean="0"/>
          </a:p>
          <a:p>
            <a:pPr>
              <a:defRPr/>
            </a:pPr>
            <a:r>
              <a:rPr lang="en-US" dirty="0" smtClean="0"/>
              <a:t>b. Interface File Structure, which defines data access structure, is described in section 10.5. </a:t>
            </a:r>
          </a:p>
          <a:p>
            <a:pPr>
              <a:defRPr/>
            </a:pPr>
            <a:endParaRPr lang="en-US" dirty="0" smtClean="0"/>
          </a:p>
          <a:p>
            <a:pPr>
              <a:defRPr/>
            </a:pPr>
            <a:r>
              <a:rPr lang="en-US" dirty="0" smtClean="0"/>
              <a:t>c. Data Format Definition, which defines data types and packetization requirements, is defined in section 10.6. </a:t>
            </a:r>
          </a:p>
          <a:p>
            <a:pPr>
              <a:defRPr/>
            </a:pPr>
            <a:endParaRPr lang="en-US" dirty="0" smtClean="0"/>
          </a:p>
          <a:p>
            <a:pPr>
              <a:defRPr/>
            </a:pPr>
            <a:r>
              <a:rPr lang="en-US" dirty="0" smtClean="0"/>
              <a:t>d. Recorder Control and Status, which defines command and control mnemonics, status, and their interfaces, is described in section 10.7. </a:t>
            </a:r>
          </a:p>
          <a:p>
            <a:pPr>
              <a:defRPr/>
            </a:pPr>
            <a:endParaRPr lang="en-US" dirty="0" smtClean="0"/>
          </a:p>
          <a:p>
            <a:pPr>
              <a:defRPr/>
            </a:pPr>
            <a:r>
              <a:rPr lang="en-US" dirty="0" smtClean="0"/>
              <a:t>e. IEEE 1394B Interface To Recorder Removable Media is defined in section 10.9. </a:t>
            </a:r>
          </a:p>
          <a:p>
            <a:pPr>
              <a:defRPr/>
            </a:pPr>
            <a:endParaRPr lang="en-US" dirty="0" smtClean="0"/>
          </a:p>
          <a:p>
            <a:pPr>
              <a:defRPr/>
            </a:pPr>
            <a:r>
              <a:rPr lang="en-US" dirty="0" smtClean="0"/>
              <a:t>f. Ground Recorder Interface, which defines unique interoperability requirements of a ground recorder, is described in section 10.10. </a:t>
            </a:r>
          </a:p>
          <a:p>
            <a:pPr>
              <a:defRPr/>
            </a:pPr>
            <a:endParaRPr lang="en-US" dirty="0" smtClean="0"/>
          </a:p>
          <a:p>
            <a:pPr>
              <a:defRPr/>
            </a:pPr>
            <a:r>
              <a:rPr lang="en-US" dirty="0" smtClean="0"/>
              <a:t>g. Data Interoperability, which defines requirements for the annotation, modification and exchange of recorded data, is described in section 10.11. </a:t>
            </a:r>
          </a:p>
          <a:p>
            <a:pPr>
              <a:defRPr/>
            </a:pPr>
            <a:endParaRPr lang="en-US" b="1" dirty="0" smtClean="0"/>
          </a:p>
          <a:p>
            <a:pPr>
              <a:defRPr/>
            </a:pPr>
            <a:r>
              <a:rPr lang="en-US" b="1" dirty="0" smtClean="0"/>
              <a:t>STANAG 4575  </a:t>
            </a:r>
            <a:r>
              <a:rPr lang="en-US" dirty="0" smtClean="0"/>
              <a:t>The aim of this agreement is to promote interoperability for the exchange of data among</a:t>
            </a:r>
          </a:p>
          <a:p>
            <a:pPr>
              <a:defRPr/>
            </a:pPr>
            <a:r>
              <a:rPr lang="en-US" dirty="0" smtClean="0"/>
              <a:t>North Atlantic Treaty </a:t>
            </a:r>
            <a:r>
              <a:rPr lang="en-US" dirty="0" err="1" smtClean="0"/>
              <a:t>Organisation</a:t>
            </a:r>
            <a:r>
              <a:rPr lang="en-US" dirty="0" smtClean="0"/>
              <a:t> (NATO) Intelligence, Surveillance, and</a:t>
            </a:r>
          </a:p>
          <a:p>
            <a:pPr>
              <a:defRPr/>
            </a:pPr>
            <a:r>
              <a:rPr lang="en-US" dirty="0" smtClean="0"/>
              <a:t>Reconnaissance (ISR) Systems. The NATO Advanced Data Storage Interface (NADSI)</a:t>
            </a:r>
          </a:p>
          <a:p>
            <a:pPr>
              <a:defRPr/>
            </a:pPr>
            <a:r>
              <a:rPr lang="en-US" dirty="0" smtClean="0"/>
              <a:t>defines the standard for an interface to allow cross-servicing of ISR platforms by NATO</a:t>
            </a:r>
          </a:p>
          <a:p>
            <a:pPr>
              <a:defRPr/>
            </a:pPr>
            <a:r>
              <a:rPr lang="en-US" dirty="0" smtClean="0"/>
              <a:t>nations’ ground stations.</a:t>
            </a:r>
          </a:p>
          <a:p>
            <a:pPr>
              <a:defRPr/>
            </a:pPr>
            <a:endParaRPr lang="en-US" b="1" dirty="0" smtClean="0"/>
          </a:p>
          <a:p>
            <a:pPr>
              <a:defRPr/>
            </a:pPr>
            <a:r>
              <a:rPr lang="en-US" dirty="0" smtClean="0"/>
              <a:t>The NADSI STANAG defines a multiple layer protocol for the lower levels of the</a:t>
            </a:r>
          </a:p>
          <a:p>
            <a:pPr>
              <a:defRPr/>
            </a:pPr>
            <a:r>
              <a:rPr lang="en-US" dirty="0" smtClean="0"/>
              <a:t>interface channel as defined in the International Standards </a:t>
            </a:r>
            <a:r>
              <a:rPr lang="en-US" dirty="0" err="1" smtClean="0"/>
              <a:t>Organisation</a:t>
            </a:r>
            <a:r>
              <a:rPr lang="en-US" dirty="0" smtClean="0"/>
              <a:t> - Open Systems</a:t>
            </a:r>
          </a:p>
          <a:p>
            <a:pPr>
              <a:defRPr/>
            </a:pPr>
            <a:r>
              <a:rPr lang="en-US" dirty="0" smtClean="0"/>
              <a:t>Interconnection model (ISO/IEC 7498-1). Additionally, this STANAG is part of the</a:t>
            </a:r>
          </a:p>
          <a:p>
            <a:pPr>
              <a:defRPr/>
            </a:pPr>
            <a:r>
              <a:rPr lang="en-US" dirty="0" smtClean="0"/>
              <a:t>NATO ISR Interoperability Architecture (NIIA) which includes the data format standards</a:t>
            </a:r>
          </a:p>
          <a:p>
            <a:pPr>
              <a:defRPr/>
            </a:pPr>
            <a:r>
              <a:rPr lang="en-US" dirty="0" smtClean="0"/>
              <a:t>STANAG 7023 for primary and STANAG 4545 for secondary imagery. The NADSI</a:t>
            </a:r>
          </a:p>
          <a:p>
            <a:pPr>
              <a:defRPr/>
            </a:pPr>
            <a:r>
              <a:rPr lang="en-US" dirty="0" smtClean="0"/>
              <a:t>standard alone does not guarantee interoperability. Compatibility must also be assured at</a:t>
            </a:r>
          </a:p>
          <a:p>
            <a:pPr>
              <a:defRPr/>
            </a:pPr>
            <a:r>
              <a:rPr lang="en-US" dirty="0" smtClean="0"/>
              <a:t>other protocol layers. Certifiable implementation of the NADSI for support of</a:t>
            </a:r>
          </a:p>
          <a:p>
            <a:pPr>
              <a:defRPr/>
            </a:pPr>
            <a:r>
              <a:rPr lang="en-US" dirty="0" smtClean="0"/>
              <a:t>interoperability is subject to constraints not specified in this STAN</a:t>
            </a:r>
            <a:endParaRPr lang="en-US" b="1" dirty="0" smtClean="0"/>
          </a:p>
          <a:p>
            <a:pPr>
              <a:defRPr/>
            </a:pPr>
            <a:r>
              <a:rPr lang="en-US" b="1" dirty="0" smtClean="0"/>
              <a:t>ANSI ID-1   </a:t>
            </a:r>
            <a:r>
              <a:rPr lang="en-US" dirty="0" smtClean="0"/>
              <a:t>19-mm Type ID-1 Recorded Instrumentation Digital Cassette Tape Format (revision and redesignation of ANSI X3.175-1990 (R1995) </a:t>
            </a:r>
          </a:p>
          <a:p>
            <a:pPr>
              <a:defRPr/>
            </a:pPr>
            <a:r>
              <a:rPr lang="en-US" dirty="0" smtClean="0"/>
              <a:t>Establishes the format of information on 19-mm type ID-1 instrumentation digital cassettes. It specifies the dimensions and locations of the helical data, control, time code, and annotation tracks. Also, it defines the format and recording requirements of the data blocks forming the helical data record containing digital instrumentation and other associated data and specifies the content, format, and recording method for the control record. This standard also specifies the recording requirements for the longitudinal records contained in the annotation and the time code tracks. </a:t>
            </a:r>
          </a:p>
          <a:p>
            <a:pPr>
              <a:defRPr/>
            </a:pPr>
            <a:endParaRPr lang="en-US" b="1" dirty="0" smtClean="0"/>
          </a:p>
          <a:p>
            <a:pPr>
              <a:defRPr/>
            </a:pPr>
            <a:r>
              <a:rPr lang="en-US" b="1" dirty="0" smtClean="0"/>
              <a:t>Title MIL-Std 2179</a:t>
            </a:r>
            <a:r>
              <a:rPr lang="en-US" dirty="0" smtClean="0"/>
              <a:t/>
            </a:r>
            <a:br>
              <a:rPr lang="en-US" dirty="0" smtClean="0"/>
            </a:br>
            <a:r>
              <a:rPr lang="en-US" dirty="0" smtClean="0"/>
              <a:t>HELICAL DIGITAL RECORDING FORMAT FOR 19-MM MAGNETIC TAPE CASSETTE RECORDER/REPRODUCERS</a:t>
            </a:r>
          </a:p>
          <a:p>
            <a:pPr>
              <a:defRPr/>
            </a:pPr>
            <a:r>
              <a:rPr lang="en-US" b="1" dirty="0" smtClean="0"/>
              <a:t>Naval Air Systems Command</a:t>
            </a:r>
            <a:endParaRPr lang="en-US" dirty="0" smtClean="0"/>
          </a:p>
          <a:p>
            <a:pPr>
              <a:defRPr/>
            </a:pPr>
            <a:r>
              <a:rPr lang="en-US" b="1" dirty="0" smtClean="0"/>
              <a:t>Publication Date:</a:t>
            </a:r>
            <a:r>
              <a:rPr lang="en-US" dirty="0" smtClean="0"/>
              <a:t/>
            </a:r>
            <a:br>
              <a:rPr lang="en-US" dirty="0" smtClean="0"/>
            </a:br>
            <a:r>
              <a:rPr lang="en-US" dirty="0" smtClean="0"/>
              <a:t>Oct 30, 1998</a:t>
            </a:r>
          </a:p>
          <a:p>
            <a:pPr>
              <a:defRPr/>
            </a:pPr>
            <a:r>
              <a:rPr lang="en-US" b="1" dirty="0" smtClean="0"/>
              <a:t>Scope:</a:t>
            </a:r>
            <a:r>
              <a:rPr lang="en-US" dirty="0" smtClean="0"/>
              <a:t/>
            </a:r>
            <a:br>
              <a:rPr lang="en-US" dirty="0" smtClean="0"/>
            </a:br>
            <a:endParaRPr lang="en-US" dirty="0" smtClean="0"/>
          </a:p>
          <a:p>
            <a:pPr>
              <a:defRPr/>
            </a:pPr>
            <a:r>
              <a:rPr lang="en-US" dirty="0" smtClean="0"/>
              <a:t>The purpose of this standard is to ensure the ability to exchange digital data within the appropriate community of users in the Department or Defense, to standardize the cassettes and the format of the data for 19-mm magnetic tape and to ensure that a recording made on one machine can be replayed on any other machine that conforms to this standard. </a:t>
            </a:r>
          </a:p>
          <a:p>
            <a:pPr>
              <a:defRPr/>
            </a:pPr>
            <a:r>
              <a:rPr lang="en-US" dirty="0" smtClean="0"/>
              <a:t>This standard establishes the format of the data as recorded on the tape, the principal properties of the tape, and the dimensions and physical properties of three sizes of cassettes. </a:t>
            </a:r>
          </a:p>
          <a:p>
            <a:pPr>
              <a:defRPr/>
            </a:pPr>
            <a:r>
              <a:rPr lang="en-US" dirty="0" smtClean="0"/>
              <a:t>This standard defines requirements for the purchase of magnetic tape recorder/reproducers which record and reproduce or reproduce digital data using a rotary helical scan on 19-mm tape cassettes.</a:t>
            </a:r>
          </a:p>
          <a:p>
            <a:pPr>
              <a:defRPr/>
            </a:pPr>
            <a:endParaRPr lang="en-US" dirty="0"/>
          </a:p>
        </p:txBody>
      </p:sp>
      <p:sp>
        <p:nvSpPr>
          <p:cNvPr id="12292" name="Slide Number Placeholder 3"/>
          <p:cNvSpPr>
            <a:spLocks noGrp="1"/>
          </p:cNvSpPr>
          <p:nvPr>
            <p:ph type="sldNum" sz="quarter" idx="5"/>
          </p:nvPr>
        </p:nvSpPr>
        <p:spPr>
          <a:noFill/>
        </p:spPr>
        <p:txBody>
          <a:bodyPr/>
          <a:lstStyle/>
          <a:p>
            <a:fld id="{94BB5877-E8BB-4519-82DB-105D57ADB76B}" type="slidenum">
              <a:rPr lang="en-US" smtClean="0"/>
              <a:pPr/>
              <a:t>68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856752D3-B3FC-4BAF-9CEC-9AD65BD22A58}" type="slidenum">
              <a:rPr lang="en-US" smtClean="0"/>
              <a:pPr/>
              <a:t>74</a:t>
            </a:fld>
            <a:endParaRPr 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p>
          <a:p>
            <a:pPr eaLnBrk="1" hangingPunct="1"/>
            <a:r>
              <a:rPr lang="en-US" dirty="0" smtClean="0"/>
              <a:t>A new Ch-10 task will be submitted to support work toward updates for the 09 release. New capabilities planned for the 09 spiral include-</a:t>
            </a:r>
          </a:p>
          <a:p>
            <a:pPr eaLnBrk="1" hangingPunct="1"/>
            <a:r>
              <a:rPr lang="en-US" dirty="0" smtClean="0"/>
              <a:t>Limited Data Mining/Retrieval</a:t>
            </a:r>
          </a:p>
          <a:p>
            <a:pPr eaLnBrk="1" hangingPunct="1"/>
            <a:r>
              <a:rPr lang="en-US" dirty="0" smtClean="0"/>
              <a:t>RMM Recorder Set-up</a:t>
            </a:r>
          </a:p>
          <a:p>
            <a:pPr eaLnBrk="1" hangingPunct="1"/>
            <a:r>
              <a:rPr lang="en-US" dirty="0" smtClean="0"/>
              <a:t>Ganging Multiple RMMs</a:t>
            </a:r>
          </a:p>
          <a:p>
            <a:pPr eaLnBrk="1" hangingPunct="1"/>
            <a:r>
              <a:rPr lang="en-US" dirty="0" smtClean="0"/>
              <a:t>Circular buffering/Loop Operations</a:t>
            </a:r>
          </a:p>
          <a:p>
            <a:pPr eaLnBrk="1" hangingPunct="1"/>
            <a:r>
              <a:rPr lang="en-US" dirty="0" smtClean="0"/>
              <a:t>1553 C&amp;C (as an active RT)</a:t>
            </a:r>
          </a:p>
          <a:p>
            <a:pPr eaLnBrk="1" hangingPunct="1"/>
            <a:r>
              <a:rPr lang="en-US" dirty="0" smtClean="0"/>
              <a:t>New Data Types- AFDX (ARINC 664), Serial (like NEMA), 1588, CAN</a:t>
            </a:r>
          </a:p>
          <a:p>
            <a:pPr eaLnBrk="1" hangingPunct="1"/>
            <a:r>
              <a:rPr lang="en-US" dirty="0" smtClean="0"/>
              <a:t>TMATS Definitions for Missing Data Types (Firewire, </a:t>
            </a:r>
            <a:r>
              <a:rPr lang="en-US" dirty="0" err="1" smtClean="0"/>
              <a:t>EtherNet</a:t>
            </a:r>
            <a:r>
              <a:rPr lang="en-US" dirty="0"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de-DE"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dirty="0"/>
            </a:p>
          </p:txBody>
        </p:sp>
        <p:sp>
          <p:nvSpPr>
            <p:cNvPr id="12"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endParaRPr lang="en-US" dirty="0"/>
            </a:p>
          </p:txBody>
        </p:sp>
        <p:sp>
          <p:nvSpPr>
            <p:cNvPr id="13"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endParaRPr lang="en-US" dirty="0"/>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dirty="0"/>
            </a:p>
          </p:txBody>
        </p:sp>
        <p:sp>
          <p:nvSpPr>
            <p:cNvPr id="15"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endParaRPr lang="en-US" dirty="0"/>
            </a:p>
          </p:txBody>
        </p:sp>
        <p:sp>
          <p:nvSpPr>
            <p:cNvPr id="16"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endParaRPr lang="en-US" dirty="0"/>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endParaRPr lang="en-US" dirty="0"/>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endParaRPr lang="en-US" dirty="0"/>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endParaRPr lang="en-US" dirty="0"/>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endParaRPr lang="en-US" dirty="0"/>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endParaRPr lang="en-US" dirty="0"/>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endParaRPr lang="en-US" dirty="0"/>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endParaRPr lang="en-US" dirty="0"/>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endParaRPr lang="en-US" dirty="0"/>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endParaRPr lang="en-US" dirty="0"/>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endParaRPr lang="en-US" dirty="0"/>
            </a:p>
          </p:txBody>
        </p:sp>
      </p:grpSp>
      <p:sp>
        <p:nvSpPr>
          <p:cNvPr id="5159"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516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dirty="0"/>
          </a:p>
        </p:txBody>
      </p:sp>
      <p:sp>
        <p:nvSpPr>
          <p:cNvPr id="42" name="Rectangle 42"/>
          <p:cNvSpPr>
            <a:spLocks noGrp="1" noChangeArrowheads="1"/>
          </p:cNvSpPr>
          <p:nvPr>
            <p:ph type="ftr" sz="quarter" idx="11"/>
          </p:nvPr>
        </p:nvSpPr>
        <p:spPr/>
        <p:txBody>
          <a:bodyPr/>
          <a:lstStyle>
            <a:lvl1pPr>
              <a:defRPr/>
            </a:lvl1pPr>
          </a:lstStyle>
          <a:p>
            <a:pPr>
              <a:defRPr/>
            </a:pPr>
            <a:endParaRPr lang="en-US" dirty="0"/>
          </a:p>
        </p:txBody>
      </p:sp>
      <p:sp>
        <p:nvSpPr>
          <p:cNvPr id="43" name="Rectangle 43"/>
          <p:cNvSpPr>
            <a:spLocks noGrp="1" noChangeArrowheads="1"/>
          </p:cNvSpPr>
          <p:nvPr>
            <p:ph type="sldNum" sz="quarter" idx="12"/>
          </p:nvPr>
        </p:nvSpPr>
        <p:spPr/>
        <p:txBody>
          <a:bodyPr/>
          <a:lstStyle>
            <a:lvl1pPr>
              <a:defRPr/>
            </a:lvl1pPr>
          </a:lstStyle>
          <a:p>
            <a:pPr>
              <a:defRPr/>
            </a:pPr>
            <a:fld id="{41614949-55A6-4858-8B24-16311FA2144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dirty="0"/>
          </a:p>
        </p:txBody>
      </p:sp>
      <p:sp>
        <p:nvSpPr>
          <p:cNvPr id="5"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pPr>
              <a:defRPr/>
            </a:pPr>
            <a:fld id="{81764265-0F15-4F18-BE77-B75D64A4B64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dirty="0"/>
          </a:p>
        </p:txBody>
      </p:sp>
      <p:sp>
        <p:nvSpPr>
          <p:cNvPr id="5"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pPr>
              <a:defRPr/>
            </a:pPr>
            <a:fld id="{F6DF81DF-B3A6-4BA0-9153-BC302A97F83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endParaRPr lang="en-US" dirty="0"/>
          </a:p>
        </p:txBody>
      </p:sp>
      <p:sp>
        <p:nvSpPr>
          <p:cNvPr id="5"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pPr>
              <a:defRPr/>
            </a:pPr>
            <a:fld id="{8D7D5A97-C621-483A-B46B-266946F92A2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dirty="0"/>
          </a:p>
        </p:txBody>
      </p:sp>
      <p:sp>
        <p:nvSpPr>
          <p:cNvPr id="5"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pPr>
              <a:defRPr/>
            </a:pPr>
            <a:fld id="{4EF42A60-1C78-4A80-9ED7-AEE0134AEA50}"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dirty="0"/>
          </a:p>
        </p:txBody>
      </p:sp>
      <p:sp>
        <p:nvSpPr>
          <p:cNvPr id="6"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a:lvl1pPr>
          </a:lstStyle>
          <a:p>
            <a:pPr>
              <a:defRPr/>
            </a:pPr>
            <a:fld id="{1D392338-9F42-41B5-9222-0D21186EFF2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endParaRPr lang="en-US" dirty="0"/>
          </a:p>
        </p:txBody>
      </p:sp>
      <p:sp>
        <p:nvSpPr>
          <p:cNvPr id="8"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42"/>
          <p:cNvSpPr>
            <a:spLocks noGrp="1" noChangeArrowheads="1"/>
          </p:cNvSpPr>
          <p:nvPr>
            <p:ph type="sldNum" sz="quarter" idx="12"/>
          </p:nvPr>
        </p:nvSpPr>
        <p:spPr>
          <a:ln/>
        </p:spPr>
        <p:txBody>
          <a:bodyPr/>
          <a:lstStyle>
            <a:lvl1pPr>
              <a:defRPr/>
            </a:lvl1pPr>
          </a:lstStyle>
          <a:p>
            <a:pPr>
              <a:defRPr/>
            </a:pPr>
            <a:fld id="{B109738B-391D-48FB-92CD-D8A18A79D35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endParaRPr lang="en-US" dirty="0"/>
          </a:p>
        </p:txBody>
      </p:sp>
      <p:sp>
        <p:nvSpPr>
          <p:cNvPr id="4"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42"/>
          <p:cNvSpPr>
            <a:spLocks noGrp="1" noChangeArrowheads="1"/>
          </p:cNvSpPr>
          <p:nvPr>
            <p:ph type="sldNum" sz="quarter" idx="12"/>
          </p:nvPr>
        </p:nvSpPr>
        <p:spPr>
          <a:ln/>
        </p:spPr>
        <p:txBody>
          <a:bodyPr/>
          <a:lstStyle>
            <a:lvl1pPr>
              <a:defRPr/>
            </a:lvl1pPr>
          </a:lstStyle>
          <a:p>
            <a:pPr>
              <a:defRPr/>
            </a:pPr>
            <a:fld id="{36A7003C-3178-40AD-82A5-BC6238AF4526}"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dirty="0"/>
          </a:p>
        </p:txBody>
      </p:sp>
      <p:sp>
        <p:nvSpPr>
          <p:cNvPr id="3"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42"/>
          <p:cNvSpPr>
            <a:spLocks noGrp="1" noChangeArrowheads="1"/>
          </p:cNvSpPr>
          <p:nvPr>
            <p:ph type="sldNum" sz="quarter" idx="12"/>
          </p:nvPr>
        </p:nvSpPr>
        <p:spPr>
          <a:ln/>
        </p:spPr>
        <p:txBody>
          <a:bodyPr/>
          <a:lstStyle>
            <a:lvl1pPr>
              <a:defRPr/>
            </a:lvl1pPr>
          </a:lstStyle>
          <a:p>
            <a:pPr>
              <a:defRPr/>
            </a:pPr>
            <a:fld id="{BBF6E02A-8E27-4446-868D-0A4403A9E9E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dirty="0"/>
          </a:p>
        </p:txBody>
      </p:sp>
      <p:sp>
        <p:nvSpPr>
          <p:cNvPr id="6"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a:lvl1pPr>
          </a:lstStyle>
          <a:p>
            <a:pPr>
              <a:defRPr/>
            </a:pPr>
            <a:fld id="{0445E6A1-7CC2-498D-BF0E-3F8030EA44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dirty="0"/>
          </a:p>
        </p:txBody>
      </p:sp>
      <p:sp>
        <p:nvSpPr>
          <p:cNvPr id="6"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a:lvl1pPr>
          </a:lstStyle>
          <a:p>
            <a:pPr>
              <a:defRPr/>
            </a:pPr>
            <a:fld id="{1F1BB8E4-8F64-49EA-BDAF-5F949AB4EF6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409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410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410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grpSp>
          <p:nvGrpSpPr>
            <p:cNvPr id="1035" name="Group 6"/>
            <p:cNvGrpSpPr>
              <a:grpSpLocks/>
            </p:cNvGrpSpPr>
            <p:nvPr/>
          </p:nvGrpSpPr>
          <p:grpSpPr bwMode="auto">
            <a:xfrm>
              <a:off x="288" y="0"/>
              <a:ext cx="5098" cy="4316"/>
              <a:chOff x="288" y="0"/>
              <a:chExt cx="5098" cy="4316"/>
            </a:xfrm>
          </p:grpSpPr>
          <p:sp>
            <p:nvSpPr>
              <p:cNvPr id="410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0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0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0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0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0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0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1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1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1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1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1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11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grpSp>
        <p:sp>
          <p:nvSpPr>
            <p:cNvPr id="411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411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411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dirty="0"/>
            </a:p>
          </p:txBody>
        </p:sp>
        <p:sp>
          <p:nvSpPr>
            <p:cNvPr id="1039"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endParaRPr lang="en-US" dirty="0"/>
            </a:p>
          </p:txBody>
        </p:sp>
        <p:sp>
          <p:nvSpPr>
            <p:cNvPr id="1040"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endParaRPr lang="en-US" dirty="0"/>
            </a:p>
          </p:txBody>
        </p:sp>
        <p:sp>
          <p:nvSpPr>
            <p:cNvPr id="412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dirty="0"/>
            </a:p>
          </p:txBody>
        </p:sp>
        <p:sp>
          <p:nvSpPr>
            <p:cNvPr id="1042"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endParaRPr lang="en-US" dirty="0"/>
            </a:p>
          </p:txBody>
        </p:sp>
        <p:sp>
          <p:nvSpPr>
            <p:cNvPr id="1043"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endParaRPr lang="en-US" dirty="0"/>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endParaRPr lang="en-US" dirty="0"/>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endParaRPr lang="en-US" dirty="0"/>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endParaRPr lang="en-US" dirty="0"/>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endParaRPr lang="en-US" dirty="0"/>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endParaRPr lang="en-US" dirty="0"/>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endParaRPr lang="en-US" dirty="0"/>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endParaRPr lang="en-US" dirty="0"/>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endParaRPr lang="en-US" dirty="0"/>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endParaRPr lang="en-US" dirty="0"/>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endParaRPr lang="en-US" dirty="0"/>
            </a:p>
          </p:txBody>
        </p:sp>
      </p:grpSp>
      <p:sp>
        <p:nvSpPr>
          <p:cNvPr id="4135"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136"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dirty="0"/>
          </a:p>
        </p:txBody>
      </p:sp>
      <p:sp>
        <p:nvSpPr>
          <p:cNvPr id="4137"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dirty="0"/>
          </a:p>
        </p:txBody>
      </p:sp>
      <p:sp>
        <p:nvSpPr>
          <p:cNvPr id="4138"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EA678D9F-86ED-4D3B-90AD-796F67F1632B}" type="slidenum">
              <a:rPr lang="en-US"/>
              <a:pPr>
                <a:defRPr/>
              </a:pPr>
              <a:t>‹#›</a:t>
            </a:fld>
            <a:endParaRPr lang="en-US" dirty="0"/>
          </a:p>
        </p:txBody>
      </p:sp>
      <p:sp>
        <p:nvSpPr>
          <p:cNvPr id="413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56"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mailto:patrick.h.dowell.ctr@mail.mil"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6.v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8.v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hyperlink" Target="http://standards.ieee.org/develop/project/1857.html" TargetMode="Externa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10.v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webstore.ansi.org/RecordDetail.aspx?sku=ANSI+INCITS+175-1999+(R200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www.wsmr.army.mil/RCCsite/Pages/DraftDocumentReview.asp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elemetryspectrum.org/"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mailto:Cannieret@saic.com" TargetMode="External"/><Relationship Id="rId2" Type="http://schemas.openxmlformats.org/officeDocument/2006/relationships/hyperlink" Target="mailto:Jennifer.Beigh@pentagon.af.mil"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11.bin"/></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685800" y="3657600"/>
            <a:ext cx="7772400" cy="1470025"/>
          </a:xfrm>
        </p:spPr>
        <p:txBody>
          <a:bodyPr/>
          <a:lstStyle/>
          <a:p>
            <a:pPr algn="ctr" eaLnBrk="1" hangingPunct="1">
              <a:defRPr/>
            </a:pPr>
            <a:r>
              <a:rPr lang="en-US" sz="4800" dirty="0" smtClean="0"/>
              <a:t>TSCC FALL 2012</a:t>
            </a:r>
            <a:br>
              <a:rPr lang="en-US" sz="4800" dirty="0" smtClean="0"/>
            </a:br>
            <a:r>
              <a:rPr lang="en-US" sz="4800" dirty="0" smtClean="0"/>
              <a:t>SUBCOMMITTEE REPORTS</a:t>
            </a:r>
          </a:p>
        </p:txBody>
      </p:sp>
      <p:sp>
        <p:nvSpPr>
          <p:cNvPr id="97283" name="Rectangle 3"/>
          <p:cNvSpPr>
            <a:spLocks noGrp="1" noChangeArrowheads="1"/>
          </p:cNvSpPr>
          <p:nvPr>
            <p:ph type="subTitle" idx="1"/>
          </p:nvPr>
        </p:nvSpPr>
        <p:spPr>
          <a:xfrm>
            <a:off x="1371600" y="5181600"/>
            <a:ext cx="6477000" cy="1143000"/>
          </a:xfrm>
        </p:spPr>
        <p:txBody>
          <a:bodyPr/>
          <a:lstStyle/>
          <a:p>
            <a:pPr eaLnBrk="1" hangingPunct="1">
              <a:lnSpc>
                <a:spcPct val="80000"/>
              </a:lnSpc>
              <a:defRPr/>
            </a:pPr>
            <a:r>
              <a:rPr lang="en-US" sz="2000" dirty="0" smtClean="0"/>
              <a:t>October 22, 2012</a:t>
            </a:r>
          </a:p>
          <a:p>
            <a:pPr eaLnBrk="1" hangingPunct="1">
              <a:defRPr/>
            </a:pPr>
            <a:r>
              <a:rPr lang="en-US" sz="2000" dirty="0" smtClean="0"/>
              <a:t>Town &amp; Country Hotel</a:t>
            </a:r>
          </a:p>
          <a:p>
            <a:pPr eaLnBrk="1" hangingPunct="1">
              <a:defRPr/>
            </a:pPr>
            <a:r>
              <a:rPr lang="en-US" sz="2000" dirty="0" smtClean="0"/>
              <a:t>San Diego, CA</a:t>
            </a:r>
          </a:p>
          <a:p>
            <a:pPr eaLnBrk="1" hangingPunct="1">
              <a:defRPr/>
            </a:pPr>
            <a:r>
              <a:rPr lang="en-US" sz="2000" dirty="0" smtClean="0"/>
              <a:t>(ITC 2012)</a:t>
            </a:r>
          </a:p>
          <a:p>
            <a:pPr eaLnBrk="1" hangingPunct="1">
              <a:defRPr/>
            </a:pPr>
            <a:endParaRPr lang="en-US" sz="2000" dirty="0" smtClean="0"/>
          </a:p>
          <a:p>
            <a:pPr eaLnBrk="1" hangingPunct="1">
              <a:lnSpc>
                <a:spcPct val="80000"/>
              </a:lnSpc>
              <a:defRPr/>
            </a:pPr>
            <a:endParaRPr lang="en-US" sz="2000" u="sng" dirty="0" smtClean="0"/>
          </a:p>
        </p:txBody>
      </p:sp>
      <p:graphicFrame>
        <p:nvGraphicFramePr>
          <p:cNvPr id="1026" name="Object 4"/>
          <p:cNvGraphicFramePr>
            <a:graphicFrameLocks noChangeAspect="1"/>
          </p:cNvGraphicFramePr>
          <p:nvPr/>
        </p:nvGraphicFramePr>
        <p:xfrm>
          <a:off x="1143000" y="609600"/>
          <a:ext cx="6858000" cy="2297113"/>
        </p:xfrm>
        <a:graphic>
          <a:graphicData uri="http://schemas.openxmlformats.org/presentationml/2006/ole">
            <p:oleObj spid="_x0000_s54274" r:id="rId3" imgW="7488936" imgH="2199843" progId="Visio.Drawing.11">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lgn="ctr" eaLnBrk="1" hangingPunct="1">
              <a:defRPr/>
            </a:pPr>
            <a:r>
              <a:rPr lang="en-US" dirty="0" smtClean="0"/>
              <a:t>Treasurer Report</a:t>
            </a:r>
            <a:br>
              <a:rPr lang="en-US" dirty="0" smtClean="0"/>
            </a:br>
            <a:r>
              <a:rPr lang="en-US" sz="2800" dirty="0" smtClean="0"/>
              <a:t>for the Period 3/7/12 thru 10/22/12</a:t>
            </a:r>
          </a:p>
        </p:txBody>
      </p:sp>
      <p:sp>
        <p:nvSpPr>
          <p:cNvPr id="16387" name="Rectangle 3"/>
          <p:cNvSpPr>
            <a:spLocks noGrp="1" noChangeArrowheads="1"/>
          </p:cNvSpPr>
          <p:nvPr>
            <p:ph type="body" idx="1"/>
          </p:nvPr>
        </p:nvSpPr>
        <p:spPr/>
        <p:txBody>
          <a:bodyPr/>
          <a:lstStyle/>
          <a:p>
            <a:pPr eaLnBrk="1" hangingPunct="1">
              <a:defRPr/>
            </a:pPr>
            <a:r>
              <a:rPr lang="en-US" sz="1800" dirty="0" smtClean="0"/>
              <a:t>INCOME</a:t>
            </a:r>
          </a:p>
          <a:p>
            <a:pPr lvl="1" eaLnBrk="1" hangingPunct="1">
              <a:defRPr/>
            </a:pPr>
            <a:r>
              <a:rPr lang="en-US" sz="1800" dirty="0" smtClean="0">
                <a:ea typeface="+mn-ea"/>
                <a:cs typeface="+mn-cs"/>
              </a:rPr>
              <a:t>Funding Received, IFT </a:t>
            </a:r>
          </a:p>
          <a:p>
            <a:pPr lvl="1" eaLnBrk="1" hangingPunct="1">
              <a:buNone/>
              <a:defRPr/>
            </a:pPr>
            <a:r>
              <a:rPr lang="en-US" sz="1800" dirty="0" smtClean="0">
                <a:ea typeface="+mn-ea"/>
                <a:cs typeface="+mn-cs"/>
              </a:rPr>
              <a:t>                         (Received Feb 2012)	$   1000.00</a:t>
            </a:r>
          </a:p>
          <a:p>
            <a:pPr lvl="1" eaLnBrk="1" hangingPunct="1">
              <a:defRPr/>
            </a:pPr>
            <a:endParaRPr lang="en-US" sz="1400" dirty="0" smtClean="0"/>
          </a:p>
          <a:p>
            <a:pPr eaLnBrk="1" hangingPunct="1">
              <a:defRPr/>
            </a:pPr>
            <a:r>
              <a:rPr lang="en-US" sz="1800" dirty="0" smtClean="0"/>
              <a:t>EXPENDITURES</a:t>
            </a:r>
          </a:p>
          <a:p>
            <a:pPr lvl="1" eaLnBrk="1" hangingPunct="1">
              <a:defRPr/>
            </a:pPr>
            <a:r>
              <a:rPr lang="en-US" sz="1800" dirty="0" smtClean="0">
                <a:ea typeface="+mn-ea"/>
                <a:cs typeface="+mn-cs"/>
              </a:rPr>
              <a:t>Spring Dinner				$    164.14</a:t>
            </a:r>
          </a:p>
          <a:p>
            <a:pPr lvl="1" eaLnBrk="1" hangingPunct="1">
              <a:defRPr/>
            </a:pPr>
            <a:r>
              <a:rPr lang="en-US" sz="1800" dirty="0" smtClean="0"/>
              <a:t>Award Plaques				$    821.50</a:t>
            </a:r>
          </a:p>
          <a:p>
            <a:pPr lvl="1" eaLnBrk="1" hangingPunct="1">
              <a:defRPr/>
            </a:pPr>
            <a:endParaRPr lang="en-US" sz="1400" dirty="0" smtClean="0"/>
          </a:p>
          <a:p>
            <a:pPr eaLnBrk="1" hangingPunct="1">
              <a:defRPr/>
            </a:pPr>
            <a:r>
              <a:rPr lang="en-US" sz="1800" dirty="0" smtClean="0"/>
              <a:t>Net Increase (Decrease) in Cash		$   (985.64)</a:t>
            </a:r>
          </a:p>
          <a:p>
            <a:pPr eaLnBrk="1" hangingPunct="1">
              <a:defRPr/>
            </a:pPr>
            <a:endParaRPr lang="en-US" sz="1800" dirty="0" smtClean="0"/>
          </a:p>
          <a:p>
            <a:pPr eaLnBrk="1" hangingPunct="1">
              <a:defRPr/>
            </a:pPr>
            <a:r>
              <a:rPr lang="en-US" sz="1800" dirty="0" smtClean="0"/>
              <a:t>Beginning Cash Balance			$   1418.13</a:t>
            </a:r>
          </a:p>
          <a:p>
            <a:pPr eaLnBrk="1" hangingPunct="1">
              <a:defRPr/>
            </a:pPr>
            <a:endParaRPr lang="en-US" sz="1800" dirty="0" smtClean="0"/>
          </a:p>
          <a:p>
            <a:pPr eaLnBrk="1" hangingPunct="1">
              <a:defRPr/>
            </a:pPr>
            <a:r>
              <a:rPr lang="en-US" sz="1800" dirty="0" smtClean="0"/>
              <a:t>Ending Cash Balance				$     432.49</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idx="4294967295"/>
          </p:nvPr>
        </p:nvSpPr>
        <p:spPr>
          <a:xfrm>
            <a:off x="685800" y="3505200"/>
            <a:ext cx="7772400" cy="1470025"/>
          </a:xfrm>
        </p:spPr>
        <p:txBody>
          <a:bodyPr anchor="b"/>
          <a:lstStyle/>
          <a:p>
            <a:pPr algn="ctr" eaLnBrk="1" hangingPunct="1"/>
            <a:r>
              <a:rPr lang="en-US" dirty="0" smtClean="0">
                <a:latin typeface="Arial" charset="0"/>
              </a:rPr>
              <a:t>TSCC Fall 2012</a:t>
            </a:r>
            <a:br>
              <a:rPr lang="en-US" dirty="0" smtClean="0">
                <a:latin typeface="Arial" charset="0"/>
              </a:rPr>
            </a:br>
            <a:r>
              <a:rPr lang="en-US" i="1" dirty="0" smtClean="0">
                <a:latin typeface="Arial" charset="0"/>
              </a:rPr>
              <a:t>Nominating</a:t>
            </a:r>
            <a:br>
              <a:rPr lang="en-US" i="1" dirty="0" smtClean="0">
                <a:latin typeface="Arial" charset="0"/>
              </a:rPr>
            </a:br>
            <a:r>
              <a:rPr lang="en-US" i="1" dirty="0" smtClean="0">
                <a:latin typeface="Arial" charset="0"/>
              </a:rPr>
              <a:t>Subcommittee Report</a:t>
            </a:r>
          </a:p>
        </p:txBody>
      </p:sp>
      <p:sp>
        <p:nvSpPr>
          <p:cNvPr id="97283" name="Rectangle 3"/>
          <p:cNvSpPr>
            <a:spLocks noGrp="1" noChangeArrowheads="1"/>
          </p:cNvSpPr>
          <p:nvPr>
            <p:ph type="subTitle" idx="4294967295"/>
          </p:nvPr>
        </p:nvSpPr>
        <p:spPr>
          <a:xfrm>
            <a:off x="1371600" y="5181600"/>
            <a:ext cx="6477000" cy="1143000"/>
          </a:xfrm>
        </p:spPr>
        <p:txBody>
          <a:bodyPr/>
          <a:lstStyle/>
          <a:p>
            <a:pPr marL="0" indent="0" algn="ctr" eaLnBrk="1" hangingPunct="1">
              <a:lnSpc>
                <a:spcPct val="80000"/>
              </a:lnSpc>
              <a:buFont typeface="Wingdings" pitchFamily="2" charset="2"/>
              <a:buNone/>
              <a:defRPr/>
            </a:pPr>
            <a:r>
              <a:rPr lang="en-US" sz="2000" dirty="0" smtClean="0"/>
              <a:t>October 22, 2012</a:t>
            </a:r>
          </a:p>
          <a:p>
            <a:pPr marL="0" indent="0" algn="ctr" eaLnBrk="1" hangingPunct="1">
              <a:buFont typeface="Wingdings" pitchFamily="2" charset="2"/>
              <a:buNone/>
              <a:defRPr/>
            </a:pPr>
            <a:r>
              <a:rPr lang="en-US" sz="2000" dirty="0" smtClean="0"/>
              <a:t>Town &amp; Country Hotel</a:t>
            </a:r>
          </a:p>
          <a:p>
            <a:pPr marL="0" indent="0" algn="ctr" eaLnBrk="1" hangingPunct="1">
              <a:buFont typeface="Wingdings" pitchFamily="2" charset="2"/>
              <a:buNone/>
              <a:defRPr/>
            </a:pPr>
            <a:r>
              <a:rPr lang="en-US" sz="2000" dirty="0" smtClean="0"/>
              <a:t>San Diego, CA</a:t>
            </a:r>
          </a:p>
          <a:p>
            <a:pPr marL="0" indent="0" algn="ctr" eaLnBrk="1" hangingPunct="1">
              <a:buFont typeface="Wingdings" pitchFamily="2" charset="2"/>
              <a:buNone/>
              <a:defRPr/>
            </a:pPr>
            <a:r>
              <a:rPr lang="en-US" sz="2000" dirty="0" smtClean="0"/>
              <a:t>(ITC 2012)</a:t>
            </a:r>
          </a:p>
          <a:p>
            <a:pPr marL="0" indent="0" algn="ctr" eaLnBrk="1" hangingPunct="1">
              <a:buFont typeface="Wingdings" pitchFamily="2" charset="2"/>
              <a:buNone/>
              <a:defRPr/>
            </a:pPr>
            <a:endParaRPr lang="en-US" sz="2000" dirty="0" smtClean="0"/>
          </a:p>
          <a:p>
            <a:pPr marL="0" indent="0" algn="ctr" eaLnBrk="1" hangingPunct="1">
              <a:lnSpc>
                <a:spcPct val="80000"/>
              </a:lnSpc>
              <a:buFont typeface="Wingdings" pitchFamily="2" charset="2"/>
              <a:buNone/>
              <a:defRPr/>
            </a:pPr>
            <a:endParaRPr lang="en-US" sz="2000" u="sng" dirty="0" smtClean="0"/>
          </a:p>
        </p:txBody>
      </p:sp>
      <p:graphicFrame>
        <p:nvGraphicFramePr>
          <p:cNvPr id="41988" name="Object 4"/>
          <p:cNvGraphicFramePr>
            <a:graphicFrameLocks noChangeAspect="1"/>
          </p:cNvGraphicFramePr>
          <p:nvPr/>
        </p:nvGraphicFramePr>
        <p:xfrm>
          <a:off x="1143000" y="609600"/>
          <a:ext cx="6858000" cy="2297113"/>
        </p:xfrm>
        <a:graphic>
          <a:graphicData uri="http://schemas.openxmlformats.org/presentationml/2006/ole">
            <p:oleObj spid="_x0000_s46082" r:id="rId3" imgW="7488936" imgH="2199843" progId="Visio.Drawing.11">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defRPr/>
            </a:pPr>
            <a:r>
              <a:rPr lang="en-US" dirty="0" smtClean="0"/>
              <a:t>Membership</a:t>
            </a:r>
          </a:p>
        </p:txBody>
      </p:sp>
      <p:sp>
        <p:nvSpPr>
          <p:cNvPr id="16387" name="Rectangle 3"/>
          <p:cNvSpPr>
            <a:spLocks noGrp="1" noChangeArrowheads="1"/>
          </p:cNvSpPr>
          <p:nvPr>
            <p:ph type="body" idx="4294967295"/>
          </p:nvPr>
        </p:nvSpPr>
        <p:spPr/>
        <p:txBody>
          <a:bodyPr/>
          <a:lstStyle/>
          <a:p>
            <a:pPr eaLnBrk="1" hangingPunct="1"/>
            <a:r>
              <a:rPr lang="en-US" smtClean="0">
                <a:latin typeface="Verdana" pitchFamily="34" charset="0"/>
              </a:rPr>
              <a:t>Current Membership</a:t>
            </a:r>
          </a:p>
          <a:p>
            <a:pPr eaLnBrk="1" hangingPunct="1"/>
            <a:endParaRPr lang="en-US" smtClean="0">
              <a:latin typeface="Verdana" pitchFamily="34" charset="0"/>
            </a:endParaRPr>
          </a:p>
          <a:p>
            <a:pPr lvl="1" eaLnBrk="1" hangingPunct="1"/>
            <a:r>
              <a:rPr lang="en-US" sz="2400" smtClean="0">
                <a:latin typeface="Verdana" pitchFamily="34" charset="0"/>
              </a:rPr>
              <a:t>Sheila Horan – NMSU/ODU</a:t>
            </a:r>
          </a:p>
          <a:p>
            <a:pPr lvl="1" eaLnBrk="1" hangingPunct="1"/>
            <a:r>
              <a:rPr lang="en-US" sz="2400" smtClean="0">
                <a:latin typeface="Verdana" pitchFamily="34" charset="0"/>
              </a:rPr>
              <a:t>Scott Brierley - United Launch Alliance</a:t>
            </a:r>
          </a:p>
          <a:p>
            <a:pPr lvl="1" eaLnBrk="1" hangingPunct="1"/>
            <a:r>
              <a:rPr lang="en-US" sz="2400" smtClean="0">
                <a:latin typeface="Verdana" pitchFamily="34" charset="0"/>
              </a:rPr>
              <a:t>Chuck Weaver - Dynetics, Inc.</a:t>
            </a:r>
          </a:p>
          <a:p>
            <a:pPr eaLnBrk="1" hangingPunct="1"/>
            <a:endParaRPr lang="en-US" sz="2400" smtClean="0">
              <a:latin typeface="Verdana" pitchFamily="34" charset="0"/>
            </a:endParaRPr>
          </a:p>
          <a:p>
            <a:pPr eaLnBrk="1" hangingPunct="1">
              <a:buFont typeface="Wingdings" pitchFamily="2" charset="2"/>
              <a:buNone/>
            </a:pPr>
            <a:endParaRPr lang="en-US" sz="2400" smtClean="0">
              <a:latin typeface="Verdan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pPr>
              <a:defRPr/>
            </a:pPr>
            <a:r>
              <a:rPr lang="en-US" dirty="0"/>
              <a:t>Sub-Committee Focus</a:t>
            </a:r>
          </a:p>
        </p:txBody>
      </p:sp>
      <p:sp>
        <p:nvSpPr>
          <p:cNvPr id="9219" name="Rectangle 3"/>
          <p:cNvSpPr>
            <a:spLocks noGrp="1" noChangeArrowheads="1"/>
          </p:cNvSpPr>
          <p:nvPr>
            <p:ph type="body" idx="4294967295"/>
          </p:nvPr>
        </p:nvSpPr>
        <p:spPr/>
        <p:txBody>
          <a:bodyPr/>
          <a:lstStyle/>
          <a:p>
            <a:pPr>
              <a:defRPr/>
            </a:pPr>
            <a:r>
              <a:rPr lang="en-US" sz="2000" b="1" dirty="0"/>
              <a:t>The nominating sub-committee shall propose TSCC members and officers for approval by the membership</a:t>
            </a:r>
            <a:r>
              <a:rPr lang="en-US" sz="2000" b="1" dirty="0" smtClean="0"/>
              <a:t>.</a:t>
            </a:r>
          </a:p>
          <a:p>
            <a:pPr>
              <a:defRPr/>
            </a:pPr>
            <a:endParaRPr lang="en-US" sz="2000" b="1" dirty="0"/>
          </a:p>
          <a:p>
            <a:pPr>
              <a:defRPr/>
            </a:pPr>
            <a:r>
              <a:rPr lang="en-US" sz="2000" b="1" dirty="0"/>
              <a:t>Prospective TSCC members and officers can be nominated by the TSCC membership or by a nominating subcommittee</a:t>
            </a:r>
            <a:r>
              <a:rPr lang="en-US" sz="2000" b="1" dirty="0" smtClean="0"/>
              <a:t>.</a:t>
            </a:r>
          </a:p>
          <a:p>
            <a:pPr>
              <a:defRPr/>
            </a:pPr>
            <a:endParaRPr lang="en-US" sz="2000" b="1" dirty="0"/>
          </a:p>
          <a:p>
            <a:pPr>
              <a:defRPr/>
            </a:pPr>
            <a:r>
              <a:rPr lang="en-US" sz="2000" b="1" dirty="0"/>
              <a:t>All nominations must be approved by a membership vote.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pPr>
              <a:defRPr/>
            </a:pPr>
            <a:r>
              <a:rPr lang="en-US" dirty="0"/>
              <a:t>TSCC Membership Rules</a:t>
            </a:r>
          </a:p>
        </p:txBody>
      </p:sp>
      <p:sp>
        <p:nvSpPr>
          <p:cNvPr id="31747" name="Rectangle 3"/>
          <p:cNvSpPr>
            <a:spLocks noGrp="1" noChangeArrowheads="1"/>
          </p:cNvSpPr>
          <p:nvPr>
            <p:ph type="body" idx="4294967295"/>
          </p:nvPr>
        </p:nvSpPr>
        <p:spPr/>
        <p:txBody>
          <a:bodyPr/>
          <a:lstStyle/>
          <a:p>
            <a:pPr>
              <a:lnSpc>
                <a:spcPct val="90000"/>
              </a:lnSpc>
              <a:defRPr/>
            </a:pPr>
            <a:r>
              <a:rPr lang="en-US" sz="2400" dirty="0"/>
              <a:t>Adequate representation shall always exist from the diverse groups constituting the telemetry community</a:t>
            </a:r>
          </a:p>
          <a:p>
            <a:pPr>
              <a:lnSpc>
                <a:spcPct val="90000"/>
              </a:lnSpc>
              <a:defRPr/>
            </a:pPr>
            <a:r>
              <a:rPr lang="en-US" sz="2400" dirty="0"/>
              <a:t>Representatives of government and commercial entities shall each constitute a minimum of one-third of the regular TSCC Membership</a:t>
            </a:r>
          </a:p>
          <a:p>
            <a:pPr>
              <a:lnSpc>
                <a:spcPct val="90000"/>
              </a:lnSpc>
              <a:defRPr/>
            </a:pPr>
            <a:r>
              <a:rPr lang="en-US" sz="2400" dirty="0"/>
              <a:t>The remaining one-third may include, but is not limited to those in commercial, governmental, and academic organizations</a:t>
            </a:r>
          </a:p>
          <a:p>
            <a:pPr>
              <a:lnSpc>
                <a:spcPct val="90000"/>
              </a:lnSpc>
              <a:defRPr/>
            </a:pPr>
            <a:r>
              <a:rPr lang="en-US" sz="2400" dirty="0"/>
              <a:t>Membership by representatives of non-US entities shall not exceed 25% of the total regular membership</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a:defRPr/>
            </a:pPr>
            <a:r>
              <a:rPr lang="en-US" dirty="0"/>
              <a:t>TSCC Group Definitions</a:t>
            </a:r>
          </a:p>
        </p:txBody>
      </p:sp>
      <p:sp>
        <p:nvSpPr>
          <p:cNvPr id="32771" name="Rectangle 3"/>
          <p:cNvSpPr>
            <a:spLocks noGrp="1" noChangeArrowheads="1"/>
          </p:cNvSpPr>
          <p:nvPr>
            <p:ph type="body" idx="4294967295"/>
          </p:nvPr>
        </p:nvSpPr>
        <p:spPr/>
        <p:txBody>
          <a:bodyPr/>
          <a:lstStyle/>
          <a:p>
            <a:pPr>
              <a:lnSpc>
                <a:spcPct val="90000"/>
              </a:lnSpc>
              <a:defRPr/>
            </a:pPr>
            <a:r>
              <a:rPr lang="en-US" sz="2400" dirty="0"/>
              <a:t>Government entities are defined to include agencies of the United States Government, foreign governments, and not-for-profit organizations under contract to </a:t>
            </a:r>
            <a:r>
              <a:rPr lang="en-US" sz="2400" dirty="0" smtClean="0"/>
              <a:t>them</a:t>
            </a:r>
          </a:p>
          <a:p>
            <a:pPr>
              <a:lnSpc>
                <a:spcPct val="90000"/>
              </a:lnSpc>
              <a:defRPr/>
            </a:pPr>
            <a:endParaRPr lang="en-US" sz="2400" dirty="0"/>
          </a:p>
          <a:p>
            <a:pPr>
              <a:lnSpc>
                <a:spcPct val="90000"/>
              </a:lnSpc>
              <a:defRPr/>
            </a:pPr>
            <a:r>
              <a:rPr lang="en-US" sz="2400" dirty="0"/>
              <a:t>Commercial entities are defined as manufacturers or vendors of equipment, software, or systems, for-profit companies that use telemetry equipment, and suppliers of telemetry-related services, such as consulting, on a for-profit basis.</a:t>
            </a:r>
          </a:p>
          <a:p>
            <a:pPr>
              <a:lnSpc>
                <a:spcPct val="90000"/>
              </a:lnSpc>
              <a:defRPr/>
            </a:pPr>
            <a:endParaRPr lang="en-US" sz="2400" dirty="0"/>
          </a:p>
          <a:p>
            <a:pPr lvl="1">
              <a:lnSpc>
                <a:spcPct val="90000"/>
              </a:lnSpc>
              <a:defRPr/>
            </a:pP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p:txBody>
          <a:bodyPr/>
          <a:lstStyle/>
          <a:p>
            <a:pPr>
              <a:defRPr/>
            </a:pPr>
            <a:r>
              <a:rPr lang="en-US" dirty="0"/>
              <a:t>TSCC Membership Terms</a:t>
            </a:r>
          </a:p>
        </p:txBody>
      </p:sp>
      <p:sp>
        <p:nvSpPr>
          <p:cNvPr id="30723" name="Rectangle 3"/>
          <p:cNvSpPr>
            <a:spLocks noGrp="1" noChangeArrowheads="1"/>
          </p:cNvSpPr>
          <p:nvPr>
            <p:ph type="body" idx="4294967295"/>
          </p:nvPr>
        </p:nvSpPr>
        <p:spPr/>
        <p:txBody>
          <a:bodyPr/>
          <a:lstStyle/>
          <a:p>
            <a:pPr>
              <a:lnSpc>
                <a:spcPct val="80000"/>
              </a:lnSpc>
            </a:pPr>
            <a:r>
              <a:rPr lang="en-US" sz="2400" smtClean="0">
                <a:latin typeface="Verdana" pitchFamily="34" charset="0"/>
              </a:rPr>
              <a:t>TSCC Membership Terms are for five years</a:t>
            </a:r>
          </a:p>
          <a:p>
            <a:pPr lvl="1">
              <a:lnSpc>
                <a:spcPct val="80000"/>
              </a:lnSpc>
            </a:pPr>
            <a:r>
              <a:rPr lang="en-US" sz="2000" smtClean="0">
                <a:latin typeface="Verdana" pitchFamily="34" charset="0"/>
              </a:rPr>
              <a:t>Terms are  staggered so that the terms of 20% (rounded to the nearest integer) of the regular membership end each year</a:t>
            </a:r>
          </a:p>
          <a:p>
            <a:pPr lvl="1">
              <a:lnSpc>
                <a:spcPct val="80000"/>
              </a:lnSpc>
            </a:pPr>
            <a:r>
              <a:rPr lang="en-US" sz="2000" smtClean="0">
                <a:latin typeface="Verdana" pitchFamily="34" charset="0"/>
              </a:rPr>
              <a:t>Members may be re-nominated for additional terms by the nominating sub-committee.</a:t>
            </a:r>
          </a:p>
          <a:p>
            <a:pPr lvl="1">
              <a:lnSpc>
                <a:spcPct val="80000"/>
              </a:lnSpc>
            </a:pPr>
            <a:endParaRPr lang="en-US" sz="2000" smtClean="0">
              <a:latin typeface="Verdana" pitchFamily="34" charset="0"/>
            </a:endParaRPr>
          </a:p>
          <a:p>
            <a:pPr>
              <a:lnSpc>
                <a:spcPct val="80000"/>
              </a:lnSpc>
            </a:pPr>
            <a:r>
              <a:rPr lang="en-US" sz="2400" smtClean="0">
                <a:latin typeface="Verdana" pitchFamily="34" charset="0"/>
              </a:rPr>
              <a:t>This Fall 2012 Klein, W., Klein,L., and Corry have reached the end of their terms.  </a:t>
            </a:r>
          </a:p>
          <a:p>
            <a:pPr lvl="1">
              <a:lnSpc>
                <a:spcPct val="80000"/>
              </a:lnSpc>
            </a:pPr>
            <a:r>
              <a:rPr lang="en-US" sz="2000" smtClean="0">
                <a:latin typeface="Verdana" pitchFamily="34" charset="0"/>
              </a:rPr>
              <a:t>Each member is willing to continue for another 5 years.</a:t>
            </a:r>
          </a:p>
          <a:p>
            <a:pPr>
              <a:lnSpc>
                <a:spcPct val="80000"/>
              </a:lnSpc>
            </a:pPr>
            <a:endParaRPr lang="en-US" sz="2400" smtClean="0">
              <a:latin typeface="Verdan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r>
              <a:rPr lang="en-US" smtClean="0">
                <a:latin typeface="Arial" charset="0"/>
              </a:rPr>
              <a:t>TSCC Member Re-elections</a:t>
            </a:r>
          </a:p>
        </p:txBody>
      </p:sp>
      <p:sp>
        <p:nvSpPr>
          <p:cNvPr id="11267" name="Rectangle 3"/>
          <p:cNvSpPr>
            <a:spLocks noGrp="1" noChangeArrowheads="1"/>
          </p:cNvSpPr>
          <p:nvPr>
            <p:ph type="body" idx="4294967295"/>
          </p:nvPr>
        </p:nvSpPr>
        <p:spPr/>
        <p:txBody>
          <a:bodyPr/>
          <a:lstStyle/>
          <a:p>
            <a:pPr>
              <a:buFont typeface="Wingdings" pitchFamily="2" charset="2"/>
              <a:buNone/>
            </a:pPr>
            <a:r>
              <a:rPr lang="en-US" sz="2400" u="sng" smtClean="0">
                <a:latin typeface="Verdana" pitchFamily="34" charset="0"/>
              </a:rPr>
              <a:t>Nominating Committee supports the continuing terms for:</a:t>
            </a:r>
          </a:p>
          <a:p>
            <a:endParaRPr lang="en-US" sz="2400" smtClean="0">
              <a:latin typeface="Verdana" pitchFamily="34" charset="0"/>
            </a:endParaRPr>
          </a:p>
          <a:p>
            <a:r>
              <a:rPr lang="en-US" sz="2400" smtClean="0">
                <a:latin typeface="Verdana" pitchFamily="34" charset="0"/>
              </a:rPr>
              <a:t>Wayne Klein</a:t>
            </a:r>
          </a:p>
          <a:p>
            <a:r>
              <a:rPr lang="en-US" sz="2400" smtClean="0">
                <a:latin typeface="Verdana" pitchFamily="34" charset="0"/>
              </a:rPr>
              <a:t>Lorin Klein</a:t>
            </a:r>
          </a:p>
          <a:p>
            <a:r>
              <a:rPr lang="en-US" sz="2400" smtClean="0">
                <a:latin typeface="Verdana" pitchFamily="34" charset="0"/>
              </a:rPr>
              <a:t>Diarmuid Corry</a:t>
            </a:r>
          </a:p>
          <a:p>
            <a:endParaRPr lang="en-US" sz="2400" smtClean="0">
              <a:latin typeface="Verdana" pitchFamily="34" charset="0"/>
            </a:endParaRPr>
          </a:p>
          <a:p>
            <a:r>
              <a:rPr lang="en-US" sz="2400" smtClean="0">
                <a:latin typeface="Verdana" pitchFamily="34" charset="0"/>
              </a:rPr>
              <a:t>Member terms up in 2013:</a:t>
            </a:r>
          </a:p>
          <a:p>
            <a:pPr lvl="1"/>
            <a:r>
              <a:rPr lang="en-US" sz="2400" smtClean="0">
                <a:latin typeface="Verdana" pitchFamily="34" charset="0"/>
              </a:rPr>
              <a:t>Fil Macias</a:t>
            </a:r>
          </a:p>
          <a:p>
            <a:pPr lvl="1"/>
            <a:r>
              <a:rPr lang="en-US" sz="2400" smtClean="0">
                <a:latin typeface="Verdana" pitchFamily="34" charset="0"/>
              </a:rPr>
              <a:t>Sheila Horan</a:t>
            </a:r>
          </a:p>
          <a:p>
            <a:pPr>
              <a:buFont typeface="Wingdings" pitchFamily="2" charset="2"/>
              <a:buNone/>
            </a:pPr>
            <a:endParaRPr lang="en-US" sz="2400" smtClean="0">
              <a:effectLst/>
              <a:latin typeface="Verdan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a:defRPr/>
            </a:pPr>
            <a:r>
              <a:rPr lang="en-US" dirty="0"/>
              <a:t>TSCC Makeup</a:t>
            </a:r>
          </a:p>
        </p:txBody>
      </p:sp>
      <p:sp>
        <p:nvSpPr>
          <p:cNvPr id="12291" name="Rectangle 3"/>
          <p:cNvSpPr>
            <a:spLocks noGrp="1" noChangeArrowheads="1"/>
          </p:cNvSpPr>
          <p:nvPr>
            <p:ph type="body" idx="4294967295"/>
          </p:nvPr>
        </p:nvSpPr>
        <p:spPr/>
        <p:txBody>
          <a:bodyPr/>
          <a:lstStyle/>
          <a:p>
            <a:r>
              <a:rPr lang="en-US" sz="2800" smtClean="0">
                <a:latin typeface="Verdana" pitchFamily="34" charset="0"/>
              </a:rPr>
              <a:t>The TSCC currently consists of</a:t>
            </a:r>
          </a:p>
          <a:p>
            <a:pPr lvl="1"/>
            <a:r>
              <a:rPr lang="en-US" sz="2400" smtClean="0">
                <a:latin typeface="Verdana" pitchFamily="34" charset="0"/>
              </a:rPr>
              <a:t>2 academic organization members</a:t>
            </a:r>
          </a:p>
          <a:p>
            <a:pPr lvl="1"/>
            <a:r>
              <a:rPr lang="en-US" sz="2400" smtClean="0">
                <a:latin typeface="Verdana" pitchFamily="34" charset="0"/>
              </a:rPr>
              <a:t>6 government entity members</a:t>
            </a:r>
          </a:p>
          <a:p>
            <a:pPr lvl="1"/>
            <a:r>
              <a:rPr lang="en-US" sz="2400" smtClean="0">
                <a:latin typeface="Verdana" pitchFamily="34" charset="0"/>
              </a:rPr>
              <a:t>7 commercial entity members</a:t>
            </a:r>
          </a:p>
          <a:p>
            <a:r>
              <a:rPr lang="en-US" sz="2800" smtClean="0">
                <a:latin typeface="Verdana" pitchFamily="34" charset="0"/>
              </a:rPr>
              <a:t>Members from commercial entities belong in two different groups: </a:t>
            </a:r>
          </a:p>
          <a:p>
            <a:pPr lvl="1"/>
            <a:r>
              <a:rPr lang="en-US" sz="2400" smtClean="0">
                <a:latin typeface="Verdana" pitchFamily="34" charset="0"/>
              </a:rPr>
              <a:t>Telemetry equipment suppliers</a:t>
            </a:r>
          </a:p>
          <a:p>
            <a:pPr lvl="1"/>
            <a:r>
              <a:rPr lang="en-US" sz="2400" smtClean="0">
                <a:latin typeface="Verdana" pitchFamily="34" charset="0"/>
              </a:rPr>
              <a:t>Telemetry equipment users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algn="ctr"/>
            <a:r>
              <a:rPr lang="en-US" smtClean="0">
                <a:latin typeface="Arial" charset="0"/>
              </a:rPr>
              <a:t>TSCC Membership</a:t>
            </a:r>
            <a:endParaRPr lang="en-US" i="1" smtClean="0">
              <a:latin typeface="Arial" charset="0"/>
            </a:endParaRPr>
          </a:p>
        </p:txBody>
      </p:sp>
      <p:sp>
        <p:nvSpPr>
          <p:cNvPr id="18435" name="Rectangle 3"/>
          <p:cNvSpPr>
            <a:spLocks noGrp="1" noChangeArrowheads="1"/>
          </p:cNvSpPr>
          <p:nvPr>
            <p:ph type="body" idx="4294967295"/>
          </p:nvPr>
        </p:nvSpPr>
        <p:spPr>
          <a:xfrm>
            <a:off x="457200" y="1600200"/>
            <a:ext cx="3505200" cy="4530725"/>
          </a:xfrm>
        </p:spPr>
        <p:txBody>
          <a:bodyPr/>
          <a:lstStyle/>
          <a:p>
            <a:pPr>
              <a:lnSpc>
                <a:spcPct val="80000"/>
              </a:lnSpc>
            </a:pPr>
            <a:r>
              <a:rPr lang="en-US" sz="2000" smtClean="0">
                <a:latin typeface="Verdana" pitchFamily="34" charset="0"/>
              </a:rPr>
              <a:t>Academia</a:t>
            </a:r>
          </a:p>
          <a:p>
            <a:pPr lvl="1">
              <a:lnSpc>
                <a:spcPct val="80000"/>
              </a:lnSpc>
            </a:pPr>
            <a:r>
              <a:rPr lang="en-US" sz="1800" smtClean="0">
                <a:latin typeface="Verdana" pitchFamily="34" charset="0"/>
              </a:rPr>
              <a:t>Sheila Horan, PhD</a:t>
            </a:r>
          </a:p>
          <a:p>
            <a:pPr lvl="1">
              <a:lnSpc>
                <a:spcPct val="80000"/>
              </a:lnSpc>
            </a:pPr>
            <a:r>
              <a:rPr lang="en-US" sz="1800" smtClean="0">
                <a:latin typeface="Verdana" pitchFamily="34" charset="0"/>
              </a:rPr>
              <a:t>Gerhard Mayer </a:t>
            </a:r>
          </a:p>
          <a:p>
            <a:pPr>
              <a:lnSpc>
                <a:spcPct val="80000"/>
              </a:lnSpc>
            </a:pPr>
            <a:r>
              <a:rPr lang="en-US" sz="2000" smtClean="0">
                <a:latin typeface="Verdana" pitchFamily="34" charset="0"/>
              </a:rPr>
              <a:t>Government</a:t>
            </a:r>
          </a:p>
          <a:p>
            <a:pPr lvl="1">
              <a:lnSpc>
                <a:spcPct val="80000"/>
              </a:lnSpc>
            </a:pPr>
            <a:r>
              <a:rPr lang="en-US" sz="1800" smtClean="0">
                <a:latin typeface="Verdana" pitchFamily="34" charset="0"/>
              </a:rPr>
              <a:t>Mark Bender</a:t>
            </a:r>
          </a:p>
          <a:p>
            <a:pPr lvl="1">
              <a:lnSpc>
                <a:spcPct val="80000"/>
              </a:lnSpc>
            </a:pPr>
            <a:r>
              <a:rPr lang="en-US" sz="1800" smtClean="0">
                <a:latin typeface="Verdana" pitchFamily="34" charset="0"/>
              </a:rPr>
              <a:t>Greg J. Kazz</a:t>
            </a:r>
          </a:p>
          <a:p>
            <a:pPr lvl="1">
              <a:lnSpc>
                <a:spcPct val="80000"/>
              </a:lnSpc>
            </a:pPr>
            <a:r>
              <a:rPr lang="en-US" sz="1800" smtClean="0">
                <a:latin typeface="Verdana" pitchFamily="34" charset="0"/>
              </a:rPr>
              <a:t>Lorin Klein</a:t>
            </a:r>
          </a:p>
          <a:p>
            <a:pPr lvl="1">
              <a:lnSpc>
                <a:spcPct val="80000"/>
              </a:lnSpc>
            </a:pPr>
            <a:r>
              <a:rPr lang="en-US" sz="1800" smtClean="0">
                <a:latin typeface="Verdana" pitchFamily="34" charset="0"/>
              </a:rPr>
              <a:t>Filiberto Macias</a:t>
            </a:r>
          </a:p>
          <a:p>
            <a:pPr lvl="1">
              <a:lnSpc>
                <a:spcPct val="80000"/>
              </a:lnSpc>
            </a:pPr>
            <a:r>
              <a:rPr lang="en-US" sz="1800" smtClean="0">
                <a:latin typeface="Verdana" pitchFamily="34" charset="0"/>
              </a:rPr>
              <a:t>Myron Moodie </a:t>
            </a:r>
          </a:p>
          <a:p>
            <a:pPr lvl="1">
              <a:lnSpc>
                <a:spcPct val="80000"/>
              </a:lnSpc>
            </a:pPr>
            <a:r>
              <a:rPr lang="en-US" sz="1800" smtClean="0">
                <a:latin typeface="Verdana" pitchFamily="34" charset="0"/>
              </a:rPr>
              <a:t>Dan Skelley</a:t>
            </a:r>
          </a:p>
        </p:txBody>
      </p:sp>
      <p:sp>
        <p:nvSpPr>
          <p:cNvPr id="4" name="Rectangle 3"/>
          <p:cNvSpPr txBox="1">
            <a:spLocks noChangeArrowheads="1"/>
          </p:cNvSpPr>
          <p:nvPr/>
        </p:nvSpPr>
        <p:spPr bwMode="auto">
          <a:xfrm>
            <a:off x="4343400" y="1600200"/>
            <a:ext cx="3962400" cy="4572000"/>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SzPct val="60000"/>
              <a:buFont typeface="Wingdings" pitchFamily="2" charset="2"/>
              <a:buChar char="n"/>
            </a:pPr>
            <a:r>
              <a:rPr lang="en-US" sz="2000">
                <a:effectLst>
                  <a:outerShdw blurRad="38100" dist="38100" dir="2700000" algn="tl">
                    <a:srgbClr val="000000"/>
                  </a:outerShdw>
                </a:effectLst>
                <a:cs typeface="Arial" charset="0"/>
              </a:rPr>
              <a:t>Industry</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Scott Brierley</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Diarmuid Corry</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Lee Eccles</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Brad Fleury</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Wayne Klein</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Steve Nicolo </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Chuck Weaver</a:t>
            </a:r>
          </a:p>
          <a:p>
            <a:pPr marL="342900" indent="-342900">
              <a:lnSpc>
                <a:spcPct val="80000"/>
              </a:lnSpc>
              <a:spcBef>
                <a:spcPct val="20000"/>
              </a:spcBef>
              <a:buClr>
                <a:schemeClr val="hlink"/>
              </a:buClr>
              <a:buSzPct val="60000"/>
              <a:buFont typeface="Wingdings" pitchFamily="2" charset="2"/>
              <a:buChar char="n"/>
            </a:pPr>
            <a:endParaRPr lang="en-US" sz="2000">
              <a:effectLst>
                <a:outerShdw blurRad="38100" dist="38100" dir="2700000" algn="tl">
                  <a:srgbClr val="000000"/>
                </a:outerShdw>
              </a:effectLst>
              <a:cs typeface="Arial" charset="0"/>
            </a:endParaRPr>
          </a:p>
          <a:p>
            <a:pPr marL="342900" indent="-342900">
              <a:lnSpc>
                <a:spcPct val="80000"/>
              </a:lnSpc>
              <a:spcBef>
                <a:spcPct val="20000"/>
              </a:spcBef>
              <a:buClr>
                <a:schemeClr val="hlink"/>
              </a:buClr>
              <a:buSzPct val="60000"/>
              <a:buFont typeface="Wingdings" pitchFamily="2" charset="2"/>
              <a:buChar char="n"/>
            </a:pPr>
            <a:r>
              <a:rPr lang="en-US" sz="2000">
                <a:effectLst>
                  <a:outerShdw blurRad="38100" dist="38100" dir="2700000" algn="tl">
                    <a:srgbClr val="000000"/>
                  </a:outerShdw>
                </a:effectLst>
                <a:cs typeface="Arial" charset="0"/>
              </a:rPr>
              <a:t>Ex-Officios</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Teresa Telles (TG chair)</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Bill Rymer (IFT Rep)</a:t>
            </a:r>
          </a:p>
          <a:p>
            <a:pPr marL="742950" lvl="1" indent="-285750">
              <a:lnSpc>
                <a:spcPct val="80000"/>
              </a:lnSpc>
              <a:spcBef>
                <a:spcPct val="20000"/>
              </a:spcBef>
              <a:buClr>
                <a:schemeClr val="tx1"/>
              </a:buClr>
              <a:buFontTx/>
              <a:buChar char="•"/>
            </a:pPr>
            <a:endParaRPr lang="en-US">
              <a:effectLst>
                <a:outerShdw blurRad="38100" dist="38100" dir="2700000" algn="tl">
                  <a:srgbClr val="000000"/>
                </a:outerShdw>
              </a:effectLst>
              <a:cs typeface="Arial" charset="0"/>
            </a:endParaRPr>
          </a:p>
          <a:p>
            <a:pPr marL="342900" indent="-342900">
              <a:lnSpc>
                <a:spcPct val="80000"/>
              </a:lnSpc>
              <a:spcBef>
                <a:spcPct val="20000"/>
              </a:spcBef>
              <a:buClr>
                <a:schemeClr val="hlink"/>
              </a:buClr>
              <a:buSzPct val="60000"/>
              <a:buFont typeface="Wingdings" pitchFamily="2" charset="2"/>
              <a:buChar char="n"/>
            </a:pPr>
            <a:r>
              <a:rPr lang="en-US" sz="2000">
                <a:effectLst>
                  <a:outerShdw blurRad="38100" dist="38100" dir="2700000" algn="tl">
                    <a:srgbClr val="000000"/>
                  </a:outerShdw>
                </a:effectLst>
                <a:cs typeface="Arial" charset="0"/>
              </a:rPr>
              <a:t>Members Emeritus</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Merv MacMedan</a:t>
            </a:r>
          </a:p>
          <a:p>
            <a:pPr marL="742950" lvl="1" indent="-285750">
              <a:lnSpc>
                <a:spcPct val="80000"/>
              </a:lnSpc>
              <a:spcBef>
                <a:spcPct val="20000"/>
              </a:spcBef>
              <a:buClr>
                <a:schemeClr val="tx1"/>
              </a:buClr>
              <a:buFontTx/>
              <a:buChar char="•"/>
            </a:pPr>
            <a:r>
              <a:rPr lang="en-US">
                <a:effectLst>
                  <a:outerShdw blurRad="38100" dist="38100" dir="2700000" algn="tl">
                    <a:srgbClr val="000000"/>
                  </a:outerShdw>
                </a:effectLst>
                <a:cs typeface="Arial" charset="0"/>
              </a:rPr>
              <a:t>Erwin (Terry) Straehley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685800" y="2667000"/>
            <a:ext cx="7772400" cy="2079625"/>
          </a:xfrm>
        </p:spPr>
        <p:txBody>
          <a:bodyPr/>
          <a:lstStyle/>
          <a:p>
            <a:pPr eaLnBrk="1" hangingPunct="1">
              <a:defRPr/>
            </a:pPr>
            <a:r>
              <a:rPr lang="en-US" sz="4800" dirty="0" smtClean="0"/>
              <a:t>TSCC Fall 2012 </a:t>
            </a:r>
            <a:br>
              <a:rPr lang="en-US" sz="4800" dirty="0" smtClean="0"/>
            </a:br>
            <a:r>
              <a:rPr lang="en-US" sz="4800" dirty="0" smtClean="0"/>
              <a:t>Chairman's Report</a:t>
            </a:r>
          </a:p>
        </p:txBody>
      </p:sp>
      <p:sp>
        <p:nvSpPr>
          <p:cNvPr id="97283" name="Rectangle 3"/>
          <p:cNvSpPr>
            <a:spLocks noGrp="1" noChangeArrowheads="1"/>
          </p:cNvSpPr>
          <p:nvPr>
            <p:ph type="subTitle" idx="1"/>
          </p:nvPr>
        </p:nvSpPr>
        <p:spPr>
          <a:xfrm>
            <a:off x="1371600" y="5181600"/>
            <a:ext cx="6477000" cy="1143000"/>
          </a:xfrm>
        </p:spPr>
        <p:txBody>
          <a:bodyPr/>
          <a:lstStyle/>
          <a:p>
            <a:pPr eaLnBrk="1" hangingPunct="1">
              <a:lnSpc>
                <a:spcPct val="80000"/>
              </a:lnSpc>
              <a:defRPr/>
            </a:pPr>
            <a:r>
              <a:rPr lang="en-US" sz="2000" dirty="0" smtClean="0"/>
              <a:t>October 22, 2012</a:t>
            </a:r>
          </a:p>
          <a:p>
            <a:pPr eaLnBrk="1" hangingPunct="1">
              <a:defRPr/>
            </a:pPr>
            <a:r>
              <a:rPr lang="en-US" sz="2000" dirty="0" smtClean="0"/>
              <a:t>Town &amp; Country Hotel</a:t>
            </a:r>
          </a:p>
          <a:p>
            <a:pPr eaLnBrk="1" hangingPunct="1">
              <a:defRPr/>
            </a:pPr>
            <a:r>
              <a:rPr lang="en-US" sz="2000" dirty="0" smtClean="0"/>
              <a:t>San Diego, CA</a:t>
            </a:r>
          </a:p>
          <a:p>
            <a:pPr eaLnBrk="1" hangingPunct="1">
              <a:defRPr/>
            </a:pPr>
            <a:r>
              <a:rPr lang="en-US" sz="2000" dirty="0" smtClean="0"/>
              <a:t>(ITC 2012)</a:t>
            </a:r>
          </a:p>
          <a:p>
            <a:pPr eaLnBrk="1" hangingPunct="1">
              <a:defRPr/>
            </a:pPr>
            <a:endParaRPr lang="en-US" sz="2000" dirty="0" smtClean="0"/>
          </a:p>
          <a:p>
            <a:pPr eaLnBrk="1" hangingPunct="1">
              <a:lnSpc>
                <a:spcPct val="80000"/>
              </a:lnSpc>
              <a:defRPr/>
            </a:pPr>
            <a:endParaRPr lang="en-US" sz="2000" u="sng" dirty="0" smtClean="0"/>
          </a:p>
        </p:txBody>
      </p:sp>
      <p:graphicFrame>
        <p:nvGraphicFramePr>
          <p:cNvPr id="1026" name="Object 4"/>
          <p:cNvGraphicFramePr>
            <a:graphicFrameLocks noChangeAspect="1"/>
          </p:cNvGraphicFramePr>
          <p:nvPr/>
        </p:nvGraphicFramePr>
        <p:xfrm>
          <a:off x="1143000" y="609600"/>
          <a:ext cx="6858000" cy="2297113"/>
        </p:xfrm>
        <a:graphic>
          <a:graphicData uri="http://schemas.openxmlformats.org/presentationml/2006/ole">
            <p:oleObj spid="_x0000_s55298" r:id="rId3" imgW="7488936" imgH="2199843" progId="Visio.Drawing.11">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algn="ctr"/>
            <a:r>
              <a:rPr lang="en-US" smtClean="0">
                <a:latin typeface="Arial" charset="0"/>
              </a:rPr>
              <a:t>TSCC Membership</a:t>
            </a:r>
            <a:endParaRPr lang="en-US" i="1" smtClean="0">
              <a:latin typeface="Arial" charset="0"/>
            </a:endParaRPr>
          </a:p>
        </p:txBody>
      </p:sp>
      <p:sp>
        <p:nvSpPr>
          <p:cNvPr id="18435" name="Rectangle 3"/>
          <p:cNvSpPr>
            <a:spLocks noGrp="1" noChangeArrowheads="1"/>
          </p:cNvSpPr>
          <p:nvPr>
            <p:ph type="body" idx="4294967295"/>
          </p:nvPr>
        </p:nvSpPr>
        <p:spPr>
          <a:xfrm>
            <a:off x="914400" y="1295400"/>
            <a:ext cx="7543800" cy="5334000"/>
          </a:xfrm>
        </p:spPr>
        <p:txBody>
          <a:bodyPr/>
          <a:lstStyle/>
          <a:p>
            <a:r>
              <a:rPr lang="en-US" smtClean="0">
                <a:latin typeface="Verdana" pitchFamily="34" charset="0"/>
              </a:rPr>
              <a:t>The Aerospace Corporation</a:t>
            </a:r>
          </a:p>
          <a:p>
            <a:r>
              <a:rPr lang="en-US" smtClean="0">
                <a:latin typeface="Verdana" pitchFamily="34" charset="0"/>
              </a:rPr>
              <a:t>United Launch Alliance</a:t>
            </a:r>
          </a:p>
          <a:p>
            <a:r>
              <a:rPr lang="en-US" smtClean="0">
                <a:latin typeface="Verdana" pitchFamily="34" charset="0"/>
              </a:rPr>
              <a:t>ACRA Control, Inc.</a:t>
            </a:r>
          </a:p>
          <a:p>
            <a:r>
              <a:rPr lang="en-US" smtClean="0">
                <a:latin typeface="Verdana" pitchFamily="34" charset="0"/>
              </a:rPr>
              <a:t>Boeing Commercial Airplane Co. </a:t>
            </a:r>
          </a:p>
          <a:p>
            <a:r>
              <a:rPr lang="en-US" smtClean="0">
                <a:latin typeface="Verdana" pitchFamily="34" charset="0"/>
              </a:rPr>
              <a:t> Edge Consulting</a:t>
            </a:r>
          </a:p>
          <a:p>
            <a:r>
              <a:rPr lang="en-US" smtClean="0">
                <a:latin typeface="Verdana" pitchFamily="34" charset="0"/>
              </a:rPr>
              <a:t>Apogee Labs, Inc.</a:t>
            </a:r>
          </a:p>
          <a:p>
            <a:r>
              <a:rPr lang="en-US" smtClean="0">
                <a:latin typeface="Verdana" pitchFamily="34" charset="0"/>
              </a:rPr>
              <a:t>New Mexico State University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algn="ctr"/>
            <a:r>
              <a:rPr lang="en-US" smtClean="0">
                <a:latin typeface="Arial" charset="0"/>
              </a:rPr>
              <a:t>TSCC Membership</a:t>
            </a:r>
            <a:endParaRPr lang="en-US" i="1" smtClean="0">
              <a:latin typeface="Arial" charset="0"/>
            </a:endParaRPr>
          </a:p>
        </p:txBody>
      </p:sp>
      <p:sp>
        <p:nvSpPr>
          <p:cNvPr id="18435" name="Rectangle 3"/>
          <p:cNvSpPr>
            <a:spLocks noGrp="1" noChangeArrowheads="1"/>
          </p:cNvSpPr>
          <p:nvPr>
            <p:ph type="body" idx="4294967295"/>
          </p:nvPr>
        </p:nvSpPr>
        <p:spPr>
          <a:xfrm>
            <a:off x="457200" y="1600200"/>
            <a:ext cx="7543800" cy="4530725"/>
          </a:xfrm>
        </p:spPr>
        <p:txBody>
          <a:bodyPr/>
          <a:lstStyle/>
          <a:p>
            <a:pPr>
              <a:lnSpc>
                <a:spcPct val="80000"/>
              </a:lnSpc>
            </a:pPr>
            <a:r>
              <a:rPr lang="en-US" smtClean="0">
                <a:latin typeface="Verdana" pitchFamily="34" charset="0"/>
              </a:rPr>
              <a:t>NASA- Jet Propulsion Laboratory</a:t>
            </a:r>
          </a:p>
          <a:p>
            <a:pPr>
              <a:lnSpc>
                <a:spcPct val="80000"/>
              </a:lnSpc>
            </a:pPr>
            <a:r>
              <a:rPr lang="en-US" smtClean="0">
                <a:latin typeface="Verdana" pitchFamily="34" charset="0"/>
              </a:rPr>
              <a:t>USAF</a:t>
            </a:r>
          </a:p>
          <a:p>
            <a:pPr>
              <a:lnSpc>
                <a:spcPct val="80000"/>
              </a:lnSpc>
            </a:pPr>
            <a:r>
              <a:rPr lang="en-US" smtClean="0">
                <a:latin typeface="Verdana" pitchFamily="34" charset="0"/>
              </a:rPr>
              <a:t> White Sands Missile Range</a:t>
            </a:r>
          </a:p>
          <a:p>
            <a:pPr>
              <a:lnSpc>
                <a:spcPct val="80000"/>
              </a:lnSpc>
            </a:pPr>
            <a:r>
              <a:rPr lang="en-US" smtClean="0">
                <a:latin typeface="Verdana" pitchFamily="34" charset="0"/>
              </a:rPr>
              <a:t>GVM-Consulting/AIRBUS</a:t>
            </a:r>
          </a:p>
          <a:p>
            <a:pPr>
              <a:lnSpc>
                <a:spcPct val="80000"/>
              </a:lnSpc>
            </a:pPr>
            <a:r>
              <a:rPr lang="en-US" smtClean="0">
                <a:latin typeface="Verdana" pitchFamily="34" charset="0"/>
              </a:rPr>
              <a:t>Southwest Research Institute</a:t>
            </a:r>
          </a:p>
          <a:p>
            <a:pPr>
              <a:lnSpc>
                <a:spcPct val="80000"/>
              </a:lnSpc>
            </a:pPr>
            <a:r>
              <a:rPr lang="en-US" smtClean="0">
                <a:latin typeface="Verdana" pitchFamily="34" charset="0"/>
              </a:rPr>
              <a:t>GDP Space Systems</a:t>
            </a:r>
          </a:p>
          <a:p>
            <a:pPr>
              <a:lnSpc>
                <a:spcPct val="80000"/>
              </a:lnSpc>
            </a:pPr>
            <a:r>
              <a:rPr lang="en-US" smtClean="0">
                <a:latin typeface="Verdana" pitchFamily="34" charset="0"/>
              </a:rPr>
              <a:t>NAVAIR</a:t>
            </a:r>
          </a:p>
          <a:p>
            <a:pPr>
              <a:lnSpc>
                <a:spcPct val="80000"/>
              </a:lnSpc>
            </a:pPr>
            <a:r>
              <a:rPr lang="en-US" smtClean="0">
                <a:latin typeface="Verdana" pitchFamily="34" charset="0"/>
              </a:rPr>
              <a:t>Dynetics, Inc.</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pPr algn="ctr"/>
            <a:r>
              <a:rPr lang="en-US" sz="4000" smtClean="0">
                <a:latin typeface="Arial" charset="0"/>
              </a:rPr>
              <a:t>One Open Membership Slot</a:t>
            </a:r>
            <a:br>
              <a:rPr lang="en-US" sz="4000" smtClean="0">
                <a:latin typeface="Arial" charset="0"/>
              </a:rPr>
            </a:br>
            <a:r>
              <a:rPr lang="en-US" sz="4000" smtClean="0">
                <a:latin typeface="Arial" charset="0"/>
              </a:rPr>
              <a:t>Vote</a:t>
            </a:r>
          </a:p>
        </p:txBody>
      </p:sp>
      <p:sp>
        <p:nvSpPr>
          <p:cNvPr id="10243" name="Rectangle 3"/>
          <p:cNvSpPr>
            <a:spLocks noGrp="1" noChangeArrowheads="1"/>
          </p:cNvSpPr>
          <p:nvPr>
            <p:ph type="body" idx="4294967295"/>
          </p:nvPr>
        </p:nvSpPr>
        <p:spPr/>
        <p:txBody>
          <a:bodyPr/>
          <a:lstStyle/>
          <a:p>
            <a:r>
              <a:rPr lang="en-US" sz="2800" smtClean="0">
                <a:latin typeface="Verdana" pitchFamily="34" charset="0"/>
              </a:rPr>
              <a:t>Nominations for open membership slot</a:t>
            </a:r>
          </a:p>
          <a:p>
            <a:pPr lvl="1"/>
            <a:r>
              <a:rPr lang="en-US" sz="2400" smtClean="0">
                <a:latin typeface="Verdana" pitchFamily="34" charset="0"/>
              </a:rPr>
              <a:t>Joe Sulewski</a:t>
            </a:r>
          </a:p>
          <a:p>
            <a:pPr lvl="2"/>
            <a:r>
              <a:rPr lang="en-US" sz="2000" smtClean="0">
                <a:latin typeface="Verdana" pitchFamily="34" charset="0"/>
              </a:rPr>
              <a:t>Lead Software Engineer L-3 Communications Telemetry East (5 years)</a:t>
            </a:r>
          </a:p>
          <a:p>
            <a:pPr lvl="2"/>
            <a:r>
              <a:rPr lang="en-US" sz="2000" smtClean="0">
                <a:latin typeface="Verdana" pitchFamily="34" charset="0"/>
              </a:rPr>
              <a:t>Winner 2010 TSCC Best Standard’s paper award</a:t>
            </a:r>
          </a:p>
          <a:p>
            <a:pPr lvl="2"/>
            <a:r>
              <a:rPr lang="en-US" sz="2000" smtClean="0">
                <a:latin typeface="Verdana" pitchFamily="34" charset="0"/>
              </a:rPr>
              <a:t>BS Computer Science from Albright College</a:t>
            </a:r>
          </a:p>
          <a:p>
            <a:pPr lvl="2"/>
            <a:r>
              <a:rPr lang="en-US" sz="2000" smtClean="0">
                <a:latin typeface="Verdana" pitchFamily="34" charset="0"/>
              </a:rPr>
              <a:t>Worked with iNet and IHAL</a:t>
            </a:r>
          </a:p>
          <a:p>
            <a:pPr lvl="1"/>
            <a:endParaRPr lang="en-US" sz="2400" smtClean="0">
              <a:latin typeface="Verdana" pitchFamily="34" charset="0"/>
            </a:endParaRPr>
          </a:p>
          <a:p>
            <a:pPr lvl="2">
              <a:buFont typeface="Wingdings" pitchFamily="2" charset="2"/>
              <a:buNone/>
            </a:pPr>
            <a:endParaRPr lang="en-US" sz="2000" smtClean="0">
              <a:latin typeface="Verdan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algn="ctr"/>
            <a:r>
              <a:rPr lang="en-US" sz="4000" smtClean="0">
                <a:latin typeface="Arial" charset="0"/>
              </a:rPr>
              <a:t>New Membership </a:t>
            </a:r>
            <a:br>
              <a:rPr lang="en-US" sz="4000" smtClean="0">
                <a:latin typeface="Arial" charset="0"/>
              </a:rPr>
            </a:br>
            <a:r>
              <a:rPr lang="en-US" sz="4000" smtClean="0">
                <a:latin typeface="Arial" charset="0"/>
              </a:rPr>
              <a:t>Vote</a:t>
            </a:r>
          </a:p>
        </p:txBody>
      </p:sp>
      <p:sp>
        <p:nvSpPr>
          <p:cNvPr id="13315" name="Rectangle 3"/>
          <p:cNvSpPr>
            <a:spLocks noGrp="1" noChangeArrowheads="1"/>
          </p:cNvSpPr>
          <p:nvPr>
            <p:ph type="body" idx="4294967295"/>
          </p:nvPr>
        </p:nvSpPr>
        <p:spPr/>
        <p:txBody>
          <a:bodyPr/>
          <a:lstStyle/>
          <a:p>
            <a:r>
              <a:rPr lang="en-US" sz="2800" smtClean="0">
                <a:latin typeface="Verdana" pitchFamily="34" charset="0"/>
              </a:rPr>
              <a:t>Voting on Alternates:</a:t>
            </a:r>
          </a:p>
          <a:p>
            <a:pPr lvl="1"/>
            <a:r>
              <a:rPr lang="en-US" sz="2400" smtClean="0">
                <a:latin typeface="Verdana" pitchFamily="34" charset="0"/>
              </a:rPr>
              <a:t>Chris Dehmelt for Joe Sulewski</a:t>
            </a:r>
          </a:p>
          <a:p>
            <a:pPr lvl="2"/>
            <a:r>
              <a:rPr lang="en-US" sz="2000" smtClean="0">
                <a:latin typeface="Verdana" pitchFamily="34" charset="0"/>
              </a:rPr>
              <a:t>Director of Systems Engineering L3</a:t>
            </a:r>
          </a:p>
          <a:p>
            <a:pPr lvl="1"/>
            <a:r>
              <a:rPr lang="en-US" sz="2400" smtClean="0">
                <a:latin typeface="Verdana" pitchFamily="34" charset="0"/>
              </a:rPr>
              <a:t>Bob Weaver for Wayne Klein</a:t>
            </a:r>
          </a:p>
          <a:p>
            <a:pPr lvl="2"/>
            <a:r>
              <a:rPr lang="en-US" sz="2000" smtClean="0">
                <a:latin typeface="Verdana" pitchFamily="34" charset="0"/>
              </a:rPr>
              <a:t>Applications Engineer at Apogee</a:t>
            </a:r>
          </a:p>
          <a:p>
            <a:pPr lvl="1"/>
            <a:r>
              <a:rPr lang="en-US" sz="2400" smtClean="0">
                <a:latin typeface="Verdana" pitchFamily="34" charset="0"/>
              </a:rPr>
              <a:t>Jesus Nevarez for Fil Macias</a:t>
            </a:r>
          </a:p>
          <a:p>
            <a:pPr lvl="2"/>
            <a:r>
              <a:rPr lang="en-US" sz="2000" smtClean="0">
                <a:latin typeface="Verdana" pitchFamily="34" charset="0"/>
              </a:rPr>
              <a:t>Telemetry Engineer, Range operations WSMR</a:t>
            </a:r>
          </a:p>
          <a:p>
            <a:endParaRPr lang="en-US" sz="2800" smtClean="0">
              <a:latin typeface="Verdana" pitchFamily="34" charset="0"/>
            </a:endParaRPr>
          </a:p>
          <a:p>
            <a:r>
              <a:rPr lang="en-US" sz="2800" smtClean="0">
                <a:latin typeface="Verdana" pitchFamily="34" charset="0"/>
              </a:rPr>
              <a:t>Alternates still needed for:</a:t>
            </a:r>
          </a:p>
          <a:p>
            <a:pPr lvl="1"/>
            <a:r>
              <a:rPr lang="en-US" sz="2400" smtClean="0">
                <a:latin typeface="Verdana" pitchFamily="34" charset="0"/>
              </a:rPr>
              <a:t>Mark Bender</a:t>
            </a:r>
            <a:endParaRPr lang="en-US" sz="2400" smtClean="0">
              <a:effectLst/>
              <a:latin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en-US" smtClean="0">
                <a:latin typeface="Arial" charset="0"/>
              </a:rPr>
              <a:t>TSCC Officers</a:t>
            </a:r>
          </a:p>
        </p:txBody>
      </p:sp>
      <p:sp>
        <p:nvSpPr>
          <p:cNvPr id="14339" name="Rectangle 3"/>
          <p:cNvSpPr>
            <a:spLocks noGrp="1" noChangeArrowheads="1"/>
          </p:cNvSpPr>
          <p:nvPr>
            <p:ph type="body" idx="4294967295"/>
          </p:nvPr>
        </p:nvSpPr>
        <p:spPr/>
        <p:txBody>
          <a:bodyPr/>
          <a:lstStyle/>
          <a:p>
            <a:r>
              <a:rPr lang="en-US" sz="2400" smtClean="0">
                <a:latin typeface="Verdana" pitchFamily="34" charset="0"/>
              </a:rPr>
              <a:t>Officers shall serve for a two year term of office</a:t>
            </a:r>
          </a:p>
          <a:p>
            <a:pPr lvl="1"/>
            <a:r>
              <a:rPr lang="en-US" sz="2000" smtClean="0">
                <a:latin typeface="Verdana" pitchFamily="34" charset="0"/>
              </a:rPr>
              <a:t>The term of office shall begin at the start of the TSCC Year in even calendar years</a:t>
            </a:r>
          </a:p>
          <a:p>
            <a:pPr lvl="1"/>
            <a:r>
              <a:rPr lang="en-US" sz="2000" smtClean="0">
                <a:latin typeface="Verdana" pitchFamily="34" charset="0"/>
              </a:rPr>
              <a:t>Traditionally the Vice-Chair succeeds to the Chair's position to fulfill a two year term as Chair</a:t>
            </a:r>
          </a:p>
          <a:p>
            <a:pPr lvl="1"/>
            <a:r>
              <a:rPr lang="en-US" sz="2000" smtClean="0">
                <a:latin typeface="Verdana" pitchFamily="34" charset="0"/>
              </a:rPr>
              <a:t>The Secretary-Treasurer may be re-elected</a:t>
            </a:r>
          </a:p>
          <a:p>
            <a:pPr lvl="1"/>
            <a:r>
              <a:rPr lang="en-US" sz="2000" smtClean="0">
                <a:latin typeface="Verdana" pitchFamily="34" charset="0"/>
              </a:rPr>
              <a:t>Officer Terms are due this Fall 2012</a:t>
            </a:r>
          </a:p>
          <a:p>
            <a:r>
              <a:rPr lang="en-US" sz="2400" smtClean="0">
                <a:latin typeface="Verdana" pitchFamily="34" charset="0"/>
              </a:rPr>
              <a:t>Current Officers:</a:t>
            </a:r>
          </a:p>
          <a:p>
            <a:pPr lvl="1"/>
            <a:r>
              <a:rPr lang="en-US" sz="2000" smtClean="0">
                <a:latin typeface="Verdana" pitchFamily="34" charset="0"/>
              </a:rPr>
              <a:t>Chair – Steve Nicolo</a:t>
            </a:r>
          </a:p>
          <a:p>
            <a:pPr lvl="1"/>
            <a:r>
              <a:rPr lang="en-US" sz="2000" smtClean="0">
                <a:latin typeface="Verdana" pitchFamily="34" charset="0"/>
              </a:rPr>
              <a:t>Vice-Chair  - Brad Fleury </a:t>
            </a:r>
          </a:p>
          <a:p>
            <a:pPr lvl="1"/>
            <a:r>
              <a:rPr lang="en-US" sz="2000" smtClean="0">
                <a:latin typeface="Verdana" pitchFamily="34" charset="0"/>
              </a:rPr>
              <a:t>Secretary-Treasurer – Wayne Klein</a:t>
            </a:r>
          </a:p>
          <a:p>
            <a:pPr lvl="1"/>
            <a:endParaRPr lang="en-US" sz="2000" smtClean="0">
              <a:latin typeface="Verdana" pitchFamily="34" charset="0"/>
            </a:endParaRPr>
          </a:p>
          <a:p>
            <a:r>
              <a:rPr lang="en-US" sz="2400" smtClean="0">
                <a:latin typeface="Verdana" pitchFamily="34" charset="0"/>
              </a:rPr>
              <a:t>Committee Chairs – all full</a:t>
            </a:r>
          </a:p>
        </p:txBody>
      </p:sp>
      <p:pic>
        <p:nvPicPr>
          <p:cNvPr id="34820" name="Picture 4"/>
          <p:cNvPicPr>
            <a:picLocks noChangeAspect="1" noChangeArrowheads="1"/>
          </p:cNvPicPr>
          <p:nvPr/>
        </p:nvPicPr>
        <p:blipFill>
          <a:blip r:embed="rId2" cstate="print"/>
          <a:srcRect/>
          <a:stretch>
            <a:fillRect/>
          </a:stretch>
        </p:blipFill>
        <p:spPr bwMode="auto">
          <a:xfrm>
            <a:off x="4511675" y="3368675"/>
            <a:ext cx="122238" cy="1222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en-US" smtClean="0">
                <a:latin typeface="Arial" charset="0"/>
              </a:rPr>
              <a:t>TSCC Officer Changes</a:t>
            </a:r>
          </a:p>
        </p:txBody>
      </p:sp>
      <p:sp>
        <p:nvSpPr>
          <p:cNvPr id="14339" name="Rectangle 3"/>
          <p:cNvSpPr>
            <a:spLocks noGrp="1" noChangeArrowheads="1"/>
          </p:cNvSpPr>
          <p:nvPr>
            <p:ph type="body" idx="4294967295"/>
          </p:nvPr>
        </p:nvSpPr>
        <p:spPr/>
        <p:txBody>
          <a:bodyPr/>
          <a:lstStyle/>
          <a:p>
            <a:r>
              <a:rPr lang="en-US" smtClean="0">
                <a:latin typeface="Verdana" pitchFamily="34" charset="0"/>
              </a:rPr>
              <a:t>New Officers:</a:t>
            </a:r>
          </a:p>
          <a:p>
            <a:pPr lvl="1"/>
            <a:r>
              <a:rPr lang="en-US" smtClean="0">
                <a:latin typeface="Verdana" pitchFamily="34" charset="0"/>
              </a:rPr>
              <a:t>Chair – Brad Fleury</a:t>
            </a:r>
          </a:p>
          <a:p>
            <a:pPr lvl="1"/>
            <a:r>
              <a:rPr lang="en-US" smtClean="0">
                <a:solidFill>
                  <a:schemeClr val="folHlink"/>
                </a:solidFill>
                <a:latin typeface="Verdana" pitchFamily="34" charset="0"/>
              </a:rPr>
              <a:t>Vice-Chair</a:t>
            </a:r>
            <a:r>
              <a:rPr lang="en-US" smtClean="0">
                <a:latin typeface="Verdana" pitchFamily="34" charset="0"/>
              </a:rPr>
              <a:t>  - </a:t>
            </a:r>
            <a:r>
              <a:rPr lang="en-US" smtClean="0">
                <a:solidFill>
                  <a:schemeClr val="folHlink"/>
                </a:solidFill>
                <a:latin typeface="Verdana" pitchFamily="34" charset="0"/>
              </a:rPr>
              <a:t>Open</a:t>
            </a:r>
          </a:p>
          <a:p>
            <a:pPr lvl="1"/>
            <a:r>
              <a:rPr lang="en-US" smtClean="0">
                <a:latin typeface="Verdana" pitchFamily="34" charset="0"/>
              </a:rPr>
              <a:t>Secretary-Treasurer – Wayne Klein</a:t>
            </a:r>
          </a:p>
          <a:p>
            <a:r>
              <a:rPr lang="en-US" smtClean="0">
                <a:latin typeface="Verdana" pitchFamily="34" charset="0"/>
              </a:rPr>
              <a:t>Committee Chairs </a:t>
            </a:r>
          </a:p>
          <a:p>
            <a:pPr lvl="1"/>
            <a:r>
              <a:rPr lang="en-US" smtClean="0">
                <a:latin typeface="Verdana" pitchFamily="34" charset="0"/>
              </a:rPr>
              <a:t>Nominating Committee chair changes to Past TSCC chair:  Steve Nicolo</a:t>
            </a:r>
          </a:p>
          <a:p>
            <a:pPr lvl="1"/>
            <a:r>
              <a:rPr lang="en-US" smtClean="0">
                <a:latin typeface="Verdana" pitchFamily="34" charset="0"/>
              </a:rPr>
              <a:t>Main Committee chairs filled</a:t>
            </a:r>
          </a:p>
          <a:p>
            <a:pPr lvl="1"/>
            <a:r>
              <a:rPr lang="en-US" smtClean="0">
                <a:latin typeface="Verdana" pitchFamily="34" charset="0"/>
              </a:rPr>
              <a:t>Nominating Committee Members:</a:t>
            </a:r>
          </a:p>
          <a:p>
            <a:pPr lvl="2"/>
            <a:r>
              <a:rPr lang="en-US" smtClean="0">
                <a:latin typeface="Verdana" pitchFamily="34" charset="0"/>
              </a:rPr>
              <a:t>Volunteers</a:t>
            </a:r>
          </a:p>
        </p:txBody>
      </p:sp>
      <p:pic>
        <p:nvPicPr>
          <p:cNvPr id="43012" name="Picture 4"/>
          <p:cNvPicPr>
            <a:picLocks noChangeAspect="1" noChangeArrowheads="1"/>
          </p:cNvPicPr>
          <p:nvPr/>
        </p:nvPicPr>
        <p:blipFill>
          <a:blip r:embed="rId2" cstate="print"/>
          <a:srcRect/>
          <a:stretch>
            <a:fillRect/>
          </a:stretch>
        </p:blipFill>
        <p:spPr bwMode="auto">
          <a:xfrm>
            <a:off x="4511675" y="3368675"/>
            <a:ext cx="122238" cy="12223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a:defRPr/>
            </a:pPr>
            <a:r>
              <a:rPr lang="en-US" dirty="0"/>
              <a:t>Open Actions</a:t>
            </a:r>
          </a:p>
        </p:txBody>
      </p:sp>
      <p:sp>
        <p:nvSpPr>
          <p:cNvPr id="11267" name="Rectangle 3"/>
          <p:cNvSpPr>
            <a:spLocks noGrp="1" noChangeArrowheads="1"/>
          </p:cNvSpPr>
          <p:nvPr>
            <p:ph type="body" idx="4294967295"/>
          </p:nvPr>
        </p:nvSpPr>
        <p:spPr/>
        <p:txBody>
          <a:bodyPr/>
          <a:lstStyle/>
          <a:p>
            <a:pPr>
              <a:lnSpc>
                <a:spcPct val="90000"/>
              </a:lnSpc>
              <a:buFont typeface="Wingdings" pitchFamily="2" charset="2"/>
              <a:buNone/>
            </a:pPr>
            <a:r>
              <a:rPr lang="en-US" sz="2800" u="sng" smtClean="0">
                <a:latin typeface="Verdana" pitchFamily="34" charset="0"/>
              </a:rPr>
              <a:t>Committee Memberships:</a:t>
            </a:r>
            <a:endParaRPr lang="en-US" sz="2800" smtClean="0">
              <a:latin typeface="Verdana" pitchFamily="34" charset="0"/>
            </a:endParaRPr>
          </a:p>
          <a:p>
            <a:pPr>
              <a:lnSpc>
                <a:spcPct val="90000"/>
              </a:lnSpc>
            </a:pPr>
            <a:r>
              <a:rPr lang="en-US" sz="2800" smtClean="0">
                <a:latin typeface="Verdana" pitchFamily="34" charset="0"/>
              </a:rPr>
              <a:t>TSCC members and alternates shall be appointed to sub-committees by the TSCC Chair.</a:t>
            </a:r>
          </a:p>
          <a:p>
            <a:pPr>
              <a:lnSpc>
                <a:spcPct val="90000"/>
              </a:lnSpc>
            </a:pPr>
            <a:r>
              <a:rPr lang="en-US" sz="2800" smtClean="0">
                <a:latin typeface="Verdana" pitchFamily="34" charset="0"/>
              </a:rPr>
              <a:t>The Alternate shall be kept informed of the committee activities and will be expected to actively serve on a sub-committee</a:t>
            </a:r>
            <a:r>
              <a:rPr lang="en-US" sz="2800" smtClean="0">
                <a:effectLst/>
                <a:latin typeface="Verdana" pitchFamily="34" charset="0"/>
              </a:rPr>
              <a:t> </a:t>
            </a:r>
          </a:p>
          <a:p>
            <a:pPr lvl="1">
              <a:lnSpc>
                <a:spcPct val="90000"/>
              </a:lnSpc>
            </a:pPr>
            <a:r>
              <a:rPr lang="en-US" sz="2400" smtClean="0">
                <a:effectLst/>
                <a:latin typeface="Verdana" pitchFamily="34" charset="0"/>
              </a:rPr>
              <a:t>All but one alternate is on a committee</a:t>
            </a:r>
          </a:p>
          <a:p>
            <a:pPr lvl="1">
              <a:lnSpc>
                <a:spcPct val="90000"/>
              </a:lnSpc>
            </a:pPr>
            <a:r>
              <a:rPr lang="en-US" sz="2400" smtClean="0">
                <a:effectLst/>
                <a:latin typeface="Verdana" pitchFamily="34" charset="0"/>
              </a:rPr>
              <a:t>All members are serving on a committee</a:t>
            </a:r>
          </a:p>
          <a:p>
            <a:pPr lvl="1">
              <a:lnSpc>
                <a:spcPct val="90000"/>
              </a:lnSpc>
            </a:pPr>
            <a:r>
              <a:rPr lang="en-US" sz="2400" smtClean="0">
                <a:effectLst/>
                <a:latin typeface="Verdana" pitchFamily="34" charset="0"/>
              </a:rPr>
              <a:t>Any newly added members will need a committee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pPr>
              <a:defRPr/>
            </a:pPr>
            <a:r>
              <a:rPr lang="en-US" dirty="0"/>
              <a:t>Open Actions</a:t>
            </a:r>
          </a:p>
        </p:txBody>
      </p:sp>
      <p:graphicFrame>
        <p:nvGraphicFramePr>
          <p:cNvPr id="44153" name="Group 3193"/>
          <p:cNvGraphicFramePr>
            <a:graphicFrameLocks noGrp="1"/>
          </p:cNvGraphicFramePr>
          <p:nvPr/>
        </p:nvGraphicFramePr>
        <p:xfrm>
          <a:off x="914400" y="838200"/>
          <a:ext cx="7315200" cy="5715000"/>
        </p:xfrm>
        <a:graphic>
          <a:graphicData uri="http://schemas.openxmlformats.org/drawingml/2006/table">
            <a:tbl>
              <a:tblPr/>
              <a:tblGrid>
                <a:gridCol w="882650"/>
                <a:gridCol w="893763"/>
                <a:gridCol w="2076450"/>
                <a:gridCol w="1008062"/>
                <a:gridCol w="801688"/>
                <a:gridCol w="1652587"/>
              </a:tblGrid>
              <a:tr h="317500">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Members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Alternate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Last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First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Committee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Last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First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committee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Bender</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Mark</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radio Freq</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CC"/>
                    </a:solid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Brierley</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Scott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radio Freq/transd</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McNatt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William</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radiofreq</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Corry</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Diarmuid</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Network&amp;Protocol</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Yi</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Hyong</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N&amp;P</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Eccles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Lee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Transducers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Grant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Robert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CC"/>
                    </a:solid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Fleury</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Brad</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Data multiplex &amp; RF</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Rob Trepa</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Edge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rec/rep;data multi</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Horan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Sheila</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data comp/Nom</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Marcellin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Michael</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datacomp</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Kazz</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Greg</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data comp</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charset="0"/>
                          <a:cs typeface="Arial" charset="0"/>
                        </a:rPr>
                        <a:t>Burleigh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Scott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Network &amp;protocols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Klein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Lorin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Recorder/reproducer</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Buckley</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Mark</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rec/rep</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Klein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Wayne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Network&amp;Protocol</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Weaver</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Bob</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CC"/>
                    </a:solid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Macias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Filiberto</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radio Freq/N&amp;P</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Nevarez</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Jesus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CC"/>
                    </a:solid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Mayer</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Gerhard</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ETSC</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Freaud</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Gilles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ETSC</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Moodie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Myron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Network&amp;Protocol</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Abbott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Ben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N&amp;P</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Nicolo</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Steve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Data multiplex/data comp</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Carlson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John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radiofreq</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Skelley</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Dan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Network&amp;Protocol</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Malatesta</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William</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N&amp;P</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Sulewski</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Joe</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Dehmelt</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Chris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Verdana"/>
                          <a:cs typeface="Arial" charset="0"/>
                        </a:rPr>
                        <a:t> </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99CC"/>
                    </a:solidFill>
                  </a:tcPr>
                </a:tc>
              </a:tr>
              <a:tr h="31750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Weaver</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Charles</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Data multiplex</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Dison</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Bob</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data multi</a:t>
                      </a:r>
                      <a:endParaRPr kumimoji="0" lang="en-US" sz="1800" b="0" i="0" u="none" strike="noStrike" cap="none" normalizeH="0" baseline="0" smtClean="0">
                        <a:ln>
                          <a:noFill/>
                        </a:ln>
                        <a:solidFill>
                          <a:schemeClr val="tx1"/>
                        </a:solidFill>
                        <a:effectLst/>
                        <a:latin typeface="Verdana" pitchFamily="34" charset="0"/>
                      </a:endParaRPr>
                    </a:p>
                  </a:txBody>
                  <a:tcPr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7" name="Rectangle 136"/>
          <p:cNvSpPr/>
          <p:nvPr/>
        </p:nvSpPr>
        <p:spPr>
          <a:xfrm>
            <a:off x="2782888" y="3244334"/>
            <a:ext cx="3578224" cy="369332"/>
          </a:xfrm>
          <a:prstGeom prst="rect">
            <a:avLst/>
          </a:prstGeom>
        </p:spPr>
        <p:txBody>
          <a:bodyPr wrap="none">
            <a:spAutoFit/>
          </a:bodyPr>
          <a:lstStyle/>
          <a:p>
            <a:r>
              <a:rPr lang="en-US" u="sng" dirty="0">
                <a:hlinkClick r:id="rId2"/>
              </a:rPr>
              <a:t>patrick.h.dowell.ctr@mail.mil</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685800" y="3505200"/>
            <a:ext cx="7772400" cy="1470025"/>
          </a:xfrm>
        </p:spPr>
        <p:txBody>
          <a:bodyPr/>
          <a:lstStyle/>
          <a:p>
            <a:pPr algn="ctr" eaLnBrk="1" hangingPunct="1"/>
            <a:r>
              <a:rPr lang="en-US" sz="4800" dirty="0" smtClean="0">
                <a:latin typeface="Arial" charset="0"/>
              </a:rPr>
              <a:t>TSCC Spring 2012</a:t>
            </a:r>
            <a:br>
              <a:rPr lang="en-US" sz="4800" dirty="0" smtClean="0">
                <a:latin typeface="Arial" charset="0"/>
              </a:rPr>
            </a:br>
            <a:r>
              <a:rPr lang="en-US" sz="4800" dirty="0" smtClean="0">
                <a:latin typeface="Arial" charset="0"/>
              </a:rPr>
              <a:t>RF Subcommittee Report</a:t>
            </a:r>
          </a:p>
        </p:txBody>
      </p:sp>
      <p:sp>
        <p:nvSpPr>
          <p:cNvPr id="97283" name="Rectangle 3"/>
          <p:cNvSpPr>
            <a:spLocks noGrp="1" noChangeArrowheads="1"/>
          </p:cNvSpPr>
          <p:nvPr>
            <p:ph type="subTitle" idx="1"/>
          </p:nvPr>
        </p:nvSpPr>
        <p:spPr>
          <a:xfrm>
            <a:off x="1371600" y="5181600"/>
            <a:ext cx="6477000" cy="1143000"/>
          </a:xfrm>
        </p:spPr>
        <p:txBody>
          <a:bodyPr/>
          <a:lstStyle/>
          <a:p>
            <a:pPr eaLnBrk="1" hangingPunct="1">
              <a:lnSpc>
                <a:spcPct val="80000"/>
              </a:lnSpc>
              <a:defRPr/>
            </a:pPr>
            <a:r>
              <a:rPr lang="en-US" sz="2000" dirty="0" smtClean="0"/>
              <a:t>October 22, 2012</a:t>
            </a:r>
          </a:p>
          <a:p>
            <a:pPr eaLnBrk="1" hangingPunct="1">
              <a:defRPr/>
            </a:pPr>
            <a:r>
              <a:rPr lang="en-US" sz="2000" dirty="0" smtClean="0"/>
              <a:t>Town &amp; Country Hotel</a:t>
            </a:r>
          </a:p>
          <a:p>
            <a:pPr eaLnBrk="1" hangingPunct="1">
              <a:defRPr/>
            </a:pPr>
            <a:r>
              <a:rPr lang="en-US" sz="2000" dirty="0" smtClean="0"/>
              <a:t>San Diego, CA</a:t>
            </a:r>
          </a:p>
          <a:p>
            <a:pPr eaLnBrk="1" hangingPunct="1">
              <a:defRPr/>
            </a:pPr>
            <a:r>
              <a:rPr lang="en-US" sz="2000" dirty="0" smtClean="0"/>
              <a:t>(ITC 2012)</a:t>
            </a:r>
          </a:p>
          <a:p>
            <a:pPr eaLnBrk="1" hangingPunct="1">
              <a:defRPr/>
            </a:pPr>
            <a:endParaRPr lang="en-US" sz="2000" dirty="0" smtClean="0"/>
          </a:p>
          <a:p>
            <a:pPr eaLnBrk="1" hangingPunct="1">
              <a:lnSpc>
                <a:spcPct val="80000"/>
              </a:lnSpc>
              <a:defRPr/>
            </a:pPr>
            <a:endParaRPr lang="en-US" sz="2000" u="sng" dirty="0" smtClean="0"/>
          </a:p>
        </p:txBody>
      </p:sp>
      <p:graphicFrame>
        <p:nvGraphicFramePr>
          <p:cNvPr id="1026" name="Object 4"/>
          <p:cNvGraphicFramePr>
            <a:graphicFrameLocks noChangeAspect="1"/>
          </p:cNvGraphicFramePr>
          <p:nvPr/>
        </p:nvGraphicFramePr>
        <p:xfrm>
          <a:off x="1143000" y="609600"/>
          <a:ext cx="6858000" cy="2297113"/>
        </p:xfrm>
        <a:graphic>
          <a:graphicData uri="http://schemas.openxmlformats.org/presentationml/2006/ole">
            <p:oleObj spid="_x0000_s47106" r:id="rId3" imgW="7488936" imgH="2199843" progId="Visio.Drawing.11">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defRPr/>
            </a:pPr>
            <a:r>
              <a:rPr lang="en-US" smtClean="0"/>
              <a:t>Membership</a:t>
            </a:r>
          </a:p>
        </p:txBody>
      </p:sp>
      <p:sp>
        <p:nvSpPr>
          <p:cNvPr id="16387" name="Rectangle 3"/>
          <p:cNvSpPr>
            <a:spLocks noGrp="1" noChangeArrowheads="1"/>
          </p:cNvSpPr>
          <p:nvPr>
            <p:ph type="body" idx="4294967295"/>
          </p:nvPr>
        </p:nvSpPr>
        <p:spPr/>
        <p:txBody>
          <a:bodyPr/>
          <a:lstStyle/>
          <a:p>
            <a:pPr eaLnBrk="1" hangingPunct="1"/>
            <a:r>
              <a:rPr lang="en-US" sz="3600" smtClean="0">
                <a:effectLst/>
                <a:latin typeface="Verdana" pitchFamily="34" charset="0"/>
              </a:rPr>
              <a:t>Scott Brierley</a:t>
            </a:r>
            <a:r>
              <a:rPr lang="en-US" smtClean="0">
                <a:latin typeface="Verdana" pitchFamily="34" charset="0"/>
              </a:rPr>
              <a:t>, Chair - ULA</a:t>
            </a:r>
          </a:p>
          <a:p>
            <a:pPr lvl="1" eaLnBrk="1" hangingPunct="1"/>
            <a:r>
              <a:rPr lang="en-US" sz="1800" smtClean="0">
                <a:latin typeface="Verdana" pitchFamily="34" charset="0"/>
              </a:rPr>
              <a:t>Mark Bender</a:t>
            </a:r>
          </a:p>
          <a:p>
            <a:pPr lvl="1" eaLnBrk="1" hangingPunct="1"/>
            <a:r>
              <a:rPr lang="en-US" sz="1800" smtClean="0">
                <a:latin typeface="Verdana" pitchFamily="34" charset="0"/>
              </a:rPr>
              <a:t>Mark Dapore</a:t>
            </a:r>
          </a:p>
          <a:p>
            <a:pPr lvl="1" eaLnBrk="1" hangingPunct="1"/>
            <a:r>
              <a:rPr lang="en-US" sz="1800" smtClean="0">
                <a:latin typeface="Verdana" pitchFamily="34" charset="0"/>
              </a:rPr>
              <a:t>Brad Fleury</a:t>
            </a:r>
          </a:p>
          <a:p>
            <a:pPr lvl="1" eaLnBrk="1" hangingPunct="1"/>
            <a:r>
              <a:rPr lang="en-US" sz="1800" smtClean="0">
                <a:latin typeface="Verdana" pitchFamily="34" charset="0"/>
              </a:rPr>
              <a:t>Lloyd Lautzenhiser </a:t>
            </a:r>
          </a:p>
          <a:p>
            <a:pPr lvl="1" eaLnBrk="1" hangingPunct="1"/>
            <a:r>
              <a:rPr lang="en-US" sz="1800" smtClean="0">
                <a:latin typeface="Verdana" pitchFamily="34" charset="0"/>
              </a:rPr>
              <a:t>Eugene Law </a:t>
            </a:r>
          </a:p>
          <a:p>
            <a:pPr lvl="1" eaLnBrk="1" hangingPunct="1"/>
            <a:r>
              <a:rPr lang="en-US" sz="1800" smtClean="0">
                <a:latin typeface="Verdana" pitchFamily="34" charset="0"/>
              </a:rPr>
              <a:t>Warren Martin</a:t>
            </a:r>
          </a:p>
          <a:p>
            <a:pPr lvl="1" eaLnBrk="1" hangingPunct="1"/>
            <a:r>
              <a:rPr lang="en-US" sz="1800" smtClean="0">
                <a:latin typeface="Verdana" pitchFamily="34" charset="0"/>
              </a:rPr>
              <a:t>Bill McNatt </a:t>
            </a:r>
          </a:p>
          <a:p>
            <a:pPr lvl="1" eaLnBrk="1" hangingPunct="1"/>
            <a:r>
              <a:rPr lang="en-US" sz="1800" smtClean="0">
                <a:latin typeface="Verdana" pitchFamily="34" charset="0"/>
              </a:rPr>
              <a:t>Rich Siegal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dirty="0" smtClean="0"/>
              <a:t>Significant Activity</a:t>
            </a:r>
          </a:p>
        </p:txBody>
      </p:sp>
      <p:sp>
        <p:nvSpPr>
          <p:cNvPr id="8195" name="Rectangle 3"/>
          <p:cNvSpPr>
            <a:spLocks noGrp="1" noChangeArrowheads="1"/>
          </p:cNvSpPr>
          <p:nvPr>
            <p:ph type="body" idx="1"/>
          </p:nvPr>
        </p:nvSpPr>
        <p:spPr>
          <a:xfrm>
            <a:off x="533400" y="1371600"/>
            <a:ext cx="8610600" cy="4530725"/>
          </a:xfrm>
        </p:spPr>
        <p:txBody>
          <a:bodyPr/>
          <a:lstStyle/>
          <a:p>
            <a:pPr eaLnBrk="1" hangingPunct="1">
              <a:lnSpc>
                <a:spcPct val="80000"/>
              </a:lnSpc>
              <a:defRPr/>
            </a:pPr>
            <a:r>
              <a:rPr lang="en-US" sz="2400" dirty="0" smtClean="0">
                <a:effectLst>
                  <a:outerShdw blurRad="38100" dist="38100" dir="2700000" algn="tl">
                    <a:srgbClr val="000000">
                      <a:alpha val="43137"/>
                    </a:srgbClr>
                  </a:outerShdw>
                </a:effectLst>
              </a:rPr>
              <a:t>TSCC Web Site is up to date: Brad Fleury has agreed to be web master for future updates.  </a:t>
            </a:r>
          </a:p>
          <a:p>
            <a:pPr eaLnBrk="1" hangingPunct="1">
              <a:lnSpc>
                <a:spcPct val="80000"/>
              </a:lnSpc>
              <a:defRPr/>
            </a:pPr>
            <a:r>
              <a:rPr lang="en-US" sz="2400" dirty="0" smtClean="0">
                <a:effectLst>
                  <a:outerShdw blurRad="38100" dist="38100" dir="2700000" algn="tl">
                    <a:srgbClr val="000000">
                      <a:alpha val="43137"/>
                    </a:srgbClr>
                  </a:outerShdw>
                </a:effectLst>
              </a:rPr>
              <a:t>Best telemetry standards paper was selected  for ITC 2012 (Lawrence Rauch Award)</a:t>
            </a:r>
          </a:p>
          <a:p>
            <a:pPr lvl="1" eaLnBrk="1" hangingPunct="1">
              <a:lnSpc>
                <a:spcPct val="80000"/>
              </a:lnSpc>
              <a:defRPr/>
            </a:pPr>
            <a:r>
              <a:rPr lang="en-US" sz="2400" dirty="0" smtClean="0">
                <a:effectLst>
                  <a:outerShdw blurRad="38100" dist="38100" dir="2700000" algn="tl">
                    <a:srgbClr val="000000">
                      <a:alpha val="43137"/>
                    </a:srgbClr>
                  </a:outerShdw>
                </a:effectLst>
              </a:rPr>
              <a:t>Winner:“IRIG 106 Chapter 10 </a:t>
            </a:r>
            <a:r>
              <a:rPr lang="en-US" sz="2400" dirty="0" err="1" smtClean="0">
                <a:effectLst>
                  <a:outerShdw blurRad="38100" dist="38100" dir="2700000" algn="tl">
                    <a:srgbClr val="000000">
                      <a:alpha val="43137"/>
                    </a:srgbClr>
                  </a:outerShdw>
                </a:effectLst>
              </a:rPr>
              <a:t>vs</a:t>
            </a:r>
            <a:r>
              <a:rPr lang="en-US" sz="2400" dirty="0" smtClean="0">
                <a:effectLst>
                  <a:outerShdw blurRad="38100" dist="38100" dir="2700000" algn="tl">
                    <a:srgbClr val="000000">
                      <a:alpha val="43137"/>
                    </a:srgbClr>
                  </a:outerShdw>
                </a:effectLst>
              </a:rPr>
              <a:t> </a:t>
            </a:r>
            <a:r>
              <a:rPr lang="en-US" sz="2400" dirty="0" err="1" smtClean="0">
                <a:effectLst>
                  <a:outerShdw blurRad="38100" dist="38100" dir="2700000" algn="tl">
                    <a:srgbClr val="000000">
                      <a:alpha val="43137"/>
                    </a:srgbClr>
                  </a:outerShdw>
                </a:effectLst>
              </a:rPr>
              <a:t>iNET</a:t>
            </a:r>
            <a:r>
              <a:rPr lang="en-US" sz="2400" dirty="0" smtClean="0">
                <a:effectLst>
                  <a:outerShdw blurRad="38100" dist="38100" dir="2700000" algn="tl">
                    <a:srgbClr val="000000">
                      <a:alpha val="43137"/>
                    </a:srgbClr>
                  </a:outerShdw>
                </a:effectLst>
              </a:rPr>
              <a:t> </a:t>
            </a:r>
            <a:r>
              <a:rPr lang="en-US" sz="2400" dirty="0" err="1" smtClean="0">
                <a:effectLst>
                  <a:outerShdw blurRad="38100" dist="38100" dir="2700000" algn="tl">
                    <a:srgbClr val="000000">
                      <a:alpha val="43137"/>
                    </a:srgbClr>
                  </a:outerShdw>
                </a:effectLst>
              </a:rPr>
              <a:t>Packetization</a:t>
            </a:r>
            <a:r>
              <a:rPr lang="en-US" sz="2400" dirty="0" smtClean="0">
                <a:effectLst>
                  <a:outerShdw blurRad="38100" dist="38100" dir="2700000" algn="tl">
                    <a:srgbClr val="000000">
                      <a:alpha val="43137"/>
                    </a:srgbClr>
                  </a:outerShdw>
                </a:effectLst>
              </a:rPr>
              <a:t>: Data Storage and Retrieval”. Authors:  Charles H. Jones PhD (EAFB)</a:t>
            </a:r>
          </a:p>
          <a:p>
            <a:pPr eaLnBrk="1" hangingPunct="1">
              <a:lnSpc>
                <a:spcPct val="80000"/>
              </a:lnSpc>
              <a:defRPr/>
            </a:pPr>
            <a:r>
              <a:rPr lang="en-US" sz="2400" dirty="0" smtClean="0"/>
              <a:t>Got caught up on 1 year Plaques</a:t>
            </a:r>
          </a:p>
          <a:p>
            <a:pPr eaLnBrk="1" hangingPunct="1">
              <a:lnSpc>
                <a:spcPct val="80000"/>
              </a:lnSpc>
              <a:defRPr/>
            </a:pPr>
            <a:r>
              <a:rPr lang="en-US" sz="2400" dirty="0" smtClean="0"/>
              <a:t>Two meetings of the TSCC in 2012</a:t>
            </a:r>
          </a:p>
          <a:p>
            <a:pPr lvl="1" eaLnBrk="1" hangingPunct="1">
              <a:lnSpc>
                <a:spcPct val="80000"/>
              </a:lnSpc>
              <a:defRPr/>
            </a:pPr>
            <a:r>
              <a:rPr lang="en-US" sz="2400" dirty="0" smtClean="0"/>
              <a:t>Spring 2012: March 6 at Cape Canaveral, FL (PAFB) in conjunction with RCC meeting</a:t>
            </a:r>
          </a:p>
          <a:p>
            <a:pPr lvl="1" eaLnBrk="1" hangingPunct="1">
              <a:lnSpc>
                <a:spcPct val="80000"/>
              </a:lnSpc>
              <a:defRPr/>
            </a:pPr>
            <a:r>
              <a:rPr lang="en-US" sz="2400" dirty="0" smtClean="0"/>
              <a:t>Fall 2012: October 22</a:t>
            </a:r>
            <a:r>
              <a:rPr lang="en-US" sz="2400" baseline="30000" dirty="0" smtClean="0"/>
              <a:t>th</a:t>
            </a:r>
            <a:r>
              <a:rPr lang="en-US" sz="2400" dirty="0" smtClean="0"/>
              <a:t> San Diego, CA in conjunction with ITC</a:t>
            </a:r>
          </a:p>
          <a:p>
            <a:pPr eaLnBrk="1" hangingPunct="1">
              <a:lnSpc>
                <a:spcPct val="80000"/>
              </a:lnSpc>
              <a:defRPr/>
            </a:pPr>
            <a:r>
              <a:rPr lang="en-US" sz="2400" dirty="0" smtClean="0"/>
              <a:t>S. Nicolo provided a TSCC report to Gerhard Mayer for presentation to ETC.</a:t>
            </a:r>
          </a:p>
          <a:p>
            <a:pPr eaLnBrk="1" hangingPunct="1">
              <a:lnSpc>
                <a:spcPct val="80000"/>
              </a:lnSpc>
              <a:buFont typeface="Wingdings" pitchFamily="2" charset="2"/>
              <a:buNone/>
              <a:defRPr/>
            </a:pPr>
            <a:endParaRPr lang="en-US" sz="2000" dirty="0" smtClean="0"/>
          </a:p>
          <a:p>
            <a:pPr lvl="1" eaLnBrk="1" hangingPunct="1">
              <a:lnSpc>
                <a:spcPct val="80000"/>
              </a:lnSpc>
              <a:defRPr/>
            </a:pPr>
            <a:endParaRPr lang="en-US" sz="24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pPr eaLnBrk="1" hangingPunct="1">
              <a:defRPr/>
            </a:pPr>
            <a:r>
              <a:rPr lang="en-US" smtClean="0"/>
              <a:t>Subcommittee Focus</a:t>
            </a:r>
          </a:p>
        </p:txBody>
      </p:sp>
      <p:sp>
        <p:nvSpPr>
          <p:cNvPr id="18435" name="Rectangle 3"/>
          <p:cNvSpPr>
            <a:spLocks noGrp="1" noChangeArrowheads="1"/>
          </p:cNvSpPr>
          <p:nvPr>
            <p:ph type="body" idx="4294967295"/>
          </p:nvPr>
        </p:nvSpPr>
        <p:spPr/>
        <p:txBody>
          <a:bodyPr/>
          <a:lstStyle/>
          <a:p>
            <a:pPr marL="609600" indent="-609600" eaLnBrk="1" hangingPunct="1">
              <a:lnSpc>
                <a:spcPct val="80000"/>
              </a:lnSpc>
            </a:pPr>
            <a:r>
              <a:rPr lang="en-US" sz="2800" smtClean="0">
                <a:latin typeface="Verdana" pitchFamily="34" charset="0"/>
              </a:rPr>
              <a:t>RF Subcommittee reviews standards dealing with the Radio Frequency (RF) telemetry link</a:t>
            </a:r>
          </a:p>
          <a:p>
            <a:pPr marL="609600" indent="-609600" eaLnBrk="1" hangingPunct="1">
              <a:lnSpc>
                <a:spcPct val="80000"/>
              </a:lnSpc>
            </a:pPr>
            <a:r>
              <a:rPr lang="en-US" sz="2800" smtClean="0">
                <a:latin typeface="Verdana" pitchFamily="34" charset="0"/>
              </a:rPr>
              <a:t>Current standards</a:t>
            </a:r>
          </a:p>
          <a:p>
            <a:pPr marL="990600" lvl="1" indent="-533400" eaLnBrk="1" hangingPunct="1">
              <a:lnSpc>
                <a:spcPct val="80000"/>
              </a:lnSpc>
            </a:pPr>
            <a:r>
              <a:rPr lang="en-US" sz="2400" smtClean="0">
                <a:latin typeface="Verdana" pitchFamily="34" charset="0"/>
              </a:rPr>
              <a:t>RCC IRIG-106</a:t>
            </a:r>
          </a:p>
          <a:p>
            <a:pPr marL="990600" lvl="1" indent="-533400" eaLnBrk="1" hangingPunct="1">
              <a:lnSpc>
                <a:spcPct val="80000"/>
              </a:lnSpc>
            </a:pPr>
            <a:r>
              <a:rPr lang="en-US" sz="2400" smtClean="0">
                <a:latin typeface="Verdana" pitchFamily="34" charset="0"/>
              </a:rPr>
              <a:t>RCC IRIG-118</a:t>
            </a:r>
          </a:p>
          <a:p>
            <a:pPr marL="990600" lvl="1" indent="-533400" eaLnBrk="1" hangingPunct="1">
              <a:lnSpc>
                <a:spcPct val="80000"/>
              </a:lnSpc>
            </a:pPr>
            <a:r>
              <a:rPr lang="en-US" sz="2400" smtClean="0">
                <a:latin typeface="Verdana" pitchFamily="34" charset="0"/>
              </a:rPr>
              <a:t>RCC RF Handbook</a:t>
            </a:r>
          </a:p>
          <a:p>
            <a:pPr marL="990600" lvl="1" indent="-533400" eaLnBrk="1" hangingPunct="1">
              <a:lnSpc>
                <a:spcPct val="80000"/>
              </a:lnSpc>
            </a:pPr>
            <a:r>
              <a:rPr lang="en-US" sz="2400" smtClean="0">
                <a:latin typeface="Verdana" pitchFamily="34" charset="0"/>
              </a:rPr>
              <a:t>CCSDS-401</a:t>
            </a:r>
          </a:p>
          <a:p>
            <a:pPr marL="990600" lvl="1" indent="-533400" eaLnBrk="1" hangingPunct="1">
              <a:lnSpc>
                <a:spcPct val="80000"/>
              </a:lnSpc>
            </a:pPr>
            <a:r>
              <a:rPr lang="en-US" sz="2400" smtClean="0">
                <a:latin typeface="Verdana" pitchFamily="34" charset="0"/>
              </a:rPr>
              <a:t>CCSDS-411</a:t>
            </a:r>
          </a:p>
          <a:p>
            <a:pPr marL="990600" lvl="1" indent="-533400" eaLnBrk="1" hangingPunct="1">
              <a:lnSpc>
                <a:spcPct val="80000"/>
              </a:lnSpc>
            </a:pPr>
            <a:r>
              <a:rPr lang="en-US" sz="2400" smtClean="0">
                <a:latin typeface="Verdana" pitchFamily="34" charset="0"/>
              </a:rPr>
              <a:t>SGLS</a:t>
            </a:r>
          </a:p>
          <a:p>
            <a:pPr marL="990600" lvl="1" indent="-533400" eaLnBrk="1" hangingPunct="1">
              <a:lnSpc>
                <a:spcPct val="80000"/>
              </a:lnSpc>
            </a:pPr>
            <a:r>
              <a:rPr lang="en-US" sz="2400" smtClean="0">
                <a:latin typeface="Verdana" pitchFamily="34" charset="0"/>
              </a:rPr>
              <a:t>STDN</a:t>
            </a:r>
          </a:p>
          <a:p>
            <a:pPr marL="990600" lvl="1" indent="-533400" eaLnBrk="1" hangingPunct="1">
              <a:lnSpc>
                <a:spcPct val="80000"/>
              </a:lnSpc>
            </a:pPr>
            <a:r>
              <a:rPr lang="en-US" sz="2400" smtClean="0">
                <a:latin typeface="Verdana" pitchFamily="34" charset="0"/>
              </a:rPr>
              <a:t>1451.5</a:t>
            </a:r>
          </a:p>
          <a:p>
            <a:pPr marL="990600" lvl="1" indent="-533400" eaLnBrk="1" hangingPunct="1">
              <a:lnSpc>
                <a:spcPct val="80000"/>
              </a:lnSpc>
            </a:pPr>
            <a:endParaRPr lang="en-US" sz="2400" smtClean="0">
              <a:latin typeface="Verdana"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457200" y="1371600"/>
            <a:ext cx="8229600" cy="5486400"/>
          </a:xfrm>
        </p:spPr>
        <p:txBody>
          <a:bodyPr/>
          <a:lstStyle/>
          <a:p>
            <a:pPr marL="609600" indent="-609600" eaLnBrk="1" hangingPunct="1">
              <a:lnSpc>
                <a:spcPct val="80000"/>
              </a:lnSpc>
            </a:pPr>
            <a:r>
              <a:rPr lang="en-US" sz="2800" smtClean="0">
                <a:latin typeface="Verdana" pitchFamily="34" charset="0"/>
              </a:rPr>
              <a:t>No standards reviewed</a:t>
            </a:r>
          </a:p>
          <a:p>
            <a:pPr lvl="1" eaLnBrk="1" hangingPunct="1">
              <a:lnSpc>
                <a:spcPct val="80000"/>
              </a:lnSpc>
            </a:pPr>
            <a:endParaRPr lang="en-US" sz="2400" smtClean="0">
              <a:latin typeface="Verdana"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152400" y="3505200"/>
            <a:ext cx="8763000" cy="1470025"/>
          </a:xfrm>
        </p:spPr>
        <p:txBody>
          <a:bodyPr/>
          <a:lstStyle/>
          <a:p>
            <a:pPr algn="ctr" eaLnBrk="1" hangingPunct="1">
              <a:defRPr/>
            </a:pPr>
            <a:r>
              <a:rPr lang="en-US" sz="4800" dirty="0" smtClean="0">
                <a:ea typeface="ＭＳ Ｐゴシック" charset="-128"/>
              </a:rPr>
              <a:t>TSCC Fall 2012</a:t>
            </a:r>
            <a:br>
              <a:rPr lang="en-US" sz="4800" dirty="0" smtClean="0">
                <a:ea typeface="ＭＳ Ｐゴシック" charset="-128"/>
              </a:rPr>
            </a:br>
            <a:r>
              <a:rPr lang="en-US" sz="4800" dirty="0" smtClean="0">
                <a:ea typeface="ＭＳ Ｐゴシック" charset="-128"/>
              </a:rPr>
              <a:t>Data Multiplexing Subcommittee Report </a:t>
            </a:r>
          </a:p>
        </p:txBody>
      </p:sp>
      <p:sp>
        <p:nvSpPr>
          <p:cNvPr id="97283" name="Rectangle 3"/>
          <p:cNvSpPr>
            <a:spLocks noGrp="1" noChangeArrowheads="1"/>
          </p:cNvSpPr>
          <p:nvPr>
            <p:ph type="subTitle" idx="1"/>
          </p:nvPr>
        </p:nvSpPr>
        <p:spPr>
          <a:xfrm>
            <a:off x="1371600" y="5029200"/>
            <a:ext cx="6477000" cy="1143000"/>
          </a:xfrm>
        </p:spPr>
        <p:txBody>
          <a:bodyPr/>
          <a:lstStyle/>
          <a:p>
            <a:pPr eaLnBrk="1" hangingPunct="1">
              <a:lnSpc>
                <a:spcPct val="80000"/>
              </a:lnSpc>
              <a:defRPr/>
            </a:pPr>
            <a:r>
              <a:rPr lang="en-US" sz="2000" dirty="0" smtClean="0"/>
              <a:t>October 22, 2012</a:t>
            </a:r>
          </a:p>
          <a:p>
            <a:pPr eaLnBrk="1" hangingPunct="1">
              <a:defRPr/>
            </a:pPr>
            <a:r>
              <a:rPr lang="en-US" sz="2000" dirty="0" smtClean="0"/>
              <a:t>Town &amp; Country Hotel</a:t>
            </a:r>
          </a:p>
          <a:p>
            <a:pPr eaLnBrk="1" hangingPunct="1">
              <a:defRPr/>
            </a:pPr>
            <a:r>
              <a:rPr lang="en-US" sz="2000" dirty="0" smtClean="0"/>
              <a:t>San Diego, CA</a:t>
            </a:r>
          </a:p>
          <a:p>
            <a:pPr eaLnBrk="1" hangingPunct="1">
              <a:defRPr/>
            </a:pPr>
            <a:r>
              <a:rPr lang="en-US" sz="2000" dirty="0" smtClean="0"/>
              <a:t>(ITC 2012)</a:t>
            </a:r>
          </a:p>
          <a:p>
            <a:pPr eaLnBrk="1" hangingPunct="1">
              <a:lnSpc>
                <a:spcPct val="80000"/>
              </a:lnSpc>
              <a:defRPr/>
            </a:pPr>
            <a:endParaRPr lang="en-US" sz="2000" b="1" dirty="0" smtClean="0">
              <a:ea typeface="+mn-ea"/>
              <a:cs typeface="+mn-cs"/>
            </a:endParaRPr>
          </a:p>
          <a:p>
            <a:pPr eaLnBrk="1" hangingPunct="1">
              <a:defRPr/>
            </a:pPr>
            <a:endParaRPr lang="en-US" sz="2000" dirty="0" smtClean="0">
              <a:ea typeface="+mn-ea"/>
              <a:cs typeface="+mn-cs"/>
            </a:endParaRPr>
          </a:p>
          <a:p>
            <a:pPr eaLnBrk="1" hangingPunct="1">
              <a:defRPr/>
            </a:pPr>
            <a:endParaRPr lang="en-US" sz="2000" dirty="0" smtClean="0">
              <a:ea typeface="+mn-ea"/>
              <a:cs typeface="+mn-cs"/>
            </a:endParaRPr>
          </a:p>
          <a:p>
            <a:pPr eaLnBrk="1" hangingPunct="1">
              <a:lnSpc>
                <a:spcPct val="80000"/>
              </a:lnSpc>
              <a:defRPr/>
            </a:pPr>
            <a:endParaRPr lang="en-US" sz="2000" u="sng" dirty="0" smtClean="0">
              <a:ea typeface="+mn-ea"/>
              <a:cs typeface="+mn-cs"/>
            </a:endParaRPr>
          </a:p>
        </p:txBody>
      </p:sp>
      <p:graphicFrame>
        <p:nvGraphicFramePr>
          <p:cNvPr id="1026" name="Object 4"/>
          <p:cNvGraphicFramePr>
            <a:graphicFrameLocks noChangeAspect="1"/>
          </p:cNvGraphicFramePr>
          <p:nvPr/>
        </p:nvGraphicFramePr>
        <p:xfrm>
          <a:off x="1143000" y="609600"/>
          <a:ext cx="6858000" cy="2297113"/>
        </p:xfrm>
        <a:graphic>
          <a:graphicData uri="http://schemas.openxmlformats.org/presentationml/2006/ole">
            <p:oleObj spid="_x0000_s48130" r:id="rId3" imgW="7488936" imgH="2199843" progId="Visio.Drawing.11">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ea typeface="ＭＳ Ｐゴシック" charset="-128"/>
              </a:rPr>
              <a:t>Committee Members</a:t>
            </a:r>
          </a:p>
        </p:txBody>
      </p:sp>
      <p:sp>
        <p:nvSpPr>
          <p:cNvPr id="16387" name="Rectangle 3"/>
          <p:cNvSpPr>
            <a:spLocks noGrp="1" noChangeArrowheads="1"/>
          </p:cNvSpPr>
          <p:nvPr>
            <p:ph type="body" idx="1"/>
          </p:nvPr>
        </p:nvSpPr>
        <p:spPr/>
        <p:txBody>
          <a:bodyPr/>
          <a:lstStyle/>
          <a:p>
            <a:pPr eaLnBrk="1" hangingPunct="1">
              <a:defRPr/>
            </a:pPr>
            <a:r>
              <a:rPr lang="en-US" smtClean="0">
                <a:ea typeface="ＭＳ Ｐゴシック" charset="-128"/>
              </a:rPr>
              <a:t>Brad Fleury – Director Edge consulting and sales</a:t>
            </a:r>
          </a:p>
          <a:p>
            <a:pPr eaLnBrk="1" hangingPunct="1">
              <a:defRPr/>
            </a:pPr>
            <a:endParaRPr lang="en-US" smtClean="0">
              <a:ea typeface="ＭＳ Ｐゴシック" charset="-128"/>
            </a:endParaRPr>
          </a:p>
          <a:p>
            <a:pPr eaLnBrk="1" hangingPunct="1">
              <a:defRPr/>
            </a:pPr>
            <a:r>
              <a:rPr lang="en-US" smtClean="0">
                <a:ea typeface="ＭＳ Ｐゴシック" charset="-128"/>
              </a:rPr>
              <a:t>Alternate – Rob Trepa, Director Edge Consulting and Sales</a:t>
            </a:r>
          </a:p>
          <a:p>
            <a:pPr eaLnBrk="1" hangingPunct="1">
              <a:defRPr/>
            </a:pPr>
            <a:r>
              <a:rPr lang="en-US" smtClean="0">
                <a:ea typeface="ＭＳ Ｐゴシック" charset="-128"/>
              </a:rPr>
              <a:t>Second Alternate – Jonathan Marloe, Edge consulting and sales</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en-US" smtClean="0">
                <a:ea typeface="ＭＳ Ｐゴシック" charset="-128"/>
              </a:rPr>
              <a:t>Sub Committee Membership</a:t>
            </a:r>
          </a:p>
        </p:txBody>
      </p:sp>
      <p:sp>
        <p:nvSpPr>
          <p:cNvPr id="6147" name="Rectangle 3"/>
          <p:cNvSpPr>
            <a:spLocks noChangeArrowheads="1"/>
          </p:cNvSpPr>
          <p:nvPr/>
        </p:nvSpPr>
        <p:spPr bwMode="auto">
          <a:xfrm>
            <a:off x="533400" y="1524000"/>
            <a:ext cx="8153400" cy="4752975"/>
          </a:xfrm>
          <a:prstGeom prst="rect">
            <a:avLst/>
          </a:prstGeom>
          <a:noFill/>
          <a:ln w="9525">
            <a:noFill/>
            <a:miter lim="800000"/>
            <a:headEnd/>
            <a:tailEnd/>
          </a:ln>
        </p:spPr>
        <p:txBody>
          <a:bodyPr>
            <a:spAutoFit/>
          </a:bodyPr>
          <a:lstStyle/>
          <a:p>
            <a:pPr lvl="1">
              <a:lnSpc>
                <a:spcPct val="90000"/>
              </a:lnSpc>
            </a:pPr>
            <a:endParaRPr lang="en-US" sz="2800">
              <a:cs typeface="Arial" pitchFamily="34" charset="0"/>
            </a:endParaRPr>
          </a:p>
          <a:p>
            <a:pPr lvl="1">
              <a:lnSpc>
                <a:spcPct val="90000"/>
              </a:lnSpc>
            </a:pPr>
            <a:r>
              <a:rPr lang="en-US" sz="2800">
                <a:cs typeface="Arial" pitchFamily="34" charset="0"/>
              </a:rPr>
              <a:t>Action from last meeting – Find new sub committee members</a:t>
            </a:r>
          </a:p>
          <a:p>
            <a:pPr lvl="1">
              <a:lnSpc>
                <a:spcPct val="90000"/>
              </a:lnSpc>
            </a:pPr>
            <a:endParaRPr lang="en-US" sz="2800">
              <a:cs typeface="Arial" pitchFamily="34" charset="0"/>
            </a:endParaRPr>
          </a:p>
          <a:p>
            <a:pPr lvl="1">
              <a:lnSpc>
                <a:spcPct val="90000"/>
              </a:lnSpc>
            </a:pPr>
            <a:r>
              <a:rPr lang="en-US" sz="2800">
                <a:cs typeface="Arial" pitchFamily="34" charset="0"/>
              </a:rPr>
              <a:t>Kevin Mcpeek – L-3 Communications</a:t>
            </a:r>
          </a:p>
          <a:p>
            <a:pPr lvl="1">
              <a:lnSpc>
                <a:spcPct val="90000"/>
              </a:lnSpc>
            </a:pPr>
            <a:r>
              <a:rPr lang="en-US" sz="2800">
                <a:cs typeface="Arial" pitchFamily="34" charset="0"/>
              </a:rPr>
              <a:t>Derek Jones – RT Logic</a:t>
            </a:r>
          </a:p>
          <a:p>
            <a:pPr lvl="1">
              <a:lnSpc>
                <a:spcPct val="90000"/>
              </a:lnSpc>
            </a:pPr>
            <a:r>
              <a:rPr lang="en-US" sz="2800">
                <a:cs typeface="Arial" pitchFamily="34" charset="0"/>
              </a:rPr>
              <a:t>Jason Phillips – RT Logic</a:t>
            </a:r>
          </a:p>
          <a:p>
            <a:pPr lvl="1">
              <a:lnSpc>
                <a:spcPct val="90000"/>
              </a:lnSpc>
            </a:pPr>
            <a:r>
              <a:rPr lang="en-US" sz="2800">
                <a:cs typeface="Arial" pitchFamily="34" charset="0"/>
              </a:rPr>
              <a:t>Jon Mottram – RT Logic</a:t>
            </a:r>
          </a:p>
          <a:p>
            <a:pPr lvl="1">
              <a:lnSpc>
                <a:spcPct val="90000"/>
              </a:lnSpc>
            </a:pPr>
            <a:endParaRPr lang="en-US" sz="2800">
              <a:cs typeface="Arial" pitchFamily="34" charset="0"/>
            </a:endParaRPr>
          </a:p>
          <a:p>
            <a:pPr lvl="1">
              <a:lnSpc>
                <a:spcPct val="90000"/>
              </a:lnSpc>
            </a:pPr>
            <a:endParaRPr lang="en-US" sz="2800">
              <a:cs typeface="Arial" pitchFamily="34" charset="0"/>
            </a:endParaRPr>
          </a:p>
          <a:p>
            <a:pPr lvl="1">
              <a:lnSpc>
                <a:spcPct val="90000"/>
              </a:lnSpc>
            </a:pPr>
            <a:r>
              <a:rPr lang="en-US" sz="2800">
                <a:cs typeface="Arial" pitchFamily="34" charset="0"/>
              </a:rPr>
              <a:t>Brad, Rob and Jonathan are also available to help with actions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ea typeface="ＭＳ Ｐゴシック" charset="-128"/>
              </a:rPr>
              <a:t>TSCC website</a:t>
            </a:r>
          </a:p>
        </p:txBody>
      </p:sp>
      <p:sp>
        <p:nvSpPr>
          <p:cNvPr id="16387" name="Rectangle 3"/>
          <p:cNvSpPr>
            <a:spLocks noGrp="1" noChangeArrowheads="1"/>
          </p:cNvSpPr>
          <p:nvPr>
            <p:ph type="body" idx="1"/>
          </p:nvPr>
        </p:nvSpPr>
        <p:spPr>
          <a:xfrm>
            <a:off x="533400" y="1676400"/>
            <a:ext cx="8229600" cy="4530725"/>
          </a:xfrm>
        </p:spPr>
        <p:txBody>
          <a:bodyPr/>
          <a:lstStyle/>
          <a:p>
            <a:pPr eaLnBrk="1" hangingPunct="1">
              <a:defRPr/>
            </a:pPr>
            <a:r>
              <a:rPr lang="en-US" smtClean="0">
                <a:ea typeface="ＭＳ Ｐゴシック" charset="-128"/>
              </a:rPr>
              <a:t>Edge Consulting will be responsible for the TSCC website updates</a:t>
            </a:r>
          </a:p>
          <a:p>
            <a:pPr eaLnBrk="1" hangingPunct="1">
              <a:defRPr/>
            </a:pPr>
            <a:r>
              <a:rPr lang="en-US" smtClean="0">
                <a:ea typeface="ＭＳ Ｐゴシック" charset="-128"/>
              </a:rPr>
              <a:t>Jonathan from Edge will likely be the new </a:t>
            </a:r>
            <a:r>
              <a:rPr lang="en-US" altLang="en-US" smtClean="0">
                <a:ea typeface="ＭＳ Ｐゴシック" charset="-128"/>
              </a:rPr>
              <a:t>“</a:t>
            </a:r>
            <a:r>
              <a:rPr lang="en-US" smtClean="0">
                <a:ea typeface="ＭＳ Ｐゴシック" charset="-128"/>
              </a:rPr>
              <a:t>webmaster</a:t>
            </a:r>
            <a:r>
              <a:rPr lang="en-US" altLang="en-US" smtClean="0">
                <a:ea typeface="ＭＳ Ｐゴシック" charset="-128"/>
              </a:rPr>
              <a:t>”</a:t>
            </a:r>
            <a:endParaRPr lang="en-US" smtClean="0">
              <a:ea typeface="ＭＳ Ｐゴシック" charset="-128"/>
            </a:endParaRPr>
          </a:p>
          <a:p>
            <a:pPr eaLnBrk="1" hangingPunct="1">
              <a:defRPr/>
            </a:pPr>
            <a:r>
              <a:rPr lang="en-US" smtClean="0">
                <a:ea typeface="ＭＳ Ｐゴシック" charset="-128"/>
              </a:rPr>
              <a:t>Developing a process for web updates (considering quarterly updates)</a:t>
            </a:r>
          </a:p>
          <a:p>
            <a:pPr eaLnBrk="1" hangingPunct="1">
              <a:defRPr/>
            </a:pPr>
            <a:endParaRPr lang="en-US" smtClean="0">
              <a:ea typeface="ＭＳ Ｐゴシック" charset="-12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p:spPr>
        <p:txBody>
          <a:bodyPr/>
          <a:lstStyle/>
          <a:p>
            <a:r>
              <a:rPr lang="en-US" smtClean="0">
                <a:effectLst/>
                <a:ea typeface="ＭＳ Ｐゴシック" charset="-128"/>
              </a:rPr>
              <a:t>Sub-Committee Focus</a:t>
            </a:r>
          </a:p>
        </p:txBody>
      </p:sp>
      <p:sp>
        <p:nvSpPr>
          <p:cNvPr id="8195" name="Rectangle 3"/>
          <p:cNvSpPr>
            <a:spLocks noGrp="1" noChangeArrowheads="1"/>
          </p:cNvSpPr>
          <p:nvPr>
            <p:ph type="body" idx="1"/>
          </p:nvPr>
        </p:nvSpPr>
        <p:spPr>
          <a:noFill/>
        </p:spPr>
        <p:txBody>
          <a:bodyPr/>
          <a:lstStyle/>
          <a:p>
            <a:r>
              <a:rPr lang="en-US" smtClean="0">
                <a:effectLst/>
                <a:ea typeface="ＭＳ Ｐゴシック" charset="-128"/>
              </a:rPr>
              <a:t>Current standards</a:t>
            </a:r>
          </a:p>
          <a:p>
            <a:pPr lvl="1"/>
            <a:r>
              <a:rPr lang="en-US" sz="2400" smtClean="0">
                <a:effectLst/>
                <a:ea typeface="ＭＳ Ｐゴシック" charset="-128"/>
              </a:rPr>
              <a:t>IRIG-106 -13</a:t>
            </a:r>
          </a:p>
          <a:p>
            <a:pPr lvl="1"/>
            <a:r>
              <a:rPr lang="en-US" sz="2400" smtClean="0">
                <a:effectLst/>
                <a:ea typeface="ＭＳ Ｐゴシック" charset="-128"/>
              </a:rPr>
              <a:t>Pink sheets out now</a:t>
            </a:r>
          </a:p>
          <a:p>
            <a:pPr lvl="1"/>
            <a:r>
              <a:rPr lang="en-US" sz="2400" smtClean="0">
                <a:effectLst/>
                <a:ea typeface="ＭＳ Ｐゴシック" charset="-128"/>
              </a:rPr>
              <a:t>Collecting industry comments.  No comments from my team</a:t>
            </a:r>
          </a:p>
          <a:p>
            <a:pPr lvl="2"/>
            <a:endParaRPr lang="en-US" sz="2000" smtClean="0">
              <a:effectLst/>
              <a:ea typeface="ＭＳ Ｐゴシック" charset="-128"/>
            </a:endParaRPr>
          </a:p>
          <a:p>
            <a:pPr lvl="1"/>
            <a:r>
              <a:rPr lang="en-US" sz="2400" smtClean="0">
                <a:effectLst/>
                <a:ea typeface="ＭＳ Ｐゴシック" charset="-128"/>
              </a:rPr>
              <a:t>Telemetry App</a:t>
            </a:r>
            <a:r>
              <a:rPr lang="ja-JP" altLang="en-US" sz="2400" smtClean="0">
                <a:effectLst/>
                <a:ea typeface="ＭＳ Ｐゴシック" charset="-128"/>
              </a:rPr>
              <a:t>’</a:t>
            </a:r>
            <a:r>
              <a:rPr lang="en-US" altLang="ja-JP" sz="2400" smtClean="0">
                <a:effectLst/>
                <a:ea typeface="ＭＳ Ｐゴシック" charset="-128"/>
              </a:rPr>
              <a:t>s Handbook (complete)</a:t>
            </a:r>
          </a:p>
          <a:p>
            <a:pPr lvl="1"/>
            <a:r>
              <a:rPr lang="en-US" sz="2400" smtClean="0">
                <a:effectLst/>
                <a:ea typeface="ＭＳ Ｐゴシック" charset="-128"/>
              </a:rPr>
              <a:t>Pink sheet process discussion</a:t>
            </a:r>
          </a:p>
          <a:p>
            <a:pPr lvl="1"/>
            <a:endParaRPr lang="en-US" sz="2400" smtClean="0">
              <a:effectLst/>
              <a:ea typeface="ＭＳ Ｐゴシック" charset="-12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ea typeface="ＭＳ Ｐゴシック" charset="-128"/>
              </a:rPr>
              <a:t>Open Actions</a:t>
            </a:r>
          </a:p>
        </p:txBody>
      </p:sp>
      <p:sp>
        <p:nvSpPr>
          <p:cNvPr id="26627" name="Rectangle 3"/>
          <p:cNvSpPr>
            <a:spLocks noGrp="1" noChangeArrowheads="1"/>
          </p:cNvSpPr>
          <p:nvPr>
            <p:ph type="body" idx="1"/>
          </p:nvPr>
        </p:nvSpPr>
        <p:spPr/>
        <p:txBody>
          <a:bodyPr/>
          <a:lstStyle/>
          <a:p>
            <a:pPr eaLnBrk="1" hangingPunct="1">
              <a:defRPr/>
            </a:pPr>
            <a:r>
              <a:rPr lang="en-US" sz="2800" b="1" smtClean="0">
                <a:ea typeface="ＭＳ Ｐゴシック" charset="-128"/>
              </a:rPr>
              <a:t>Action – Finalize subcommittee members and get agreement to participate  (nearly complete)</a:t>
            </a:r>
          </a:p>
          <a:p>
            <a:pPr eaLnBrk="1" hangingPunct="1">
              <a:buFont typeface="Wingdings" pitchFamily="2" charset="2"/>
              <a:buNone/>
              <a:defRPr/>
            </a:pPr>
            <a:endParaRPr lang="en-US" sz="2800" b="1" smtClean="0">
              <a:ea typeface="ＭＳ Ｐゴシック" charset="-128"/>
            </a:endParaRPr>
          </a:p>
          <a:p>
            <a:pPr eaLnBrk="1" hangingPunct="1">
              <a:defRPr/>
            </a:pPr>
            <a:r>
              <a:rPr lang="en-US" sz="2800" smtClean="0">
                <a:effectLst/>
                <a:ea typeface="ＭＳ Ｐゴシック" charset="-128"/>
              </a:rPr>
              <a:t>Support RCC ongoing efforts:</a:t>
            </a:r>
          </a:p>
          <a:p>
            <a:pPr lvl="1" eaLnBrk="1" hangingPunct="1">
              <a:defRPr/>
            </a:pPr>
            <a:r>
              <a:rPr lang="en-US" smtClean="0">
                <a:effectLst/>
                <a:ea typeface="ＭＳ Ｐゴシック" charset="-128"/>
              </a:rPr>
              <a:t>TMATS Handbook releases</a:t>
            </a:r>
          </a:p>
          <a:p>
            <a:pPr lvl="1" eaLnBrk="1" hangingPunct="1">
              <a:defRPr/>
            </a:pPr>
            <a:r>
              <a:rPr lang="en-US" smtClean="0">
                <a:effectLst/>
                <a:ea typeface="ＭＳ Ｐゴシック" charset="-128"/>
              </a:rPr>
              <a:t>IRIG standards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762000" y="3733800"/>
            <a:ext cx="7772400" cy="1470025"/>
          </a:xfrm>
        </p:spPr>
        <p:txBody>
          <a:bodyPr/>
          <a:lstStyle/>
          <a:p>
            <a:pPr algn="ctr" eaLnBrk="1" hangingPunct="1">
              <a:defRPr/>
            </a:pPr>
            <a:r>
              <a:rPr lang="en-US" sz="4800" dirty="0" smtClean="0">
                <a:solidFill>
                  <a:schemeClr val="tx1"/>
                </a:solidFill>
              </a:rPr>
              <a:t>TSCC Spring 2012</a:t>
            </a:r>
            <a:br>
              <a:rPr lang="en-US" sz="4800" dirty="0" smtClean="0">
                <a:solidFill>
                  <a:schemeClr val="tx1"/>
                </a:solidFill>
              </a:rPr>
            </a:br>
            <a:r>
              <a:rPr lang="en-US" sz="4800" dirty="0" smtClean="0">
                <a:solidFill>
                  <a:schemeClr val="tx1"/>
                </a:solidFill>
              </a:rPr>
              <a:t>Networking and Protocols </a:t>
            </a:r>
            <a:r>
              <a:rPr lang="en-US" sz="4800" dirty="0" smtClean="0">
                <a:solidFill>
                  <a:schemeClr val="tx1"/>
                </a:solidFill>
                <a:ea typeface="ＭＳ Ｐゴシック" charset="-128"/>
              </a:rPr>
              <a:t>Subcommittee Report </a:t>
            </a:r>
            <a:endParaRPr lang="en-US" sz="4800" dirty="0" smtClean="0">
              <a:solidFill>
                <a:schemeClr val="tx1"/>
              </a:solidFill>
            </a:endParaRPr>
          </a:p>
        </p:txBody>
      </p:sp>
      <p:sp>
        <p:nvSpPr>
          <p:cNvPr id="97283" name="Rectangle 3"/>
          <p:cNvSpPr>
            <a:spLocks noGrp="1" noChangeArrowheads="1"/>
          </p:cNvSpPr>
          <p:nvPr>
            <p:ph type="subTitle" idx="1"/>
          </p:nvPr>
        </p:nvSpPr>
        <p:spPr>
          <a:xfrm>
            <a:off x="1371600" y="5181600"/>
            <a:ext cx="6477000" cy="1143000"/>
          </a:xfrm>
        </p:spPr>
        <p:txBody>
          <a:bodyPr/>
          <a:lstStyle/>
          <a:p>
            <a:pPr eaLnBrk="1" hangingPunct="1">
              <a:lnSpc>
                <a:spcPct val="80000"/>
              </a:lnSpc>
              <a:defRPr/>
            </a:pPr>
            <a:r>
              <a:rPr lang="en-US" sz="2000" dirty="0" smtClean="0"/>
              <a:t>October 22, 2012</a:t>
            </a:r>
          </a:p>
          <a:p>
            <a:pPr eaLnBrk="1" hangingPunct="1">
              <a:defRPr/>
            </a:pPr>
            <a:r>
              <a:rPr lang="en-US" sz="2000" dirty="0" smtClean="0"/>
              <a:t>Town &amp; Country Hotel</a:t>
            </a:r>
          </a:p>
          <a:p>
            <a:pPr eaLnBrk="1" hangingPunct="1">
              <a:defRPr/>
            </a:pPr>
            <a:r>
              <a:rPr lang="en-US" sz="2000" dirty="0" smtClean="0"/>
              <a:t>San Diego, CA</a:t>
            </a:r>
          </a:p>
          <a:p>
            <a:pPr eaLnBrk="1" hangingPunct="1">
              <a:defRPr/>
            </a:pPr>
            <a:r>
              <a:rPr lang="en-US" sz="2000" smtClean="0"/>
              <a:t>(ITC 2012)</a:t>
            </a:r>
          </a:p>
          <a:p>
            <a:pPr eaLnBrk="1" hangingPunct="1">
              <a:defRPr/>
            </a:pPr>
            <a:endParaRPr lang="en-US" sz="2000" dirty="0" smtClean="0"/>
          </a:p>
          <a:p>
            <a:pPr eaLnBrk="1" hangingPunct="1">
              <a:defRPr/>
            </a:pPr>
            <a:endParaRPr lang="en-US" sz="2000" dirty="0" smtClean="0"/>
          </a:p>
          <a:p>
            <a:pPr eaLnBrk="1" hangingPunct="1">
              <a:lnSpc>
                <a:spcPct val="80000"/>
              </a:lnSpc>
              <a:defRPr/>
            </a:pPr>
            <a:endParaRPr lang="en-US" sz="2000" u="sng" dirty="0" smtClean="0"/>
          </a:p>
        </p:txBody>
      </p:sp>
      <p:graphicFrame>
        <p:nvGraphicFramePr>
          <p:cNvPr id="1026" name="Object 4"/>
          <p:cNvGraphicFramePr>
            <a:graphicFrameLocks noChangeAspect="1"/>
          </p:cNvGraphicFramePr>
          <p:nvPr/>
        </p:nvGraphicFramePr>
        <p:xfrm>
          <a:off x="1143000" y="609600"/>
          <a:ext cx="6858000" cy="2297113"/>
        </p:xfrm>
        <a:graphic>
          <a:graphicData uri="http://schemas.openxmlformats.org/presentationml/2006/ole">
            <p:oleObj spid="_x0000_s49154" r:id="rId4" imgW="7488936" imgH="2199843" progId="Visio.Drawing.11">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dirty="0" smtClean="0"/>
              <a:t>Membership</a:t>
            </a:r>
          </a:p>
        </p:txBody>
      </p:sp>
      <p:sp>
        <p:nvSpPr>
          <p:cNvPr id="16387" name="Rectangle 3"/>
          <p:cNvSpPr>
            <a:spLocks noGrp="1" noChangeArrowheads="1"/>
          </p:cNvSpPr>
          <p:nvPr>
            <p:ph type="body" idx="1"/>
          </p:nvPr>
        </p:nvSpPr>
        <p:spPr/>
        <p:txBody>
          <a:bodyPr/>
          <a:lstStyle/>
          <a:p>
            <a:pPr eaLnBrk="1" hangingPunct="1">
              <a:defRPr/>
            </a:pPr>
            <a:r>
              <a:rPr lang="en-US" sz="2400" dirty="0" smtClean="0"/>
              <a:t>Diarmuid Corry, Chair – Curtiss-Wright Controls, Avionics and Electronics</a:t>
            </a:r>
          </a:p>
          <a:p>
            <a:pPr lvl="1" eaLnBrk="1" hangingPunct="1">
              <a:defRPr/>
            </a:pPr>
            <a:r>
              <a:rPr lang="en-US" sz="1800" dirty="0" smtClean="0"/>
              <a:t>Ben Abbot, Southwest Research Institute</a:t>
            </a:r>
          </a:p>
          <a:p>
            <a:pPr lvl="1" eaLnBrk="1" hangingPunct="1">
              <a:defRPr/>
            </a:pPr>
            <a:r>
              <a:rPr lang="en-US" sz="1800" dirty="0" smtClean="0"/>
              <a:t>Myron Moodie, Southwest Research Institute</a:t>
            </a:r>
          </a:p>
          <a:p>
            <a:pPr lvl="1" eaLnBrk="1" hangingPunct="1">
              <a:defRPr/>
            </a:pPr>
            <a:r>
              <a:rPr lang="en-US" sz="1800" dirty="0" smtClean="0"/>
              <a:t>Wayne Klein, Apogee Labs</a:t>
            </a:r>
          </a:p>
          <a:p>
            <a:pPr lvl="1" eaLnBrk="1" hangingPunct="1">
              <a:defRPr/>
            </a:pPr>
            <a:r>
              <a:rPr lang="en-US" sz="1800" dirty="0" err="1" smtClean="0"/>
              <a:t>Fil</a:t>
            </a:r>
            <a:r>
              <a:rPr lang="en-US" sz="1800" dirty="0" smtClean="0"/>
              <a:t> Macias, White Sands Missile Range</a:t>
            </a:r>
          </a:p>
          <a:p>
            <a:pPr lvl="1" eaLnBrk="1" hangingPunct="1">
              <a:defRPr/>
            </a:pPr>
            <a:r>
              <a:rPr lang="en-US" sz="1800" dirty="0" smtClean="0"/>
              <a:t>William Malatesta, NAVAIR</a:t>
            </a:r>
          </a:p>
          <a:p>
            <a:pPr lvl="1" eaLnBrk="1" hangingPunct="1">
              <a:defRPr/>
            </a:pPr>
            <a:r>
              <a:rPr lang="en-US" sz="1800" dirty="0" smtClean="0"/>
              <a:t>Steve Nicolo, GDP Space Systems</a:t>
            </a:r>
          </a:p>
          <a:p>
            <a:pPr lvl="1" eaLnBrk="1" hangingPunct="1">
              <a:defRPr/>
            </a:pPr>
            <a:r>
              <a:rPr lang="en-US" sz="1800" dirty="0" smtClean="0"/>
              <a:t>Dan </a:t>
            </a:r>
            <a:r>
              <a:rPr lang="en-US" sz="1800" dirty="0" err="1" smtClean="0"/>
              <a:t>Skelley</a:t>
            </a:r>
            <a:r>
              <a:rPr lang="en-US" sz="1800" dirty="0" smtClean="0"/>
              <a:t>, NAVAIR</a:t>
            </a:r>
          </a:p>
          <a:p>
            <a:pPr lvl="1" eaLnBrk="1" hangingPunct="1">
              <a:defRPr/>
            </a:pPr>
            <a:r>
              <a:rPr lang="en-US" sz="1800" dirty="0" smtClean="0"/>
              <a:t>Hyong Yi, Curtiss-Wright Controls, Avionics and Electronics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dirty="0" smtClean="0"/>
              <a:t>Significant Activity</a:t>
            </a:r>
          </a:p>
        </p:txBody>
      </p:sp>
      <p:sp>
        <p:nvSpPr>
          <p:cNvPr id="18435" name="Rectangle 3"/>
          <p:cNvSpPr>
            <a:spLocks noGrp="1" noChangeArrowheads="1"/>
          </p:cNvSpPr>
          <p:nvPr>
            <p:ph type="body" idx="1"/>
          </p:nvPr>
        </p:nvSpPr>
        <p:spPr/>
        <p:txBody>
          <a:bodyPr/>
          <a:lstStyle/>
          <a:p>
            <a:pPr marL="609600" indent="-609600" eaLnBrk="1" hangingPunct="1">
              <a:defRPr/>
            </a:pPr>
            <a:r>
              <a:rPr lang="en-US" dirty="0" smtClean="0"/>
              <a:t>Spring 2012</a:t>
            </a:r>
          </a:p>
          <a:p>
            <a:pPr lvl="1">
              <a:defRPr/>
            </a:pPr>
            <a:r>
              <a:rPr lang="en-US" sz="2000" dirty="0" smtClean="0">
                <a:effectLst/>
              </a:rPr>
              <a:t>CCSDS 123 Red Book : "Lossless Multispectral &amp; </a:t>
            </a:r>
            <a:r>
              <a:rPr lang="en-US" sz="2000" dirty="0" err="1" smtClean="0">
                <a:effectLst/>
              </a:rPr>
              <a:t>Hyperspectral</a:t>
            </a:r>
            <a:r>
              <a:rPr lang="en-US" sz="2000" dirty="0" smtClean="0">
                <a:effectLst/>
              </a:rPr>
              <a:t> Image Compression"</a:t>
            </a:r>
          </a:p>
          <a:p>
            <a:pPr lvl="1">
              <a:defRPr/>
            </a:pPr>
            <a:r>
              <a:rPr lang="en-US" sz="2000" dirty="0" smtClean="0">
                <a:effectLst/>
              </a:rPr>
              <a:t>CCSDS 121.0-P-1.1: Lossless Data Compression</a:t>
            </a:r>
          </a:p>
          <a:p>
            <a:pPr lvl="1">
              <a:defRPr/>
            </a:pPr>
            <a:r>
              <a:rPr lang="en-US" sz="2000" dirty="0" smtClean="0">
                <a:effectLst/>
              </a:rPr>
              <a:t>CCSDS 131.2-R-2 Red Book: Flexible Advanced Coding and Modulation Scheme for High Rate Telemetry Applications</a:t>
            </a:r>
          </a:p>
          <a:p>
            <a:pPr marL="609600" indent="-609600" eaLnBrk="1" hangingPunct="1">
              <a:defRPr/>
            </a:pP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Subcommittee Focus</a:t>
            </a:r>
          </a:p>
        </p:txBody>
      </p:sp>
      <p:sp>
        <p:nvSpPr>
          <p:cNvPr id="18435" name="Rectangle 3"/>
          <p:cNvSpPr>
            <a:spLocks noGrp="1" noChangeArrowheads="1"/>
          </p:cNvSpPr>
          <p:nvPr>
            <p:ph type="body" idx="1"/>
          </p:nvPr>
        </p:nvSpPr>
        <p:spPr>
          <a:xfrm>
            <a:off x="381000" y="1219200"/>
            <a:ext cx="8458200" cy="4800600"/>
          </a:xfrm>
        </p:spPr>
        <p:txBody>
          <a:bodyPr/>
          <a:lstStyle/>
          <a:p>
            <a:pPr marL="609600" indent="-609600" eaLnBrk="1" hangingPunct="1">
              <a:defRPr/>
            </a:pPr>
            <a:r>
              <a:rPr lang="en-US" dirty="0" smtClean="0"/>
              <a:t>Todays “universe” of standards:</a:t>
            </a:r>
          </a:p>
          <a:p>
            <a:pPr marL="1009650" lvl="1" indent="-609600" eaLnBrk="1" hangingPunct="1">
              <a:defRPr/>
            </a:pPr>
            <a:r>
              <a:rPr lang="en-US" dirty="0" err="1"/>
              <a:t>iNET</a:t>
            </a:r>
            <a:r>
              <a:rPr lang="en-US" dirty="0"/>
              <a:t> Test Article System (TAS) Standard </a:t>
            </a:r>
          </a:p>
          <a:p>
            <a:pPr marL="1009650" lvl="2" indent="-609600" eaLnBrk="1" hangingPunct="1">
              <a:buClr>
                <a:schemeClr val="hlink"/>
              </a:buClr>
              <a:defRPr/>
            </a:pPr>
            <a:r>
              <a:rPr lang="en-US" dirty="0" err="1">
                <a:ea typeface="+mn-ea"/>
                <a:cs typeface="+mn-cs"/>
              </a:rPr>
              <a:t>iNET</a:t>
            </a:r>
            <a:r>
              <a:rPr lang="en-US" dirty="0">
                <a:ea typeface="+mn-ea"/>
                <a:cs typeface="+mn-cs"/>
              </a:rPr>
              <a:t> System Management Standard v0.8.3</a:t>
            </a:r>
          </a:p>
          <a:p>
            <a:pPr marL="1009650" lvl="1" indent="-609600" eaLnBrk="1" hangingPunct="1">
              <a:defRPr/>
            </a:pPr>
            <a:r>
              <a:rPr lang="en-US" dirty="0"/>
              <a:t>IEEE1588 PTP </a:t>
            </a:r>
          </a:p>
          <a:p>
            <a:pPr marL="1009650" lvl="1" indent="-609600" eaLnBrk="1" hangingPunct="1">
              <a:defRPr/>
            </a:pPr>
            <a:r>
              <a:rPr lang="en-US" dirty="0" err="1"/>
              <a:t>TMoIP</a:t>
            </a:r>
            <a:r>
              <a:rPr lang="en-US" dirty="0"/>
              <a:t> (RCC 218)</a:t>
            </a:r>
          </a:p>
          <a:p>
            <a:pPr marL="1009650" lvl="1" indent="-609600" eaLnBrk="1" hangingPunct="1">
              <a:defRPr/>
            </a:pPr>
            <a:r>
              <a:rPr lang="en-US" dirty="0"/>
              <a:t>IRIG-106 Pt2 (</a:t>
            </a:r>
            <a:r>
              <a:rPr lang="en-US" dirty="0" smtClean="0"/>
              <a:t>integration </a:t>
            </a:r>
            <a:r>
              <a:rPr lang="en-US" dirty="0"/>
              <a:t>of </a:t>
            </a:r>
            <a:r>
              <a:rPr lang="en-US" dirty="0" err="1"/>
              <a:t>iNET</a:t>
            </a:r>
            <a:r>
              <a:rPr lang="en-US" dirty="0"/>
              <a:t>?)</a:t>
            </a:r>
          </a:p>
          <a:p>
            <a:pPr marL="1009650" lvl="1" indent="-609600" eaLnBrk="1" hangingPunct="1">
              <a:defRPr/>
            </a:pPr>
            <a:r>
              <a:rPr lang="en-US" dirty="0"/>
              <a:t>SCPS, CCSDS</a:t>
            </a:r>
          </a:p>
          <a:p>
            <a:pPr marL="1009650" lvl="1" indent="-609600" eaLnBrk="1" hangingPunct="1">
              <a:defRPr/>
            </a:pPr>
            <a:r>
              <a:rPr lang="en-US" dirty="0"/>
              <a:t>TCP, UDP, SNMP, FTP, IGMP, etc. etc. </a:t>
            </a:r>
            <a:r>
              <a:rPr lang="en-US" dirty="0">
                <a:effectLst/>
              </a:rPr>
              <a:t/>
            </a:r>
            <a:br>
              <a:rPr lang="en-US" dirty="0">
                <a:effectLst/>
              </a:rPr>
            </a:br>
            <a:endParaRPr lang="en-US" dirty="0" smtClean="0"/>
          </a:p>
          <a:p>
            <a:pPr marL="457200" lvl="1" indent="0" eaLnBrk="1" hangingPunct="1">
              <a:buFontTx/>
              <a:buNone/>
              <a:defRPr/>
            </a:pPr>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dirty="0" smtClean="0"/>
              <a:t>Significant Activity</a:t>
            </a:r>
          </a:p>
        </p:txBody>
      </p:sp>
      <p:sp>
        <p:nvSpPr>
          <p:cNvPr id="19459" name="Rectangle 3"/>
          <p:cNvSpPr>
            <a:spLocks noGrp="1" noChangeArrowheads="1"/>
          </p:cNvSpPr>
          <p:nvPr>
            <p:ph type="body" idx="1"/>
          </p:nvPr>
        </p:nvSpPr>
        <p:spPr>
          <a:xfrm>
            <a:off x="457200" y="1371600"/>
            <a:ext cx="8229600" cy="5486400"/>
          </a:xfrm>
        </p:spPr>
        <p:txBody>
          <a:bodyPr/>
          <a:lstStyle/>
          <a:p>
            <a:pPr marL="609600" indent="-609600" eaLnBrk="1" hangingPunct="1">
              <a:defRPr/>
            </a:pPr>
            <a:r>
              <a:rPr lang="en-US" sz="4000" dirty="0" smtClean="0"/>
              <a:t>None</a:t>
            </a:r>
            <a:endParaRPr lang="en-US" sz="36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609600" y="3733800"/>
            <a:ext cx="7772400" cy="1470025"/>
          </a:xfrm>
        </p:spPr>
        <p:txBody>
          <a:bodyPr/>
          <a:lstStyle/>
          <a:p>
            <a:pPr algn="ctr" eaLnBrk="1" hangingPunct="1">
              <a:defRPr/>
            </a:pPr>
            <a:r>
              <a:rPr lang="en-US" sz="4800" dirty="0" smtClean="0"/>
              <a:t>TSCC Spring 2012</a:t>
            </a:r>
            <a:br>
              <a:rPr lang="en-US" sz="4800" dirty="0" smtClean="0"/>
            </a:br>
            <a:r>
              <a:rPr lang="en-US" sz="4800" dirty="0" smtClean="0"/>
              <a:t>Transducers </a:t>
            </a:r>
            <a:br>
              <a:rPr lang="en-US" sz="4800" dirty="0" smtClean="0"/>
            </a:br>
            <a:r>
              <a:rPr lang="en-US" sz="4800" dirty="0" smtClean="0"/>
              <a:t>Subcommittee Report</a:t>
            </a:r>
          </a:p>
        </p:txBody>
      </p:sp>
      <p:sp>
        <p:nvSpPr>
          <p:cNvPr id="97283" name="Rectangle 3"/>
          <p:cNvSpPr>
            <a:spLocks noGrp="1" noChangeArrowheads="1"/>
          </p:cNvSpPr>
          <p:nvPr>
            <p:ph type="subTitle" idx="1"/>
          </p:nvPr>
        </p:nvSpPr>
        <p:spPr>
          <a:xfrm>
            <a:off x="1371600" y="5181600"/>
            <a:ext cx="6477000" cy="1143000"/>
          </a:xfrm>
        </p:spPr>
        <p:txBody>
          <a:bodyPr/>
          <a:lstStyle/>
          <a:p>
            <a:pPr eaLnBrk="1" hangingPunct="1">
              <a:lnSpc>
                <a:spcPct val="80000"/>
              </a:lnSpc>
              <a:defRPr/>
            </a:pPr>
            <a:r>
              <a:rPr lang="en-US" sz="2000" dirty="0" smtClean="0"/>
              <a:t>October 22, 2012</a:t>
            </a:r>
          </a:p>
          <a:p>
            <a:pPr eaLnBrk="1" hangingPunct="1">
              <a:defRPr/>
            </a:pPr>
            <a:r>
              <a:rPr lang="en-US" sz="2000" dirty="0" smtClean="0"/>
              <a:t>Town &amp; Country Hotel</a:t>
            </a:r>
          </a:p>
          <a:p>
            <a:pPr eaLnBrk="1" hangingPunct="1">
              <a:defRPr/>
            </a:pPr>
            <a:r>
              <a:rPr lang="en-US" sz="2000" dirty="0" smtClean="0"/>
              <a:t>San Diego, CA</a:t>
            </a:r>
          </a:p>
          <a:p>
            <a:pPr eaLnBrk="1" hangingPunct="1">
              <a:defRPr/>
            </a:pPr>
            <a:r>
              <a:rPr lang="en-US" sz="2000" dirty="0" smtClean="0"/>
              <a:t>(ITC 2012)</a:t>
            </a:r>
          </a:p>
          <a:p>
            <a:pPr eaLnBrk="1" hangingPunct="1">
              <a:defRPr/>
            </a:pPr>
            <a:endParaRPr lang="en-US" sz="2000" dirty="0" smtClean="0"/>
          </a:p>
          <a:p>
            <a:pPr eaLnBrk="1" hangingPunct="1">
              <a:lnSpc>
                <a:spcPct val="80000"/>
              </a:lnSpc>
              <a:defRPr/>
            </a:pPr>
            <a:endParaRPr lang="en-US" sz="2000" u="sng" dirty="0" smtClean="0"/>
          </a:p>
        </p:txBody>
      </p:sp>
      <p:graphicFrame>
        <p:nvGraphicFramePr>
          <p:cNvPr id="1026" name="Object 4"/>
          <p:cNvGraphicFramePr>
            <a:graphicFrameLocks noChangeAspect="1"/>
          </p:cNvGraphicFramePr>
          <p:nvPr/>
        </p:nvGraphicFramePr>
        <p:xfrm>
          <a:off x="1143000" y="609600"/>
          <a:ext cx="6858000" cy="2297113"/>
        </p:xfrm>
        <a:graphic>
          <a:graphicData uri="http://schemas.openxmlformats.org/presentationml/2006/ole">
            <p:oleObj spid="_x0000_s50178" r:id="rId3" imgW="7488936" imgH="2199843" progId="Visio.Drawing.11">
              <p:embed/>
            </p:oleObj>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t>Membership</a:t>
            </a:r>
          </a:p>
        </p:txBody>
      </p:sp>
      <p:sp>
        <p:nvSpPr>
          <p:cNvPr id="16387" name="Rectangle 3"/>
          <p:cNvSpPr>
            <a:spLocks noGrp="1" noChangeArrowheads="1"/>
          </p:cNvSpPr>
          <p:nvPr>
            <p:ph type="body" idx="1"/>
          </p:nvPr>
        </p:nvSpPr>
        <p:spPr/>
        <p:txBody>
          <a:bodyPr/>
          <a:lstStyle/>
          <a:p>
            <a:pPr eaLnBrk="1" hangingPunct="1">
              <a:defRPr/>
            </a:pPr>
            <a:r>
              <a:rPr lang="en-US" dirty="0" smtClean="0"/>
              <a:t>Lee Eccles – Boeing Test &amp; Evaluation</a:t>
            </a:r>
          </a:p>
          <a:p>
            <a:pPr lvl="1" eaLnBrk="1" hangingPunct="1">
              <a:defRPr/>
            </a:pPr>
            <a:r>
              <a:rPr lang="en-US" sz="1800" dirty="0" smtClean="0"/>
              <a:t>None active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Subcommittee Focus</a:t>
            </a:r>
          </a:p>
        </p:txBody>
      </p:sp>
      <p:sp>
        <p:nvSpPr>
          <p:cNvPr id="18435" name="Rectangle 3"/>
          <p:cNvSpPr>
            <a:spLocks noGrp="1" noChangeArrowheads="1"/>
          </p:cNvSpPr>
          <p:nvPr>
            <p:ph type="body" idx="1"/>
          </p:nvPr>
        </p:nvSpPr>
        <p:spPr/>
        <p:txBody>
          <a:bodyPr/>
          <a:lstStyle/>
          <a:p>
            <a:pPr marL="609600" indent="-609600" eaLnBrk="1" hangingPunct="1">
              <a:defRPr/>
            </a:pPr>
            <a:r>
              <a:rPr lang="en-US" dirty="0" smtClean="0"/>
              <a:t>Transducers</a:t>
            </a:r>
          </a:p>
          <a:p>
            <a:pPr marL="609600" indent="-609600" eaLnBrk="1" hangingPunct="1">
              <a:defRPr/>
            </a:pPr>
            <a:r>
              <a:rPr lang="en-US" dirty="0" smtClean="0"/>
              <a:t>Current Standards</a:t>
            </a:r>
          </a:p>
          <a:p>
            <a:pPr marL="990600" lvl="1" indent="-533400" eaLnBrk="1" hangingPunct="1">
              <a:defRPr/>
            </a:pPr>
            <a:r>
              <a:rPr lang="en-US" dirty="0" smtClean="0"/>
              <a:t>IEEE 1451.1 Standard for Smart Transducer Interface for Sensors and Actuators - Common Network Services</a:t>
            </a:r>
          </a:p>
          <a:p>
            <a:pPr marL="1390650" lvl="2" indent="-533400" eaLnBrk="1" hangingPunct="1">
              <a:defRPr/>
            </a:pPr>
            <a:r>
              <a:rPr lang="en-US" dirty="0" smtClean="0"/>
              <a:t>This standard is being revised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Subcommittee Focus</a:t>
            </a:r>
          </a:p>
        </p:txBody>
      </p:sp>
      <p:sp>
        <p:nvSpPr>
          <p:cNvPr id="18435" name="Rectangle 3"/>
          <p:cNvSpPr>
            <a:spLocks noGrp="1" noChangeArrowheads="1"/>
          </p:cNvSpPr>
          <p:nvPr>
            <p:ph type="body" idx="1"/>
          </p:nvPr>
        </p:nvSpPr>
        <p:spPr/>
        <p:txBody>
          <a:bodyPr/>
          <a:lstStyle/>
          <a:p>
            <a:pPr marL="990600" lvl="1" indent="-533400" eaLnBrk="1" hangingPunct="1">
              <a:defRPr/>
            </a:pPr>
            <a:r>
              <a:rPr lang="en-US" dirty="0" smtClean="0"/>
              <a:t>IEEE 1451.2 Standard for a Smart Transducer Interface for Sensors and Actuators - Serial Point-to-Point Interface </a:t>
            </a:r>
          </a:p>
          <a:p>
            <a:pPr marL="990600" lvl="1" indent="-533400" eaLnBrk="1" hangingPunct="1">
              <a:defRPr/>
            </a:pPr>
            <a:r>
              <a:rPr lang="en-US" dirty="0" smtClean="0"/>
              <a:t>This standard is being revised</a:t>
            </a:r>
          </a:p>
          <a:p>
            <a:pPr marL="1390650" lvl="2" indent="-533400" eaLnBrk="1" hangingPunct="1">
              <a:defRPr/>
            </a:pPr>
            <a:r>
              <a:rPr lang="en-US" dirty="0" smtClean="0"/>
              <a:t>They are adding RS-232, 422 &amp; 485 interfaces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Subcommittee Focus</a:t>
            </a:r>
          </a:p>
        </p:txBody>
      </p:sp>
      <p:sp>
        <p:nvSpPr>
          <p:cNvPr id="18435" name="Rectangle 3"/>
          <p:cNvSpPr>
            <a:spLocks noGrp="1" noChangeArrowheads="1"/>
          </p:cNvSpPr>
          <p:nvPr>
            <p:ph type="body" idx="1"/>
          </p:nvPr>
        </p:nvSpPr>
        <p:spPr/>
        <p:txBody>
          <a:bodyPr/>
          <a:lstStyle/>
          <a:p>
            <a:pPr marL="990600" lvl="1" indent="-533400" eaLnBrk="1" hangingPunct="1">
              <a:defRPr/>
            </a:pPr>
            <a:r>
              <a:rPr lang="en-US" dirty="0" smtClean="0"/>
              <a:t>IEEE 1451.4 IEEE Standard for A Smart Transducer Interface for Sensors and Actuators--Mixed-Mode Communication Protocols and Transducer Electronic Data Sheet (TEDS) Formats </a:t>
            </a:r>
          </a:p>
          <a:p>
            <a:pPr marL="990600" lvl="1" indent="-533400" eaLnBrk="1" hangingPunct="1">
              <a:defRPr/>
            </a:pPr>
            <a:r>
              <a:rPr lang="en-US" dirty="0" smtClean="0"/>
              <a:t>This standard is being revised</a:t>
            </a:r>
          </a:p>
          <a:p>
            <a:pPr marL="1390650" lvl="2" indent="-533400" eaLnBrk="1" hangingPunct="1">
              <a:defRPr/>
            </a:pPr>
            <a:r>
              <a:rPr lang="en-US" dirty="0" smtClean="0"/>
              <a:t>They are adding new TEDS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Subcommittee Focus</a:t>
            </a:r>
          </a:p>
        </p:txBody>
      </p:sp>
      <p:sp>
        <p:nvSpPr>
          <p:cNvPr id="18435" name="Rectangle 3"/>
          <p:cNvSpPr>
            <a:spLocks noGrp="1" noChangeArrowheads="1"/>
          </p:cNvSpPr>
          <p:nvPr>
            <p:ph type="body" idx="1"/>
          </p:nvPr>
        </p:nvSpPr>
        <p:spPr/>
        <p:txBody>
          <a:bodyPr/>
          <a:lstStyle/>
          <a:p>
            <a:pPr marL="990600" lvl="1" indent="-533400" eaLnBrk="1" hangingPunct="1">
              <a:defRPr/>
            </a:pPr>
            <a:r>
              <a:rPr lang="en-US" dirty="0" smtClean="0"/>
              <a:t>IEEE 1451.5 IEEE Standard for a Smart Transducer Interface for Sensors and Actuator - Wireless Communication Protocols and Transducer Electronic Data Sheet (TEDS) Formats </a:t>
            </a:r>
          </a:p>
          <a:p>
            <a:pPr marL="990600" lvl="1" indent="-533400" eaLnBrk="1" hangingPunct="1">
              <a:defRPr/>
            </a:pPr>
            <a:r>
              <a:rPr lang="en-US" dirty="0" smtClean="0"/>
              <a:t>I am not aware of any significant changes planned for this standard.</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idx="4294967295"/>
          </p:nvPr>
        </p:nvSpPr>
        <p:spPr>
          <a:xfrm>
            <a:off x="457200" y="2971800"/>
            <a:ext cx="8382000" cy="2003425"/>
          </a:xfrm>
        </p:spPr>
        <p:txBody>
          <a:bodyPr anchor="b"/>
          <a:lstStyle/>
          <a:p>
            <a:pPr algn="ctr" eaLnBrk="1" hangingPunct="1"/>
            <a:r>
              <a:rPr lang="en-US" dirty="0" smtClean="0"/>
              <a:t>TSCC Spring 2012</a:t>
            </a:r>
            <a:br>
              <a:rPr lang="en-US" dirty="0" smtClean="0"/>
            </a:br>
            <a:r>
              <a:rPr lang="en-US" dirty="0" smtClean="0"/>
              <a:t> </a:t>
            </a:r>
            <a:r>
              <a:rPr lang="en-US" dirty="0" smtClean="0">
                <a:effectLst/>
              </a:rPr>
              <a:t>Coding and Data Compression</a:t>
            </a:r>
            <a:br>
              <a:rPr lang="en-US" dirty="0" smtClean="0">
                <a:effectLst/>
              </a:rPr>
            </a:br>
            <a:r>
              <a:rPr lang="en-US" dirty="0" smtClean="0">
                <a:effectLst/>
              </a:rPr>
              <a:t>Subcommittee Report</a:t>
            </a:r>
          </a:p>
        </p:txBody>
      </p:sp>
      <p:sp>
        <p:nvSpPr>
          <p:cNvPr id="97283" name="Rectangle 3"/>
          <p:cNvSpPr>
            <a:spLocks noGrp="1" noChangeArrowheads="1"/>
          </p:cNvSpPr>
          <p:nvPr>
            <p:ph type="subTitle" idx="4294967295"/>
          </p:nvPr>
        </p:nvSpPr>
        <p:spPr>
          <a:xfrm>
            <a:off x="1371600" y="5181600"/>
            <a:ext cx="6477000" cy="1143000"/>
          </a:xfrm>
        </p:spPr>
        <p:txBody>
          <a:bodyPr/>
          <a:lstStyle/>
          <a:p>
            <a:pPr marL="0" indent="0" algn="ctr" eaLnBrk="1" hangingPunct="1">
              <a:lnSpc>
                <a:spcPct val="80000"/>
              </a:lnSpc>
              <a:buFont typeface="Wingdings" pitchFamily="2" charset="2"/>
              <a:buNone/>
              <a:defRPr/>
            </a:pPr>
            <a:r>
              <a:rPr lang="en-US" sz="2000" dirty="0" smtClean="0"/>
              <a:t>October 22, 2012</a:t>
            </a:r>
          </a:p>
          <a:p>
            <a:pPr marL="0" indent="0" algn="ctr" eaLnBrk="1" hangingPunct="1">
              <a:buFont typeface="Wingdings" pitchFamily="2" charset="2"/>
              <a:buNone/>
              <a:defRPr/>
            </a:pPr>
            <a:r>
              <a:rPr lang="en-US" sz="2000" dirty="0" smtClean="0"/>
              <a:t>Town &amp; Country Hotel</a:t>
            </a:r>
          </a:p>
          <a:p>
            <a:pPr marL="0" indent="0" algn="ctr" eaLnBrk="1" hangingPunct="1">
              <a:buFont typeface="Wingdings" pitchFamily="2" charset="2"/>
              <a:buNone/>
              <a:defRPr/>
            </a:pPr>
            <a:r>
              <a:rPr lang="en-US" sz="2000" dirty="0" smtClean="0"/>
              <a:t>San Diego, CA</a:t>
            </a:r>
          </a:p>
          <a:p>
            <a:pPr marL="0" indent="0" algn="ctr" eaLnBrk="1" hangingPunct="1">
              <a:buFont typeface="Wingdings" pitchFamily="2" charset="2"/>
              <a:buNone/>
              <a:defRPr/>
            </a:pPr>
            <a:r>
              <a:rPr lang="en-US" sz="2000" dirty="0" smtClean="0"/>
              <a:t>(ITC 2012)</a:t>
            </a:r>
          </a:p>
          <a:p>
            <a:pPr marL="0" indent="0" algn="ctr" eaLnBrk="1" hangingPunct="1">
              <a:buFont typeface="Wingdings" pitchFamily="2" charset="2"/>
              <a:buNone/>
              <a:defRPr/>
            </a:pPr>
            <a:endParaRPr lang="en-US" sz="2000" dirty="0" smtClean="0"/>
          </a:p>
          <a:p>
            <a:pPr marL="0" indent="0" algn="ctr" eaLnBrk="1" hangingPunct="1">
              <a:lnSpc>
                <a:spcPct val="80000"/>
              </a:lnSpc>
              <a:buFont typeface="Wingdings" pitchFamily="2" charset="2"/>
              <a:buNone/>
              <a:defRPr/>
            </a:pPr>
            <a:endParaRPr lang="en-US" sz="2000" u="sng" dirty="0" smtClean="0"/>
          </a:p>
        </p:txBody>
      </p:sp>
      <p:graphicFrame>
        <p:nvGraphicFramePr>
          <p:cNvPr id="136196" name="Object 4"/>
          <p:cNvGraphicFramePr>
            <a:graphicFrameLocks noChangeAspect="1"/>
          </p:cNvGraphicFramePr>
          <p:nvPr/>
        </p:nvGraphicFramePr>
        <p:xfrm>
          <a:off x="1143000" y="609600"/>
          <a:ext cx="6858000" cy="2297113"/>
        </p:xfrm>
        <a:graphic>
          <a:graphicData uri="http://schemas.openxmlformats.org/presentationml/2006/ole">
            <p:oleObj spid="_x0000_s51202" r:id="rId3" imgW="7488936" imgH="2199843" progId="Visio.Drawing.11">
              <p:embed/>
            </p:oleObj>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a:lstStyle/>
          <a:p>
            <a:r>
              <a:rPr lang="en-US" smtClean="0">
                <a:effectLst/>
              </a:rPr>
              <a:t>Membership</a:t>
            </a:r>
          </a:p>
        </p:txBody>
      </p:sp>
      <p:sp>
        <p:nvSpPr>
          <p:cNvPr id="50179" name="Rectangle 3"/>
          <p:cNvSpPr>
            <a:spLocks noGrp="1" noChangeArrowheads="1"/>
          </p:cNvSpPr>
          <p:nvPr>
            <p:ph type="body" idx="1"/>
          </p:nvPr>
        </p:nvSpPr>
        <p:spPr>
          <a:xfrm>
            <a:off x="457200" y="1600200"/>
            <a:ext cx="8229600" cy="4800600"/>
          </a:xfrm>
          <a:noFill/>
        </p:spPr>
        <p:txBody>
          <a:bodyPr/>
          <a:lstStyle/>
          <a:p>
            <a:r>
              <a:rPr lang="en-US" smtClean="0">
                <a:effectLst/>
              </a:rPr>
              <a:t>Sheila Horan, Chair - NMSU</a:t>
            </a:r>
          </a:p>
          <a:p>
            <a:pPr lvl="1"/>
            <a:r>
              <a:rPr lang="en-US" smtClean="0">
                <a:effectLst/>
              </a:rPr>
              <a:t>Michael Marcellin, Alternate - Univ. of Arizona</a:t>
            </a:r>
          </a:p>
          <a:p>
            <a:pPr lvl="1"/>
            <a:r>
              <a:rPr lang="en-US" smtClean="0">
                <a:effectLst/>
              </a:rPr>
              <a:t>Greg Kazz – JPL;</a:t>
            </a:r>
          </a:p>
          <a:p>
            <a:pPr lvl="1"/>
            <a:r>
              <a:rPr lang="en-US" smtClean="0">
                <a:effectLst/>
              </a:rPr>
              <a:t>Chuck Creusere – NMSU;	</a:t>
            </a:r>
          </a:p>
          <a:p>
            <a:pPr lvl="1"/>
            <a:r>
              <a:rPr lang="en-US" smtClean="0">
                <a:effectLst/>
              </a:rPr>
              <a:t>Stephen Horan – NMSU; </a:t>
            </a:r>
          </a:p>
          <a:p>
            <a:pPr lvl="1"/>
            <a:r>
              <a:rPr lang="en-US" smtClean="0">
                <a:effectLst/>
              </a:rPr>
              <a:t>Aaron Kiely – JPL;	</a:t>
            </a:r>
          </a:p>
          <a:p>
            <a:pPr lvl="1"/>
            <a:r>
              <a:rPr lang="en-US" smtClean="0">
                <a:effectLst/>
              </a:rPr>
              <a:t>Matt Klimesh – JPL;	</a:t>
            </a:r>
          </a:p>
          <a:p>
            <a:pPr lvl="1"/>
            <a:r>
              <a:rPr lang="en-US" smtClean="0">
                <a:effectLst/>
              </a:rPr>
              <a:t>M. MacMedan – emeritus;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dirty="0" smtClean="0"/>
              <a:t>Significant Activity</a:t>
            </a:r>
          </a:p>
        </p:txBody>
      </p:sp>
      <p:sp>
        <p:nvSpPr>
          <p:cNvPr id="18435" name="Rectangle 3"/>
          <p:cNvSpPr>
            <a:spLocks noGrp="1" noChangeArrowheads="1"/>
          </p:cNvSpPr>
          <p:nvPr>
            <p:ph type="body" idx="1"/>
          </p:nvPr>
        </p:nvSpPr>
        <p:spPr/>
        <p:txBody>
          <a:bodyPr/>
          <a:lstStyle/>
          <a:p>
            <a:pPr marL="609600" indent="-609600" eaLnBrk="1" hangingPunct="1">
              <a:defRPr/>
            </a:pPr>
            <a:r>
              <a:rPr lang="en-US" dirty="0" smtClean="0"/>
              <a:t>Current Standards Under Review</a:t>
            </a:r>
          </a:p>
          <a:p>
            <a:pPr lvl="1">
              <a:defRPr/>
            </a:pPr>
            <a:r>
              <a:rPr lang="en-US" sz="2400" dirty="0" smtClean="0"/>
              <a:t>Chapter 9 IHAL (due 10/5)</a:t>
            </a:r>
          </a:p>
          <a:p>
            <a:pPr lvl="1">
              <a:defRPr/>
            </a:pPr>
            <a:r>
              <a:rPr lang="en-US" sz="2400" dirty="0" smtClean="0"/>
              <a:t>DDML Schema (due 10/5 )</a:t>
            </a:r>
          </a:p>
          <a:p>
            <a:pPr lvl="1">
              <a:defRPr/>
            </a:pPr>
            <a:r>
              <a:rPr lang="en-US" sz="2400" dirty="0" smtClean="0"/>
              <a:t>Telemetry Attributes transfer standard (TMATS). Chapters 4, 9, and J of the IRIG 106 Comments due 10/26  </a:t>
            </a:r>
          </a:p>
          <a:p>
            <a:pPr lvl="1">
              <a:defRPr/>
            </a:pPr>
            <a:r>
              <a:rPr lang="en-US" sz="2400" dirty="0" smtClean="0"/>
              <a:t>TMATS XML Schema  due 10/26</a:t>
            </a:r>
          </a:p>
          <a:p>
            <a:pPr lvl="1">
              <a:defRPr/>
            </a:pPr>
            <a:r>
              <a:rPr lang="en-US" sz="2400" dirty="0" smtClean="0"/>
              <a:t>Chapter 10 Digital Recording standard</a:t>
            </a:r>
          </a:p>
          <a:p>
            <a:pPr lvl="1">
              <a:defRPr/>
            </a:pPr>
            <a:r>
              <a:rPr lang="en-US" sz="2400" dirty="0" smtClean="0"/>
              <a:t>Chapter 6 comments due 11/15 (comments by 11/13).  </a:t>
            </a:r>
            <a:endParaRPr lang="en-US"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p:spPr>
        <p:txBody>
          <a:bodyPr/>
          <a:lstStyle/>
          <a:p>
            <a:r>
              <a:rPr lang="en-US" smtClean="0">
                <a:effectLst/>
              </a:rPr>
              <a:t>Membership - Continued</a:t>
            </a:r>
          </a:p>
        </p:txBody>
      </p:sp>
      <p:sp>
        <p:nvSpPr>
          <p:cNvPr id="51203" name="Rectangle 3"/>
          <p:cNvSpPr>
            <a:spLocks noGrp="1" noChangeArrowheads="1"/>
          </p:cNvSpPr>
          <p:nvPr>
            <p:ph type="body" idx="1"/>
          </p:nvPr>
        </p:nvSpPr>
        <p:spPr>
          <a:xfrm>
            <a:off x="457200" y="1295400"/>
            <a:ext cx="8229600" cy="5105400"/>
          </a:xfrm>
          <a:noFill/>
        </p:spPr>
        <p:txBody>
          <a:bodyPr/>
          <a:lstStyle/>
          <a:p>
            <a:pPr>
              <a:buFont typeface="Wingdings" pitchFamily="2" charset="2"/>
              <a:buNone/>
            </a:pPr>
            <a:endParaRPr lang="en-US" smtClean="0">
              <a:effectLst/>
            </a:endParaRPr>
          </a:p>
          <a:p>
            <a:pPr lvl="1"/>
            <a:r>
              <a:rPr lang="en-US" smtClean="0">
                <a:effectLst/>
              </a:rPr>
              <a:t>George Nelson - Delta Information System; </a:t>
            </a:r>
          </a:p>
          <a:p>
            <a:pPr lvl="1"/>
            <a:r>
              <a:rPr lang="en-US" smtClean="0">
                <a:effectLst/>
              </a:rPr>
              <a:t>Jimmie Perkins – Raytheon; </a:t>
            </a:r>
          </a:p>
          <a:p>
            <a:pPr lvl="1"/>
            <a:r>
              <a:rPr lang="en-US" smtClean="0">
                <a:effectLst/>
              </a:rPr>
              <a:t>Khalid Sayood - Univ. of Nebraska – Lincoln; </a:t>
            </a:r>
          </a:p>
          <a:p>
            <a:pPr lvl="1"/>
            <a:r>
              <a:rPr lang="en-US" smtClean="0">
                <a:effectLst/>
              </a:rPr>
              <a:t>Pen-Shu Yeh - NASA – Goddard; </a:t>
            </a:r>
          </a:p>
          <a:p>
            <a:pPr lvl="1"/>
            <a:r>
              <a:rPr lang="en-US" smtClean="0">
                <a:effectLst/>
              </a:rPr>
              <a:t>Gary Thom - Delta Information System;</a:t>
            </a:r>
          </a:p>
          <a:p>
            <a:pPr lvl="1"/>
            <a:r>
              <a:rPr lang="en-US" smtClean="0">
                <a:effectLst/>
              </a:rPr>
              <a:t>Steve Nicolo - GDP Space Systems	</a:t>
            </a:r>
            <a:endParaRPr lang="en-US" sz="2400" smtClean="0">
              <a:effectLst/>
            </a:endParaRPr>
          </a:p>
          <a:p>
            <a:endParaRPr lang="en-US" smtClean="0">
              <a:effectLst/>
            </a:endParaRPr>
          </a:p>
        </p:txBody>
      </p:sp>
      <p:sp>
        <p:nvSpPr>
          <p:cNvPr id="51204" name="Rectangle 4"/>
          <p:cNvSpPr>
            <a:spLocks noGrp="1" noChangeArrowheads="1"/>
          </p:cNvSpPr>
          <p:nvPr>
            <p:ph type="body" sz="half" idx="4294967295"/>
          </p:nvPr>
        </p:nvSpPr>
        <p:spPr>
          <a:xfrm>
            <a:off x="5105400" y="1600200"/>
            <a:ext cx="4038600" cy="4530725"/>
          </a:xfrm>
          <a:noFill/>
        </p:spPr>
        <p:txBody>
          <a:bodyPr/>
          <a:lstStyle/>
          <a:p>
            <a:pPr lvl="1"/>
            <a:endParaRPr lang="en-US" sz="2400" smtClean="0">
              <a:effectLst/>
            </a:endParaRPr>
          </a:p>
          <a:p>
            <a:pPr lvl="1"/>
            <a:endParaRPr lang="en-US" sz="2400" smtClean="0">
              <a:effectLst/>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p:spPr>
        <p:txBody>
          <a:bodyPr/>
          <a:lstStyle/>
          <a:p>
            <a:r>
              <a:rPr lang="en-US" smtClean="0">
                <a:effectLst/>
              </a:rPr>
              <a:t>Sub-Committee Focus</a:t>
            </a:r>
          </a:p>
        </p:txBody>
      </p:sp>
      <p:sp>
        <p:nvSpPr>
          <p:cNvPr id="52227" name="Rectangle 3"/>
          <p:cNvSpPr>
            <a:spLocks noGrp="1" noChangeArrowheads="1"/>
          </p:cNvSpPr>
          <p:nvPr>
            <p:ph type="body" idx="1"/>
          </p:nvPr>
        </p:nvSpPr>
        <p:spPr>
          <a:noFill/>
        </p:spPr>
        <p:txBody>
          <a:bodyPr/>
          <a:lstStyle/>
          <a:p>
            <a:pPr marL="609600" indent="-609600"/>
            <a:r>
              <a:rPr lang="en-US" smtClean="0">
                <a:effectLst/>
              </a:rPr>
              <a:t>Data Compression and Coding</a:t>
            </a:r>
          </a:p>
          <a:p>
            <a:pPr marL="609600" indent="-609600"/>
            <a:r>
              <a:rPr lang="en-US" smtClean="0">
                <a:effectLst/>
              </a:rPr>
              <a:t>Current standards – updates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457200" y="914400"/>
            <a:ext cx="8382000" cy="5562600"/>
          </a:xfrm>
        </p:spPr>
        <p:txBody>
          <a:bodyPr/>
          <a:lstStyle/>
          <a:p>
            <a:pPr marL="609600" indent="-609600" eaLnBrk="1" hangingPunct="1"/>
            <a:endParaRPr lang="sv-SE" smtClean="0"/>
          </a:p>
          <a:p>
            <a:pPr marL="609600" indent="-609600">
              <a:buFont typeface="Wingdings" pitchFamily="2" charset="2"/>
              <a:buNone/>
            </a:pPr>
            <a:r>
              <a:rPr lang="en-US" smtClean="0"/>
              <a:t>TSCC Website</a:t>
            </a:r>
          </a:p>
          <a:p>
            <a:pPr lvl="1"/>
            <a:r>
              <a:rPr lang="en-US" sz="2400" smtClean="0"/>
              <a:t>Updated website</a:t>
            </a:r>
          </a:p>
          <a:p>
            <a:pPr lvl="2"/>
            <a:r>
              <a:rPr lang="en-US" sz="2000" smtClean="0"/>
              <a:t>Shows current reviews</a:t>
            </a:r>
          </a:p>
          <a:p>
            <a:pPr lvl="2"/>
            <a:r>
              <a:rPr lang="en-US" sz="2000" smtClean="0"/>
              <a:t>Shows links for further information for coding standards</a:t>
            </a:r>
          </a:p>
          <a:p>
            <a:pPr lvl="1"/>
            <a:r>
              <a:rPr lang="en-US" sz="2400" smtClean="0"/>
              <a:t>Need to delete part of the website that was a place holder</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457200" y="1066800"/>
            <a:ext cx="8382000" cy="5410200"/>
          </a:xfrm>
        </p:spPr>
        <p:txBody>
          <a:bodyPr/>
          <a:lstStyle/>
          <a:p>
            <a:pPr marL="609600" indent="-609600">
              <a:lnSpc>
                <a:spcPct val="90000"/>
              </a:lnSpc>
              <a:buFont typeface="Wingdings" pitchFamily="2" charset="2"/>
              <a:buNone/>
            </a:pPr>
            <a:r>
              <a:rPr lang="en-US" sz="2800" smtClean="0">
                <a:effectLst/>
              </a:rPr>
              <a:t>IEEE Standards under development</a:t>
            </a:r>
          </a:p>
          <a:p>
            <a:pPr marL="609600" indent="-609600">
              <a:lnSpc>
                <a:spcPct val="90000"/>
              </a:lnSpc>
            </a:pPr>
            <a:r>
              <a:rPr lang="en-US" sz="2800" b="1" smtClean="0">
                <a:effectLst/>
              </a:rPr>
              <a:t>P1857 - Standard for Advanced Audio and Video Coding</a:t>
            </a:r>
            <a:endParaRPr lang="en-US" sz="2800" smtClean="0">
              <a:effectLst/>
            </a:endParaRPr>
          </a:p>
          <a:p>
            <a:pPr marL="609600" indent="-609600">
              <a:lnSpc>
                <a:spcPct val="90000"/>
              </a:lnSpc>
            </a:pPr>
            <a:r>
              <a:rPr lang="en-US" sz="2800" smtClean="0">
                <a:effectLst/>
              </a:rPr>
              <a:t>This project will provide a multi-part open standard which can support the requirements of internet multimedia data coding and packaging, including video coding, audio coding, image coding, graphics coding, and encapsulating the coded data in internet packets for transportation and storage.</a:t>
            </a:r>
            <a:endParaRPr lang="en-US" sz="2800" smtClean="0">
              <a:effectLst/>
              <a:hlinkClick r:id="rId2"/>
            </a:endParaRPr>
          </a:p>
          <a:p>
            <a:pPr marL="609600" indent="-609600">
              <a:lnSpc>
                <a:spcPct val="90000"/>
              </a:lnSpc>
            </a:pPr>
            <a:r>
              <a:rPr lang="en-US" sz="2800" smtClean="0">
                <a:effectLst/>
                <a:hlinkClick r:id="rId2"/>
              </a:rPr>
              <a:t>http://standards.ieee.org/develop/project/1857.html</a:t>
            </a:r>
            <a:endParaRPr lang="en-US" sz="2800" smtClean="0">
              <a:effectLst/>
            </a:endParaRPr>
          </a:p>
          <a:p>
            <a:pPr lvl="1">
              <a:lnSpc>
                <a:spcPct val="90000"/>
              </a:lnSpc>
            </a:pPr>
            <a:endParaRPr lang="en-US" smtClean="0">
              <a:effectLst/>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457200" y="914400"/>
            <a:ext cx="8382000" cy="5638800"/>
          </a:xfrm>
        </p:spPr>
        <p:txBody>
          <a:bodyPr/>
          <a:lstStyle/>
          <a:p>
            <a:pPr marL="609600" indent="-609600" eaLnBrk="1" hangingPunct="1">
              <a:buFont typeface="Wingdings" pitchFamily="2" charset="2"/>
              <a:buNone/>
            </a:pPr>
            <a:r>
              <a:rPr lang="en-US" sz="2800" smtClean="0"/>
              <a:t>CCSDS</a:t>
            </a:r>
          </a:p>
          <a:p>
            <a:pPr marL="609600" indent="-609600" eaLnBrk="1" hangingPunct="1">
              <a:buFont typeface="Wingdings" pitchFamily="2" charset="2"/>
              <a:buNone/>
            </a:pPr>
            <a:r>
              <a:rPr lang="en-US" sz="2800" smtClean="0"/>
              <a:t>Currently no open reviews</a:t>
            </a:r>
          </a:p>
          <a:p>
            <a:pPr marL="609600" indent="-609600" eaLnBrk="1" hangingPunct="1">
              <a:buFont typeface="Wingdings" pitchFamily="2" charset="2"/>
              <a:buNone/>
            </a:pPr>
            <a:r>
              <a:rPr lang="en-US" sz="2800" smtClean="0"/>
              <a:t>Current Work:</a:t>
            </a:r>
          </a:p>
          <a:p>
            <a:pPr marL="609600" indent="-609600" eaLnBrk="1" hangingPunct="1"/>
            <a:r>
              <a:rPr lang="en-US" sz="2800" smtClean="0">
                <a:effectLst/>
              </a:rPr>
              <a:t>CCSDS-120.0-G-2 – starting updates</a:t>
            </a:r>
          </a:p>
          <a:p>
            <a:pPr marL="609600" indent="-609600" eaLnBrk="1" hangingPunct="1"/>
            <a:r>
              <a:rPr lang="en-US" sz="2800" smtClean="0">
                <a:effectLst/>
              </a:rPr>
              <a:t>CCSDS-121 – recently released</a:t>
            </a:r>
          </a:p>
          <a:p>
            <a:pPr marL="609600" indent="-609600" eaLnBrk="1" hangingPunct="1"/>
            <a:r>
              <a:rPr lang="en-US" sz="2800" smtClean="0">
                <a:effectLst/>
              </a:rPr>
              <a:t>CCSDS 122-B – technical update released</a:t>
            </a:r>
          </a:p>
          <a:p>
            <a:pPr marL="609600" indent="-609600" eaLnBrk="1" hangingPunct="1"/>
            <a:r>
              <a:rPr lang="en-US" sz="2800" smtClean="0">
                <a:effectLst/>
              </a:rPr>
              <a:t>CCSDS-123 – recently released</a:t>
            </a:r>
          </a:p>
          <a:p>
            <a:pPr marL="609600" indent="-609600" eaLnBrk="1" hangingPunct="1"/>
            <a:r>
              <a:rPr lang="en-US" sz="2800" smtClean="0">
                <a:effectLst/>
              </a:rPr>
              <a:t>CCSDS-131.2-B-1 – recently released</a:t>
            </a:r>
          </a:p>
          <a:p>
            <a:pPr marL="609600" indent="-609600" eaLnBrk="1" hangingPunct="1"/>
            <a:r>
              <a:rPr lang="en-US" sz="2800" smtClean="0"/>
              <a:t>CCSDS 352.0-R-1- recently completed review</a:t>
            </a:r>
            <a:endParaRPr lang="en-US" sz="2800" smtClean="0">
              <a:effectLst/>
            </a:endParaRPr>
          </a:p>
          <a:p>
            <a:pPr marL="609600" indent="-609600" eaLnBrk="1" hangingPunct="1">
              <a:buFont typeface="Wingdings" pitchFamily="2" charset="2"/>
              <a:buNone/>
            </a:pPr>
            <a:endParaRPr lang="en-US" sz="2800" smtClean="0">
              <a:effectLst/>
            </a:endParaRPr>
          </a:p>
          <a:p>
            <a:pPr marL="609600" indent="-609600" eaLnBrk="1" hangingPunct="1"/>
            <a:endParaRPr lang="en-US" sz="2800" smtClean="0">
              <a:effectLst/>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533400" y="1371600"/>
            <a:ext cx="8382000" cy="5181600"/>
          </a:xfrm>
        </p:spPr>
        <p:txBody>
          <a:bodyPr/>
          <a:lstStyle/>
          <a:p>
            <a:pPr marL="609600" indent="-609600" eaLnBrk="1" hangingPunct="1">
              <a:lnSpc>
                <a:spcPct val="80000"/>
              </a:lnSpc>
              <a:buFont typeface="Wingdings" pitchFamily="2" charset="2"/>
              <a:buNone/>
            </a:pPr>
            <a:r>
              <a:rPr lang="en-US" sz="2400" smtClean="0">
                <a:effectLst/>
              </a:rPr>
              <a:t>CCSDS-120.0-G-2 – Update work has started on:</a:t>
            </a:r>
          </a:p>
          <a:p>
            <a:pPr marL="609600" indent="-609600" eaLnBrk="1" hangingPunct="1">
              <a:lnSpc>
                <a:spcPct val="80000"/>
              </a:lnSpc>
              <a:buFont typeface="Wingdings" pitchFamily="2" charset="2"/>
              <a:buNone/>
            </a:pPr>
            <a:r>
              <a:rPr lang="en-US" sz="2400" b="1" i="1" smtClean="0">
                <a:effectLst/>
              </a:rPr>
              <a:t>Lossless Data Compression . </a:t>
            </a:r>
            <a:r>
              <a:rPr lang="en-US" sz="2400" b="1" smtClean="0">
                <a:effectLst/>
              </a:rPr>
              <a:t>Green Book. Issue 2. December 2006.</a:t>
            </a:r>
            <a:r>
              <a:rPr lang="en-US" sz="2400" smtClean="0">
                <a:effectLst/>
              </a:rPr>
              <a:t/>
            </a:r>
            <a:br>
              <a:rPr lang="en-US" sz="2400" smtClean="0">
                <a:effectLst/>
              </a:rPr>
            </a:br>
            <a:r>
              <a:rPr lang="en-US" sz="2400" smtClean="0">
                <a:effectLst/>
              </a:rPr>
              <a:t>This Report presents a summary of the key operational concepts and rationale underlying the requirements for the CCSDS Recommended Standard for Lossless Data Compression. Supporting performance information along with illustrations are also included.This Report also provides a broad tutorial overview of the CCSDS Lossless Data Compression algorithm and is aimed at helping first-time readers to understand the Recommended Standard. The current issue corrects minor errors in the original and updates obsolete information.</a:t>
            </a:r>
            <a:br>
              <a:rPr lang="en-US" sz="2400" smtClean="0">
                <a:effectLst/>
              </a:rPr>
            </a:br>
            <a:endParaRPr lang="en-US" sz="2400" smtClean="0">
              <a:effectLst/>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304800" y="838200"/>
            <a:ext cx="8382000" cy="5791200"/>
          </a:xfrm>
        </p:spPr>
        <p:txBody>
          <a:bodyPr/>
          <a:lstStyle/>
          <a:p>
            <a:pPr marL="609600" indent="-609600" eaLnBrk="1" hangingPunct="1">
              <a:lnSpc>
                <a:spcPct val="80000"/>
              </a:lnSpc>
              <a:buFont typeface="Wingdings" pitchFamily="2" charset="2"/>
              <a:buNone/>
            </a:pPr>
            <a:r>
              <a:rPr lang="en-US" sz="2400" smtClean="0">
                <a:effectLst/>
              </a:rPr>
              <a:t>CCSDS-121</a:t>
            </a:r>
          </a:p>
          <a:p>
            <a:pPr marL="609600" indent="-609600" eaLnBrk="1" hangingPunct="1">
              <a:lnSpc>
                <a:spcPct val="80000"/>
              </a:lnSpc>
              <a:buFont typeface="Wingdings" pitchFamily="2" charset="2"/>
              <a:buNone/>
            </a:pPr>
            <a:r>
              <a:rPr lang="en-US" sz="2400" b="1" i="1" smtClean="0">
                <a:effectLst/>
              </a:rPr>
              <a:t>Lossless Data Compression . </a:t>
            </a:r>
            <a:r>
              <a:rPr lang="en-US" sz="2400" b="1" smtClean="0">
                <a:effectLst/>
              </a:rPr>
              <a:t>Blue Book. Issue 2. May 2012.</a:t>
            </a:r>
            <a:r>
              <a:rPr lang="en-US" sz="2400" smtClean="0">
                <a:effectLst/>
              </a:rPr>
              <a:t/>
            </a:r>
            <a:br>
              <a:rPr lang="en-US" sz="2400" smtClean="0">
                <a:effectLst/>
              </a:rPr>
            </a:br>
            <a:r>
              <a:rPr lang="en-US" sz="2400" smtClean="0">
                <a:effectLst/>
              </a:rPr>
              <a:t>This Recommended Standard defines a source-coding data-compression algorithm and specifies how data compressed using the algorithm are inserted into source packets for retrieval and decoding. </a:t>
            </a:r>
          </a:p>
          <a:p>
            <a:pPr marL="609600" indent="-609600" eaLnBrk="1" hangingPunct="1">
              <a:lnSpc>
                <a:spcPct val="80000"/>
              </a:lnSpc>
              <a:buFont typeface="Wingdings" pitchFamily="2" charset="2"/>
              <a:buNone/>
            </a:pPr>
            <a:r>
              <a:rPr lang="en-US" sz="2400" smtClean="0">
                <a:effectLst/>
              </a:rPr>
              <a:t>Issue 2: - increases the allowed values of block length J from {8, 16} to {8, 16, 32, 64}; - increases the maximum allowed value of the reference sample interval r from 256 to 4096; - allows the use of a restricted set of code options; - defines a new subfield of the Source Configuration Field of the optional Compression Identification packet; - updates nomenclature subsection; - clarifies some text; - adds a dedication to Warner Miller.</a:t>
            </a:r>
            <a:br>
              <a:rPr lang="en-US" sz="2400" smtClean="0">
                <a:effectLst/>
              </a:rPr>
            </a:br>
            <a:endParaRPr lang="en-US" sz="2400" smtClean="0">
              <a:effectLs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533400" y="1371600"/>
            <a:ext cx="8382000" cy="4267200"/>
          </a:xfrm>
        </p:spPr>
        <p:txBody>
          <a:bodyPr/>
          <a:lstStyle/>
          <a:p>
            <a:pPr marL="609600" indent="-609600" eaLnBrk="1" hangingPunct="1">
              <a:lnSpc>
                <a:spcPct val="90000"/>
              </a:lnSpc>
              <a:buFont typeface="Wingdings" pitchFamily="2" charset="2"/>
              <a:buNone/>
            </a:pPr>
            <a:r>
              <a:rPr lang="en-US" sz="2800" smtClean="0">
                <a:effectLst/>
              </a:rPr>
              <a:t>CCSDS 122-B</a:t>
            </a:r>
          </a:p>
          <a:p>
            <a:pPr marL="609600" indent="-609600" eaLnBrk="1" hangingPunct="1">
              <a:lnSpc>
                <a:spcPct val="90000"/>
              </a:lnSpc>
              <a:buFont typeface="Wingdings" pitchFamily="2" charset="2"/>
              <a:buNone/>
            </a:pPr>
            <a:r>
              <a:rPr lang="en-US" sz="2800" b="1" i="1" smtClean="0">
                <a:effectLst/>
              </a:rPr>
              <a:t>Technical Corrigendum 3 to CCSDS 122.0-B-1, Issued November 2005 . </a:t>
            </a:r>
            <a:r>
              <a:rPr lang="en-US" sz="2800" b="1" smtClean="0">
                <a:effectLst/>
              </a:rPr>
              <a:t>Blue Book. Issue 1 Cor. 3. September 2011.</a:t>
            </a:r>
            <a:r>
              <a:rPr lang="en-US" sz="2800" smtClean="0">
                <a:effectLst/>
              </a:rPr>
              <a:t/>
            </a:r>
            <a:br>
              <a:rPr lang="en-US" sz="2800" smtClean="0">
                <a:effectLst/>
              </a:rPr>
            </a:br>
            <a:r>
              <a:rPr lang="en-US" sz="2800" smtClean="0">
                <a:effectLst/>
              </a:rPr>
              <a:t>This Technical Corrigendum documents changes to CCSDS 122.0-B-1, Image Data Compression (Blue Book, Issue 1, November 2005).</a:t>
            </a:r>
            <a:br>
              <a:rPr lang="en-US" sz="2800" smtClean="0">
                <a:effectLst/>
              </a:rPr>
            </a:br>
            <a:endParaRPr lang="en-US" sz="2800" smtClean="0"/>
          </a:p>
          <a:p>
            <a:pPr marL="609600" indent="-609600" eaLnBrk="1" hangingPunct="1">
              <a:lnSpc>
                <a:spcPct val="90000"/>
              </a:lnSpc>
              <a:buFont typeface="Wingdings" pitchFamily="2" charset="2"/>
              <a:buNone/>
            </a:pPr>
            <a:endParaRPr lang="en-US" sz="2800" smtClean="0">
              <a:effectLst/>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533400" y="1371600"/>
            <a:ext cx="8382000" cy="4267200"/>
          </a:xfrm>
        </p:spPr>
        <p:txBody>
          <a:bodyPr/>
          <a:lstStyle/>
          <a:p>
            <a:pPr marL="609600" indent="-609600" eaLnBrk="1" hangingPunct="1">
              <a:lnSpc>
                <a:spcPct val="90000"/>
              </a:lnSpc>
              <a:buFont typeface="Wingdings" pitchFamily="2" charset="2"/>
              <a:buNone/>
            </a:pPr>
            <a:r>
              <a:rPr lang="en-US" sz="2800" smtClean="0">
                <a:effectLst/>
              </a:rPr>
              <a:t>CCSDS-123</a:t>
            </a:r>
          </a:p>
          <a:p>
            <a:pPr marL="609600" indent="-609600" eaLnBrk="1" hangingPunct="1">
              <a:lnSpc>
                <a:spcPct val="90000"/>
              </a:lnSpc>
              <a:buFont typeface="Wingdings" pitchFamily="2" charset="2"/>
              <a:buNone/>
            </a:pPr>
            <a:r>
              <a:rPr lang="en-US" sz="2800" b="1" i="1" smtClean="0">
                <a:effectLst/>
              </a:rPr>
              <a:t>Lossless Multispectral &amp; Hyperspectral Image Compression . </a:t>
            </a:r>
            <a:r>
              <a:rPr lang="en-US" sz="2800" b="1" smtClean="0">
                <a:effectLst/>
              </a:rPr>
              <a:t>Blue Book. Issue 1. May 2012.</a:t>
            </a:r>
            <a:r>
              <a:rPr lang="en-US" sz="2800" smtClean="0">
                <a:effectLst/>
              </a:rPr>
              <a:t/>
            </a:r>
            <a:br>
              <a:rPr lang="en-US" sz="2800" smtClean="0">
                <a:effectLst/>
              </a:rPr>
            </a:br>
            <a:r>
              <a:rPr lang="en-US" sz="2800" smtClean="0">
                <a:effectLst/>
              </a:rPr>
              <a:t>This Recommended Standard specifies a method for lossless compression of multispectral and hyperspectral image data and a format for storing the compressed data.</a:t>
            </a:r>
            <a:br>
              <a:rPr lang="en-US" sz="2800" smtClean="0">
                <a:effectLst/>
              </a:rPr>
            </a:br>
            <a:endParaRPr lang="en-US" sz="2800" smtClean="0">
              <a:effectLst/>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533400" y="1371600"/>
            <a:ext cx="8382000" cy="5181600"/>
          </a:xfrm>
        </p:spPr>
        <p:txBody>
          <a:bodyPr/>
          <a:lstStyle/>
          <a:p>
            <a:pPr marL="609600" indent="-609600" eaLnBrk="1" hangingPunct="1">
              <a:buFont typeface="Wingdings" pitchFamily="2" charset="2"/>
              <a:buNone/>
            </a:pPr>
            <a:r>
              <a:rPr lang="en-US" smtClean="0">
                <a:effectLst/>
              </a:rPr>
              <a:t>CCSDS-131.2-B-1</a:t>
            </a:r>
          </a:p>
          <a:p>
            <a:pPr marL="609600" indent="-609600" eaLnBrk="1" hangingPunct="1">
              <a:buFont typeface="Wingdings" pitchFamily="2" charset="2"/>
              <a:buNone/>
            </a:pPr>
            <a:r>
              <a:rPr lang="en-US" b="1" i="1" smtClean="0">
                <a:effectLst/>
              </a:rPr>
              <a:t>Flexible Advanced Coding and Modulation Scheme for High Rate Telemetry Applications</a:t>
            </a:r>
            <a:r>
              <a:rPr lang="en-US" smtClean="0">
                <a:effectLst/>
              </a:rPr>
              <a:t> </a:t>
            </a:r>
            <a:r>
              <a:rPr lang="en-US" b="1" smtClean="0">
                <a:effectLst/>
              </a:rPr>
              <a:t>March 2012</a:t>
            </a:r>
          </a:p>
          <a:p>
            <a:pPr marL="609600" indent="-609600" eaLnBrk="1" hangingPunct="1">
              <a:buFont typeface="Wingdings" pitchFamily="2" charset="2"/>
              <a:buNone/>
            </a:pPr>
            <a:r>
              <a:rPr lang="en-US" smtClean="0">
                <a:effectLst/>
              </a:rPr>
              <a:t>This Recommended Standard defines a Serially Concatenated Convolutional turbo Coding (SCCC) scheme for telemetry applications. </a:t>
            </a:r>
            <a:br>
              <a:rPr lang="en-US" smtClean="0">
                <a:effectLst/>
              </a:rPr>
            </a:br>
            <a:endParaRPr lang="en-US" smtClean="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Current Focus</a:t>
            </a:r>
            <a:endParaRPr lang="en-US" dirty="0"/>
          </a:p>
        </p:txBody>
      </p:sp>
      <p:sp>
        <p:nvSpPr>
          <p:cNvPr id="3" name="Content Placeholder 2"/>
          <p:cNvSpPr>
            <a:spLocks noGrp="1"/>
          </p:cNvSpPr>
          <p:nvPr>
            <p:ph idx="1"/>
          </p:nvPr>
        </p:nvSpPr>
        <p:spPr>
          <a:xfrm>
            <a:off x="457200" y="1600200"/>
            <a:ext cx="8686800" cy="4530725"/>
          </a:xfrm>
        </p:spPr>
        <p:txBody>
          <a:bodyPr/>
          <a:lstStyle/>
          <a:p>
            <a:pPr>
              <a:defRPr/>
            </a:pPr>
            <a:r>
              <a:rPr lang="en-US" dirty="0" smtClean="0"/>
              <a:t>Spring Meeting 2013: Week of 11 March. At the NAWS/NAWC conf center. Next door to the fire station on base side.</a:t>
            </a:r>
          </a:p>
          <a:p>
            <a:pPr>
              <a:defRPr/>
            </a:pPr>
            <a:r>
              <a:rPr lang="en-US" dirty="0" smtClean="0"/>
              <a:t>Review of outstanding Pink Sheets</a:t>
            </a:r>
          </a:p>
          <a:p>
            <a:pPr>
              <a:defRPr/>
            </a:pPr>
            <a:r>
              <a:rPr lang="en-US" dirty="0" smtClean="0"/>
              <a:t>Request Funding from IFT ($1K) for 2013</a:t>
            </a:r>
          </a:p>
          <a:p>
            <a:pPr>
              <a:defRPr/>
            </a:pPr>
            <a:r>
              <a:rPr lang="en-US" dirty="0" smtClean="0"/>
              <a:t>Brad Fleury takes over as TSCC Chair</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533400" y="1371600"/>
            <a:ext cx="8382000" cy="4267200"/>
          </a:xfrm>
        </p:spPr>
        <p:txBody>
          <a:bodyPr/>
          <a:lstStyle/>
          <a:p>
            <a:pPr marL="609600" indent="-609600" eaLnBrk="1" hangingPunct="1">
              <a:buFont typeface="Wingdings" pitchFamily="2" charset="2"/>
              <a:buNone/>
            </a:pPr>
            <a:r>
              <a:rPr lang="en-US" sz="2800" smtClean="0"/>
              <a:t>CCSDS Cryptographic Algorithms, proposed draft standard - Red</a:t>
            </a:r>
          </a:p>
          <a:p>
            <a:pPr marL="609600" indent="-609600" eaLnBrk="1" hangingPunct="1">
              <a:buFont typeface="Wingdings" pitchFamily="2" charset="2"/>
              <a:buNone/>
            </a:pPr>
            <a:r>
              <a:rPr lang="en-US" sz="2800" smtClean="0"/>
              <a:t>	CCSDS 352.0-R-1</a:t>
            </a:r>
          </a:p>
          <a:p>
            <a:pPr lvl="1" eaLnBrk="1" hangingPunct="1"/>
            <a:r>
              <a:rPr lang="en-US" sz="2400" smtClean="0">
                <a:effectLst/>
              </a:rPr>
              <a:t>This draft Recommended Standard provides the basis for standard CCSDS security algorithms. The document recommends a single symmetric block-cipher encryption algorithm and several authentication algorithms.</a:t>
            </a:r>
          </a:p>
          <a:p>
            <a:pPr lvl="1" eaLnBrk="1" hangingPunct="1"/>
            <a:r>
              <a:rPr lang="en-US" sz="2400" smtClean="0">
                <a:effectLst/>
              </a:rPr>
              <a:t>Considering sending out to committee, review needed by April</a:t>
            </a:r>
          </a:p>
          <a:p>
            <a:pPr lvl="1" eaLnBrk="1" hangingPunct="1"/>
            <a:endParaRPr lang="en-US" sz="2400" smtClean="0">
              <a:effectLst/>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defRPr/>
            </a:pPr>
            <a:r>
              <a:rPr lang="en-US" smtClean="0"/>
              <a:t>Significant Activity</a:t>
            </a:r>
          </a:p>
        </p:txBody>
      </p:sp>
      <p:sp>
        <p:nvSpPr>
          <p:cNvPr id="19459" name="Rectangle 3"/>
          <p:cNvSpPr>
            <a:spLocks noGrp="1" noChangeArrowheads="1"/>
          </p:cNvSpPr>
          <p:nvPr>
            <p:ph type="body" idx="4294967295"/>
          </p:nvPr>
        </p:nvSpPr>
        <p:spPr>
          <a:xfrm>
            <a:off x="457200" y="1066800"/>
            <a:ext cx="8382000" cy="5410200"/>
          </a:xfrm>
        </p:spPr>
        <p:txBody>
          <a:bodyPr/>
          <a:lstStyle/>
          <a:p>
            <a:pPr marL="609600" indent="-609600">
              <a:buFont typeface="Wingdings" pitchFamily="2" charset="2"/>
              <a:buNone/>
            </a:pPr>
            <a:r>
              <a:rPr lang="en-US" smtClean="0">
                <a:effectLst/>
              </a:rPr>
              <a:t>iNet:  Seeking any input at all</a:t>
            </a:r>
          </a:p>
          <a:p>
            <a:pPr lvl="1">
              <a:buFontTx/>
              <a:buNone/>
            </a:pPr>
            <a:endParaRPr lang="en-US" sz="3200" smtClean="0">
              <a:effectLst/>
            </a:endParaRPr>
          </a:p>
          <a:p>
            <a:pPr lvl="1">
              <a:buFontTx/>
              <a:buNone/>
            </a:pPr>
            <a:r>
              <a:rPr lang="en-US" sz="3200" smtClean="0">
                <a:effectLst/>
              </a:rPr>
              <a:t>Need help finding documents to review</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p:spPr>
        <p:txBody>
          <a:bodyPr/>
          <a:lstStyle/>
          <a:p>
            <a:r>
              <a:rPr lang="en-US" smtClean="0">
                <a:effectLst/>
              </a:rPr>
              <a:t>Significant Activity</a:t>
            </a:r>
          </a:p>
        </p:txBody>
      </p:sp>
      <p:sp>
        <p:nvSpPr>
          <p:cNvPr id="54275" name="Rectangle 3"/>
          <p:cNvSpPr>
            <a:spLocks noGrp="1" noChangeArrowheads="1"/>
          </p:cNvSpPr>
          <p:nvPr>
            <p:ph type="body" idx="1"/>
          </p:nvPr>
        </p:nvSpPr>
        <p:spPr>
          <a:noFill/>
        </p:spPr>
        <p:txBody>
          <a:bodyPr/>
          <a:lstStyle/>
          <a:p>
            <a:r>
              <a:rPr lang="en-US" sz="3600" smtClean="0">
                <a:effectLst/>
              </a:rPr>
              <a:t>Sent out for Review since spring meeting:</a:t>
            </a:r>
          </a:p>
          <a:p>
            <a:pPr lvl="1"/>
            <a:r>
              <a:rPr lang="en-US" smtClean="0">
                <a:effectLst/>
                <a:latin typeface="Times New Roman" pitchFamily="18" charset="0"/>
              </a:rPr>
              <a:t>Review iNet documents -  no comments</a:t>
            </a:r>
            <a:endParaRPr lang="en-US" sz="3200" smtClean="0">
              <a:latin typeface="Times New Roman" pitchFamily="18" charset="0"/>
            </a:endParaRPr>
          </a:p>
          <a:p>
            <a:pPr lvl="1"/>
            <a:r>
              <a:rPr lang="en-US" smtClean="0">
                <a:effectLst/>
                <a:latin typeface="Times New Roman" pitchFamily="18" charset="0"/>
              </a:rPr>
              <a:t>REN/JTC-DVB-301 Digital Video Broadcasting – no comments</a:t>
            </a:r>
          </a:p>
          <a:p>
            <a:pPr lvl="1"/>
            <a:r>
              <a:rPr lang="en-US" smtClean="0">
                <a:effectLst/>
                <a:latin typeface="Times New Roman" pitchFamily="18" charset="0"/>
              </a:rPr>
              <a:t>TmNS Radio FIPS PUB 140-2 Compliance  - no comments</a:t>
            </a:r>
          </a:p>
          <a:p>
            <a:pPr>
              <a:buFont typeface="Wingdings" pitchFamily="2" charset="2"/>
              <a:buNone/>
            </a:pPr>
            <a:endParaRPr lang="en-US" sz="3600" smtClean="0">
              <a:effectLst/>
              <a:latin typeface="Times New Roman" pitchFamily="18" charset="0"/>
            </a:endParaRPr>
          </a:p>
          <a:p>
            <a:pPr lvl="1"/>
            <a:endParaRPr lang="en-US" sz="240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idx="4294967295"/>
          </p:nvPr>
        </p:nvSpPr>
        <p:spPr>
          <a:noFill/>
          <a:ln/>
        </p:spPr>
        <p:txBody>
          <a:bodyPr/>
          <a:lstStyle/>
          <a:p>
            <a:r>
              <a:rPr lang="en-US" smtClean="0">
                <a:effectLst/>
              </a:rPr>
              <a:t>Significant Activity</a:t>
            </a:r>
          </a:p>
        </p:txBody>
      </p:sp>
      <p:sp>
        <p:nvSpPr>
          <p:cNvPr id="139267" name="Rectangle 3"/>
          <p:cNvSpPr>
            <a:spLocks noGrp="1" noChangeArrowheads="1"/>
          </p:cNvSpPr>
          <p:nvPr>
            <p:ph type="body" idx="4294967295"/>
          </p:nvPr>
        </p:nvSpPr>
        <p:spPr>
          <a:xfrm>
            <a:off x="457200" y="1295400"/>
            <a:ext cx="8229600" cy="5181600"/>
          </a:xfrm>
          <a:noFill/>
          <a:ln/>
        </p:spPr>
        <p:txBody>
          <a:bodyPr/>
          <a:lstStyle/>
          <a:p>
            <a:pPr>
              <a:lnSpc>
                <a:spcPct val="80000"/>
              </a:lnSpc>
              <a:buFont typeface="Wingdings" pitchFamily="2" charset="2"/>
              <a:buNone/>
            </a:pPr>
            <a:r>
              <a:rPr lang="en-US" sz="2800" smtClean="0">
                <a:effectLst/>
              </a:rPr>
              <a:t>IRIG 106:</a:t>
            </a:r>
          </a:p>
          <a:p>
            <a:pPr>
              <a:lnSpc>
                <a:spcPct val="80000"/>
              </a:lnSpc>
              <a:buFont typeface="Wingdings" pitchFamily="2" charset="2"/>
              <a:buNone/>
            </a:pPr>
            <a:endParaRPr lang="en-US" sz="2800" smtClean="0">
              <a:effectLst/>
            </a:endParaRPr>
          </a:p>
          <a:p>
            <a:pPr>
              <a:lnSpc>
                <a:spcPct val="80000"/>
              </a:lnSpc>
            </a:pPr>
            <a:r>
              <a:rPr lang="en-US" sz="2400" smtClean="0">
                <a:effectLst/>
              </a:rPr>
              <a:t>1.  Chapter 9 IHAL (comments were due 10/5), but there wasn’t anything relating to our committee</a:t>
            </a:r>
          </a:p>
          <a:p>
            <a:pPr lvl="1">
              <a:lnSpc>
                <a:spcPct val="80000"/>
              </a:lnSpc>
            </a:pPr>
            <a:r>
              <a:rPr lang="en-US" sz="2000" smtClean="0">
                <a:effectLst/>
              </a:rPr>
              <a:t>No Comments</a:t>
            </a:r>
          </a:p>
          <a:p>
            <a:pPr>
              <a:lnSpc>
                <a:spcPct val="80000"/>
              </a:lnSpc>
            </a:pPr>
            <a:r>
              <a:rPr lang="en-US" sz="2400" smtClean="0">
                <a:effectLst/>
              </a:rPr>
              <a:t>2.  DDML Schema due 10/5 – again, nothing related to out committee</a:t>
            </a:r>
          </a:p>
          <a:p>
            <a:pPr lvl="1">
              <a:lnSpc>
                <a:spcPct val="80000"/>
              </a:lnSpc>
            </a:pPr>
            <a:r>
              <a:rPr lang="en-US" sz="2000" smtClean="0">
                <a:effectLst/>
              </a:rPr>
              <a:t>No Comments</a:t>
            </a:r>
          </a:p>
          <a:p>
            <a:pPr>
              <a:lnSpc>
                <a:spcPct val="80000"/>
              </a:lnSpc>
            </a:pPr>
            <a:r>
              <a:rPr lang="en-US" sz="2400" smtClean="0">
                <a:effectLst/>
              </a:rPr>
              <a:t>3.  Telemetry Attributes transfer standard (TMATS).  Comments due 10/26 This work is looking at chapters 4, 9, and J of the IRIG 106 standards.  Chapter 4 contains two sections of possible interest.  </a:t>
            </a:r>
          </a:p>
          <a:p>
            <a:pPr lvl="1">
              <a:lnSpc>
                <a:spcPct val="80000"/>
              </a:lnSpc>
            </a:pPr>
            <a:r>
              <a:rPr lang="en-US" sz="2000" smtClean="0">
                <a:effectLst/>
              </a:rPr>
              <a:t>Comments will be made</a:t>
            </a:r>
            <a:endParaRPr lang="en-US" sz="180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idx="4294967295"/>
          </p:nvPr>
        </p:nvSpPr>
        <p:spPr>
          <a:noFill/>
          <a:ln/>
        </p:spPr>
        <p:txBody>
          <a:bodyPr/>
          <a:lstStyle/>
          <a:p>
            <a:r>
              <a:rPr lang="en-US" smtClean="0">
                <a:effectLst/>
              </a:rPr>
              <a:t>Significant Activity</a:t>
            </a:r>
          </a:p>
        </p:txBody>
      </p:sp>
      <p:sp>
        <p:nvSpPr>
          <p:cNvPr id="140291" name="Rectangle 3"/>
          <p:cNvSpPr>
            <a:spLocks noGrp="1" noChangeArrowheads="1"/>
          </p:cNvSpPr>
          <p:nvPr>
            <p:ph type="body" idx="4294967295"/>
          </p:nvPr>
        </p:nvSpPr>
        <p:spPr>
          <a:xfrm>
            <a:off x="457200" y="1219200"/>
            <a:ext cx="8229600" cy="5334000"/>
          </a:xfrm>
          <a:noFill/>
          <a:ln/>
        </p:spPr>
        <p:txBody>
          <a:bodyPr/>
          <a:lstStyle/>
          <a:p>
            <a:pPr>
              <a:lnSpc>
                <a:spcPct val="90000"/>
              </a:lnSpc>
              <a:buFont typeface="Wingdings" pitchFamily="2" charset="2"/>
              <a:buNone/>
            </a:pPr>
            <a:r>
              <a:rPr lang="en-US" sz="2800" smtClean="0">
                <a:effectLst/>
              </a:rPr>
              <a:t>IRIG 106:</a:t>
            </a:r>
          </a:p>
          <a:p>
            <a:pPr>
              <a:lnSpc>
                <a:spcPct val="90000"/>
              </a:lnSpc>
              <a:buFont typeface="Wingdings" pitchFamily="2" charset="2"/>
              <a:buNone/>
            </a:pPr>
            <a:endParaRPr lang="en-US" sz="2800" smtClean="0">
              <a:effectLst/>
            </a:endParaRPr>
          </a:p>
          <a:p>
            <a:pPr>
              <a:lnSpc>
                <a:spcPct val="90000"/>
              </a:lnSpc>
            </a:pPr>
            <a:r>
              <a:rPr lang="en-US" sz="2400" smtClean="0">
                <a:effectLst/>
              </a:rPr>
              <a:t>4.  TMATS XML Schema  due 10/26 – Unless you are into XML schema files there isn’t anything here to look at.</a:t>
            </a:r>
          </a:p>
          <a:p>
            <a:pPr lvl="1">
              <a:lnSpc>
                <a:spcPct val="90000"/>
              </a:lnSpc>
            </a:pPr>
            <a:r>
              <a:rPr lang="en-US" sz="2000" smtClean="0">
                <a:effectLst/>
              </a:rPr>
              <a:t>No Comments</a:t>
            </a:r>
          </a:p>
          <a:p>
            <a:pPr>
              <a:lnSpc>
                <a:spcPct val="90000"/>
              </a:lnSpc>
            </a:pPr>
            <a:r>
              <a:rPr lang="en-US" sz="2400" smtClean="0">
                <a:effectLst/>
              </a:rPr>
              <a:t>5. Chapter 10 Digital Recording standard.  This chapter does not address any data coding or compression.</a:t>
            </a:r>
          </a:p>
          <a:p>
            <a:pPr lvl="1">
              <a:lnSpc>
                <a:spcPct val="90000"/>
              </a:lnSpc>
            </a:pPr>
            <a:r>
              <a:rPr lang="en-US" sz="2000" smtClean="0">
                <a:effectLst/>
              </a:rPr>
              <a:t>No Comments</a:t>
            </a:r>
          </a:p>
          <a:p>
            <a:pPr>
              <a:lnSpc>
                <a:spcPct val="90000"/>
              </a:lnSpc>
            </a:pPr>
            <a:r>
              <a:rPr lang="en-US" sz="2400" smtClean="0">
                <a:effectLst/>
              </a:rPr>
              <a:t>6.  Chapter 6 comments due 11/15 This chapter is on format set up and does not address any data coding or compression.</a:t>
            </a:r>
          </a:p>
          <a:p>
            <a:pPr lvl="1">
              <a:lnSpc>
                <a:spcPct val="90000"/>
              </a:lnSpc>
            </a:pPr>
            <a:r>
              <a:rPr lang="en-US" sz="2400" smtClean="0">
                <a:effectLst/>
                <a:latin typeface="Times New Roman" pitchFamily="18" charset="0"/>
              </a:rPr>
              <a:t>No Comments</a:t>
            </a:r>
          </a:p>
          <a:p>
            <a:pPr lvl="1">
              <a:lnSpc>
                <a:spcPct val="90000"/>
              </a:lnSpc>
            </a:pPr>
            <a:endParaRPr lang="en-US" sz="180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idx="4294967295"/>
          </p:nvPr>
        </p:nvSpPr>
        <p:spPr>
          <a:noFill/>
          <a:ln/>
        </p:spPr>
        <p:txBody>
          <a:bodyPr/>
          <a:lstStyle/>
          <a:p>
            <a:r>
              <a:rPr lang="en-US" smtClean="0">
                <a:effectLst/>
              </a:rPr>
              <a:t>Open Actions</a:t>
            </a:r>
          </a:p>
        </p:txBody>
      </p:sp>
      <p:sp>
        <p:nvSpPr>
          <p:cNvPr id="137219" name="Rectangle 3"/>
          <p:cNvSpPr>
            <a:spLocks noGrp="1" noChangeArrowheads="1"/>
          </p:cNvSpPr>
          <p:nvPr>
            <p:ph type="body" idx="4294967295"/>
          </p:nvPr>
        </p:nvSpPr>
        <p:spPr>
          <a:noFill/>
          <a:ln/>
        </p:spPr>
        <p:txBody>
          <a:bodyPr/>
          <a:lstStyle/>
          <a:p>
            <a:r>
              <a:rPr lang="en-US" sz="3600" smtClean="0">
                <a:effectLst/>
              </a:rPr>
              <a:t>Currently out for Review:</a:t>
            </a:r>
          </a:p>
          <a:p>
            <a:pPr lvl="1"/>
            <a:r>
              <a:rPr lang="en-US" sz="3200" smtClean="0">
                <a:effectLst/>
                <a:latin typeface="Times New Roman" pitchFamily="18" charset="0"/>
              </a:rPr>
              <a:t>Review iNet documents</a:t>
            </a:r>
            <a:endParaRPr lang="en-US" sz="3200" smtClean="0">
              <a:latin typeface="Times New Roman" pitchFamily="18" charset="0"/>
            </a:endParaRPr>
          </a:p>
          <a:p>
            <a:pPr lvl="1"/>
            <a:r>
              <a:rPr lang="en-US" sz="3200" smtClean="0">
                <a:effectLst/>
                <a:latin typeface="Times New Roman" pitchFamily="18" charset="0"/>
              </a:rPr>
              <a:t>IRIG 106 – Chapter 4</a:t>
            </a:r>
          </a:p>
          <a:p>
            <a:pPr>
              <a:buFont typeface="Wingdings" pitchFamily="2" charset="2"/>
              <a:buNone/>
            </a:pPr>
            <a:endParaRPr lang="en-US" sz="3600" smtClean="0">
              <a:effectLst/>
              <a:latin typeface="Times New Roman" pitchFamily="18" charset="0"/>
            </a:endParaRPr>
          </a:p>
          <a:p>
            <a:pPr lvl="1"/>
            <a:endParaRPr lang="en-US" sz="240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685800" y="3657600"/>
            <a:ext cx="7772400" cy="1470025"/>
          </a:xfrm>
        </p:spPr>
        <p:txBody>
          <a:bodyPr/>
          <a:lstStyle/>
          <a:p>
            <a:pPr eaLnBrk="1" hangingPunct="1">
              <a:defRPr/>
            </a:pPr>
            <a:r>
              <a:rPr lang="en-US" sz="4800" dirty="0" smtClean="0"/>
              <a:t>TSCC Spring 2012 Recorder / Reproducer</a:t>
            </a:r>
            <a:br>
              <a:rPr lang="en-US" sz="4800" dirty="0" smtClean="0"/>
            </a:br>
            <a:r>
              <a:rPr lang="en-US" sz="4800" dirty="0" smtClean="0"/>
              <a:t>Subcommittee Reports</a:t>
            </a:r>
          </a:p>
        </p:txBody>
      </p:sp>
      <p:sp>
        <p:nvSpPr>
          <p:cNvPr id="97283" name="Rectangle 3"/>
          <p:cNvSpPr>
            <a:spLocks noGrp="1" noChangeArrowheads="1"/>
          </p:cNvSpPr>
          <p:nvPr>
            <p:ph type="subTitle" idx="1"/>
          </p:nvPr>
        </p:nvSpPr>
        <p:spPr>
          <a:xfrm>
            <a:off x="1371600" y="5181600"/>
            <a:ext cx="6477000" cy="1143000"/>
          </a:xfrm>
        </p:spPr>
        <p:txBody>
          <a:bodyPr/>
          <a:lstStyle/>
          <a:p>
            <a:pPr eaLnBrk="1" hangingPunct="1">
              <a:lnSpc>
                <a:spcPct val="80000"/>
              </a:lnSpc>
              <a:defRPr/>
            </a:pPr>
            <a:r>
              <a:rPr lang="en-US" sz="2000" dirty="0" smtClean="0"/>
              <a:t>October 22, 2012</a:t>
            </a:r>
          </a:p>
          <a:p>
            <a:pPr eaLnBrk="1" hangingPunct="1">
              <a:defRPr/>
            </a:pPr>
            <a:r>
              <a:rPr lang="en-US" sz="2000" dirty="0" smtClean="0"/>
              <a:t>Town &amp; Country Hotel</a:t>
            </a:r>
          </a:p>
          <a:p>
            <a:pPr eaLnBrk="1" hangingPunct="1">
              <a:defRPr/>
            </a:pPr>
            <a:r>
              <a:rPr lang="en-US" sz="2000" dirty="0" smtClean="0"/>
              <a:t>San Diego, CA</a:t>
            </a:r>
          </a:p>
          <a:p>
            <a:pPr eaLnBrk="1" hangingPunct="1">
              <a:defRPr/>
            </a:pPr>
            <a:r>
              <a:rPr lang="en-US" sz="2000" dirty="0" smtClean="0"/>
              <a:t>(ITC 2012)</a:t>
            </a:r>
          </a:p>
          <a:p>
            <a:pPr eaLnBrk="1" hangingPunct="1">
              <a:defRPr/>
            </a:pPr>
            <a:endParaRPr lang="en-US" sz="2000" dirty="0" smtClean="0"/>
          </a:p>
          <a:p>
            <a:pPr eaLnBrk="1" hangingPunct="1">
              <a:lnSpc>
                <a:spcPct val="80000"/>
              </a:lnSpc>
              <a:defRPr/>
            </a:pPr>
            <a:endParaRPr lang="en-US" sz="2000" u="sng" dirty="0" smtClean="0"/>
          </a:p>
        </p:txBody>
      </p:sp>
      <p:graphicFrame>
        <p:nvGraphicFramePr>
          <p:cNvPr id="1026" name="Object 4"/>
          <p:cNvGraphicFramePr>
            <a:graphicFrameLocks noChangeAspect="1"/>
          </p:cNvGraphicFramePr>
          <p:nvPr/>
        </p:nvGraphicFramePr>
        <p:xfrm>
          <a:off x="1143000" y="609600"/>
          <a:ext cx="6858000" cy="2297113"/>
        </p:xfrm>
        <a:graphic>
          <a:graphicData uri="http://schemas.openxmlformats.org/presentationml/2006/ole">
            <p:oleObj spid="_x0000_s52226" r:id="rId3" imgW="7488936" imgH="2199843" progId="Visio.Drawing.11">
              <p:embed/>
            </p:oleObj>
          </a:graphicData>
        </a:graphic>
      </p:graphicFrame>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dirty="0" smtClean="0"/>
              <a:t>Membership</a:t>
            </a:r>
          </a:p>
        </p:txBody>
      </p:sp>
      <p:sp>
        <p:nvSpPr>
          <p:cNvPr id="8195" name="Rectangle 3"/>
          <p:cNvSpPr>
            <a:spLocks noGrp="1" noChangeArrowheads="1"/>
          </p:cNvSpPr>
          <p:nvPr>
            <p:ph type="body" idx="1"/>
          </p:nvPr>
        </p:nvSpPr>
        <p:spPr/>
        <p:txBody>
          <a:bodyPr/>
          <a:lstStyle/>
          <a:p>
            <a:pPr eaLnBrk="1" hangingPunct="1">
              <a:lnSpc>
                <a:spcPct val="80000"/>
              </a:lnSpc>
              <a:defRPr/>
            </a:pPr>
            <a:r>
              <a:rPr lang="en-US" sz="2800" dirty="0" smtClean="0"/>
              <a:t>Lorin Klein, Chairman</a:t>
            </a:r>
          </a:p>
          <a:p>
            <a:pPr eaLnBrk="1" hangingPunct="1">
              <a:lnSpc>
                <a:spcPct val="80000"/>
              </a:lnSpc>
              <a:defRPr/>
            </a:pPr>
            <a:r>
              <a:rPr lang="en-US" sz="2800" dirty="0" smtClean="0"/>
              <a:t>Mark Buckley (JDA Systems, Concord, CA, USA) Alternate Chairman</a:t>
            </a:r>
          </a:p>
          <a:p>
            <a:pPr lvl="1" eaLnBrk="1" hangingPunct="1">
              <a:lnSpc>
                <a:spcPct val="80000"/>
              </a:lnSpc>
              <a:defRPr/>
            </a:pPr>
            <a:r>
              <a:rPr lang="de-DE" sz="2400" dirty="0" smtClean="0"/>
              <a:t>Balázs Bagó (Heim Systems GmbH, Bergisch Gladbach, Germany)</a:t>
            </a:r>
          </a:p>
          <a:p>
            <a:pPr lvl="1" eaLnBrk="1" hangingPunct="1">
              <a:lnSpc>
                <a:spcPct val="80000"/>
              </a:lnSpc>
              <a:defRPr/>
            </a:pPr>
            <a:r>
              <a:rPr lang="en-US" sz="2400" dirty="0" smtClean="0"/>
              <a:t>Bob Baggerman (Georgia Tech Research Institute, Atlanta, GA, USA)</a:t>
            </a:r>
          </a:p>
          <a:p>
            <a:pPr lvl="1" eaLnBrk="1" hangingPunct="1">
              <a:lnSpc>
                <a:spcPct val="80000"/>
              </a:lnSpc>
              <a:defRPr/>
            </a:pPr>
            <a:r>
              <a:rPr lang="de-DE" sz="2400" dirty="0" smtClean="0"/>
              <a:t>Tim Chalfant</a:t>
            </a:r>
          </a:p>
          <a:p>
            <a:pPr lvl="1" eaLnBrk="1" hangingPunct="1">
              <a:lnSpc>
                <a:spcPct val="80000"/>
              </a:lnSpc>
              <a:defRPr/>
            </a:pPr>
            <a:r>
              <a:rPr lang="en-US" sz="2400" dirty="0" smtClean="0"/>
              <a:t>Tim </a:t>
            </a:r>
            <a:r>
              <a:rPr lang="en-US" sz="2400" dirty="0" err="1" smtClean="0"/>
              <a:t>Gatton</a:t>
            </a:r>
            <a:r>
              <a:rPr lang="en-US" sz="2400" dirty="0" smtClean="0"/>
              <a:t> (Wyle Laboratories, California, Maryland, USA)</a:t>
            </a:r>
          </a:p>
          <a:p>
            <a:pPr lvl="1" eaLnBrk="1" hangingPunct="1">
              <a:lnSpc>
                <a:spcPct val="80000"/>
              </a:lnSpc>
              <a:defRPr/>
            </a:pPr>
            <a:r>
              <a:rPr lang="en-US" sz="2400" dirty="0" smtClean="0"/>
              <a:t>Mike </a:t>
            </a:r>
            <a:r>
              <a:rPr lang="en-US" sz="2400" dirty="0" err="1" smtClean="0"/>
              <a:t>Lockhard</a:t>
            </a:r>
            <a:r>
              <a:rPr lang="en-US" sz="2400" dirty="0" smtClean="0"/>
              <a:t> (EMC Corp, Irvine, California, USA)</a:t>
            </a:r>
          </a:p>
          <a:p>
            <a:pPr lvl="1" eaLnBrk="1" hangingPunct="1">
              <a:lnSpc>
                <a:spcPct val="80000"/>
              </a:lnSpc>
              <a:buFontTx/>
              <a:buNone/>
              <a:defRPr/>
            </a:pPr>
            <a:endParaRPr lang="en-US" sz="200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dirty="0" smtClean="0"/>
              <a:t>Sub-Committee Focus</a:t>
            </a:r>
          </a:p>
        </p:txBody>
      </p:sp>
      <p:sp>
        <p:nvSpPr>
          <p:cNvPr id="9219" name="Rectangle 3"/>
          <p:cNvSpPr>
            <a:spLocks noGrp="1" noChangeArrowheads="1"/>
          </p:cNvSpPr>
          <p:nvPr>
            <p:ph type="body" idx="1"/>
          </p:nvPr>
        </p:nvSpPr>
        <p:spPr>
          <a:xfrm>
            <a:off x="457200" y="1447800"/>
            <a:ext cx="8382000" cy="4530725"/>
          </a:xfrm>
        </p:spPr>
        <p:txBody>
          <a:bodyPr/>
          <a:lstStyle/>
          <a:p>
            <a:pPr eaLnBrk="1" hangingPunct="1">
              <a:defRPr/>
            </a:pPr>
            <a:r>
              <a:rPr lang="en-US" sz="2800" dirty="0" smtClean="0"/>
              <a:t>Data Recorders, Ground and Airborne</a:t>
            </a:r>
          </a:p>
          <a:p>
            <a:pPr eaLnBrk="1" hangingPunct="1">
              <a:defRPr/>
            </a:pPr>
            <a:r>
              <a:rPr lang="en-US" sz="2800" dirty="0" smtClean="0"/>
              <a:t>Standards in Place</a:t>
            </a:r>
          </a:p>
          <a:p>
            <a:pPr lvl="1" eaLnBrk="1" hangingPunct="1">
              <a:defRPr/>
            </a:pPr>
            <a:r>
              <a:rPr lang="en-US" sz="1800" u="sng" dirty="0" smtClean="0"/>
              <a:t>IRIG 106-09</a:t>
            </a:r>
            <a:r>
              <a:rPr lang="en-US" sz="1800" dirty="0" smtClean="0"/>
              <a:t> -- Range Commanders Council (RCC) Telemetry Standards </a:t>
            </a:r>
          </a:p>
          <a:p>
            <a:pPr lvl="1" eaLnBrk="1" hangingPunct="1">
              <a:buNone/>
              <a:defRPr/>
            </a:pPr>
            <a:r>
              <a:rPr lang="en-US" sz="1600" dirty="0" smtClean="0"/>
              <a:t>http://www.irig106.org/docs/106-09/</a:t>
            </a:r>
          </a:p>
          <a:p>
            <a:pPr lvl="1" eaLnBrk="1" hangingPunct="1">
              <a:defRPr/>
            </a:pPr>
            <a:r>
              <a:rPr lang="en-US" sz="1800" u="sng" dirty="0" smtClean="0"/>
              <a:t>STANAG 4575</a:t>
            </a:r>
            <a:r>
              <a:rPr lang="en-US" sz="1800" dirty="0" smtClean="0"/>
              <a:t> – North Atlantic Treaty Organization (NATO) Standard Agreement (STANAG) – NATO Advanced Data Storage Interface (NADSI) Allied Engineering Documentation Publication (AEDP)</a:t>
            </a:r>
          </a:p>
          <a:p>
            <a:pPr lvl="1" eaLnBrk="1" hangingPunct="1">
              <a:buNone/>
              <a:defRPr/>
            </a:pPr>
            <a:r>
              <a:rPr lang="en-US" sz="1600" dirty="0" smtClean="0"/>
              <a:t>http://www.nato.int/STRUCTUR/AC/224/standard/4575/4575.htm</a:t>
            </a:r>
          </a:p>
          <a:p>
            <a:pPr lvl="1" eaLnBrk="1" hangingPunct="1">
              <a:defRPr/>
            </a:pPr>
            <a:r>
              <a:rPr lang="en-US" sz="1800" u="sng" dirty="0" smtClean="0">
                <a:hlinkClick r:id="rId3" action="ppaction://hlinkfile"/>
              </a:rPr>
              <a:t>ANSI INCITS 175-1999 (R2004</a:t>
            </a:r>
            <a:r>
              <a:rPr lang="en-US" sz="1800" dirty="0" smtClean="0">
                <a:hlinkClick r:id="rId3" action="ppaction://hlinkfile"/>
              </a:rPr>
              <a:t>)</a:t>
            </a:r>
            <a:r>
              <a:rPr lang="en-US" sz="1800" dirty="0" smtClean="0"/>
              <a:t> 19mm Type ID-1 Recorded Instrumentation Digital Cassette Tape Format (revision and redesignation of ANSI X3.175-1990 (R1995)</a:t>
            </a:r>
          </a:p>
          <a:p>
            <a:pPr lvl="1" eaLnBrk="1" hangingPunct="1">
              <a:defRPr/>
            </a:pPr>
            <a:r>
              <a:rPr lang="en-US" sz="1800" u="sng" dirty="0" smtClean="0"/>
              <a:t>MIL-STD-2179</a:t>
            </a:r>
            <a:r>
              <a:rPr lang="en-US" sz="1800" dirty="0" smtClean="0"/>
              <a:t> – Helical Digital Recording Format For 19-MM Magnetic Tape Cassette Recorders/Recorders</a:t>
            </a:r>
          </a:p>
          <a:p>
            <a:pPr lvl="1" eaLnBrk="1" hangingPunct="1">
              <a:defRPr/>
            </a:pPr>
            <a:endParaRPr lang="en-US"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smtClean="0"/>
              <a:t>Significant Activity</a:t>
            </a:r>
            <a:endParaRPr lang="en-US" dirty="0"/>
          </a:p>
        </p:txBody>
      </p:sp>
      <p:sp>
        <p:nvSpPr>
          <p:cNvPr id="4099" name="Rectangle 3"/>
          <p:cNvSpPr>
            <a:spLocks noGrp="1" noChangeArrowheads="1"/>
          </p:cNvSpPr>
          <p:nvPr>
            <p:ph type="body" idx="1"/>
          </p:nvPr>
        </p:nvSpPr>
        <p:spPr>
          <a:xfrm>
            <a:off x="381000" y="1447800"/>
            <a:ext cx="8229600" cy="4530725"/>
          </a:xfrm>
        </p:spPr>
        <p:txBody>
          <a:bodyPr/>
          <a:lstStyle/>
          <a:p>
            <a:pPr eaLnBrk="1" hangingPunct="1">
              <a:defRPr/>
            </a:pPr>
            <a:r>
              <a:rPr lang="en-US" sz="2800" dirty="0" smtClean="0"/>
              <a:t>RCC Telemetry Group Recorder Reproducer Committee </a:t>
            </a:r>
          </a:p>
          <a:p>
            <a:pPr lvl="1" eaLnBrk="1" hangingPunct="1">
              <a:defRPr/>
            </a:pPr>
            <a:r>
              <a:rPr lang="en-US" sz="2400" dirty="0" smtClean="0"/>
              <a:t>Released Pink Sheet of IRIG 106-13, Chapter 10.  Comments due by 2 Nov 2012 </a:t>
            </a:r>
          </a:p>
          <a:p>
            <a:pPr lvl="1" eaLnBrk="1" hangingPunct="1">
              <a:buNone/>
              <a:defRPr/>
            </a:pPr>
            <a:r>
              <a:rPr lang="en-US" sz="2400" u="sng" dirty="0" smtClean="0">
                <a:hlinkClick r:id="rId2"/>
              </a:rPr>
              <a:t>http://www.wsmr.army.mil/RCCsite/Pages/DraftDocumentReview.aspx</a:t>
            </a:r>
            <a:endParaRPr lang="en-US" sz="2400" u="sng" dirty="0" smtClean="0"/>
          </a:p>
          <a:p>
            <a:pPr lvl="1" eaLnBrk="1" hangingPunct="1">
              <a:buNone/>
              <a:defRPr/>
            </a:pPr>
            <a:endParaRPr lang="en-US" sz="2400" dirty="0" smtClean="0"/>
          </a:p>
          <a:p>
            <a:pPr eaLnBrk="1" hangingPunct="1">
              <a:defRPr/>
            </a:pPr>
            <a:r>
              <a:rPr lang="en-US" sz="2800" dirty="0" smtClean="0"/>
              <a:t>STANAG 4575, AEDP-6 Ratification</a:t>
            </a:r>
          </a:p>
          <a:p>
            <a:pPr lvl="1" eaLnBrk="1" hangingPunct="1">
              <a:defRPr/>
            </a:pPr>
            <a:r>
              <a:rPr lang="en-US" sz="2400" dirty="0" smtClean="0"/>
              <a:t>Released Ed 4 to NSA for ratification and subsequent release to member nations for promulgation.</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ACTIONS</a:t>
            </a:r>
            <a:endParaRPr lang="en-US" dirty="0"/>
          </a:p>
        </p:txBody>
      </p:sp>
      <p:sp>
        <p:nvSpPr>
          <p:cNvPr id="3" name="Content Placeholder 2"/>
          <p:cNvSpPr>
            <a:spLocks noGrp="1"/>
          </p:cNvSpPr>
          <p:nvPr>
            <p:ph idx="1"/>
          </p:nvPr>
        </p:nvSpPr>
        <p:spPr>
          <a:xfrm>
            <a:off x="152400" y="1219200"/>
            <a:ext cx="8991600" cy="4911725"/>
          </a:xfrm>
        </p:spPr>
        <p:txBody>
          <a:bodyPr/>
          <a:lstStyle/>
          <a:p>
            <a:pPr>
              <a:defRPr/>
            </a:pPr>
            <a:r>
              <a:rPr lang="en-US" sz="1400" b="1" dirty="0" smtClean="0"/>
              <a:t>S. Nicolo</a:t>
            </a:r>
          </a:p>
          <a:p>
            <a:pPr lvl="1">
              <a:defRPr/>
            </a:pPr>
            <a:r>
              <a:rPr lang="en-US" sz="1400" b="1" u="sng" dirty="0" smtClean="0"/>
              <a:t>ACTION</a:t>
            </a:r>
            <a:r>
              <a:rPr lang="en-US" sz="1400" b="1" dirty="0" smtClean="0"/>
              <a:t>: </a:t>
            </a:r>
            <a:r>
              <a:rPr lang="en-US" sz="1400" dirty="0" smtClean="0"/>
              <a:t>S. Nicolo to look into what SW tool was used to generate the new web site and coordinate with Brad Fleury (possible new webmaster if SW tool is “Word Press”).</a:t>
            </a:r>
          </a:p>
          <a:p>
            <a:pPr lvl="1">
              <a:defRPr/>
            </a:pPr>
            <a:r>
              <a:rPr lang="en-US" sz="1400" b="1" u="sng" dirty="0" smtClean="0"/>
              <a:t>ACTION</a:t>
            </a:r>
            <a:r>
              <a:rPr lang="en-US" sz="1400" b="1" dirty="0" smtClean="0"/>
              <a:t>: </a:t>
            </a:r>
            <a:r>
              <a:rPr lang="en-US" sz="1400" dirty="0" smtClean="0"/>
              <a:t>S. Nicolo &amp; W. Klein to get caught up in 1 Year plaques for TSCC members. </a:t>
            </a:r>
          </a:p>
          <a:p>
            <a:pPr lvl="1">
              <a:defRPr/>
            </a:pPr>
            <a:r>
              <a:rPr lang="en-US" sz="1400" b="1" u="sng" dirty="0" smtClean="0"/>
              <a:t>ACTION</a:t>
            </a:r>
            <a:r>
              <a:rPr lang="en-US" sz="1400" b="1" dirty="0" smtClean="0"/>
              <a:t>:</a:t>
            </a:r>
            <a:r>
              <a:rPr lang="en-US" sz="1400" dirty="0" smtClean="0"/>
              <a:t> S. Nicolo to coordinate Best Standards Paper Award with ITC 2012 Tech Chair and assemble TSCC review team. </a:t>
            </a:r>
          </a:p>
          <a:p>
            <a:pPr lvl="1">
              <a:defRPr/>
            </a:pPr>
            <a:r>
              <a:rPr lang="en-US" sz="1400" b="1" u="sng" dirty="0" smtClean="0"/>
              <a:t>ACTION</a:t>
            </a:r>
            <a:r>
              <a:rPr lang="en-US" sz="1400" b="1" dirty="0" smtClean="0"/>
              <a:t>:</a:t>
            </a:r>
            <a:r>
              <a:rPr lang="en-US" sz="1400" dirty="0" smtClean="0"/>
              <a:t> S. Nicolo to have a link added to </a:t>
            </a:r>
            <a:r>
              <a:rPr lang="en-US" sz="1400" dirty="0" smtClean="0">
                <a:hlinkClick r:id="rId2"/>
              </a:rPr>
              <a:t>http://telemetryspectrum.org</a:t>
            </a:r>
            <a:r>
              <a:rPr lang="en-US" sz="1400" dirty="0" smtClean="0"/>
              <a:t> (ICTS- International Consortium for Telemetry Spectrum) on the TSCC web site.</a:t>
            </a:r>
          </a:p>
          <a:p>
            <a:pPr lvl="1">
              <a:defRPr/>
            </a:pPr>
            <a:r>
              <a:rPr lang="en-US" sz="1400" b="1" u="sng" dirty="0" smtClean="0"/>
              <a:t>ACTION</a:t>
            </a:r>
            <a:r>
              <a:rPr lang="en-US" sz="1400" dirty="0" smtClean="0"/>
              <a:t>: Steve to present TSCC status report at ETSC meeting in Munich (June 14&amp; 15)</a:t>
            </a:r>
          </a:p>
          <a:p>
            <a:pPr lvl="1">
              <a:defRPr/>
            </a:pPr>
            <a:r>
              <a:rPr lang="en-US" sz="1400" b="1" u="sng" dirty="0" smtClean="0"/>
              <a:t>ACTION</a:t>
            </a:r>
            <a:r>
              <a:rPr lang="en-US" sz="1400" b="1" dirty="0" smtClean="0"/>
              <a:t>: </a:t>
            </a:r>
            <a:r>
              <a:rPr lang="en-US" sz="1400" dirty="0" smtClean="0"/>
              <a:t>S. Nicolo to tell members how to get a PWD to TENA-SDA.ORG web site for </a:t>
            </a:r>
            <a:r>
              <a:rPr lang="en-US" sz="1400" dirty="0" err="1" smtClean="0"/>
              <a:t>iNET</a:t>
            </a:r>
            <a:r>
              <a:rPr lang="en-US" sz="1400" dirty="0" smtClean="0"/>
              <a:t> standards.  Additionally, a link should be generated on the TSCC site to the </a:t>
            </a:r>
            <a:r>
              <a:rPr lang="en-US" sz="1400" dirty="0" err="1" smtClean="0"/>
              <a:t>iNET</a:t>
            </a:r>
            <a:r>
              <a:rPr lang="en-US" sz="1400" dirty="0" smtClean="0"/>
              <a:t> standards on the TENA site.</a:t>
            </a:r>
          </a:p>
          <a:p>
            <a:pPr lvl="1">
              <a:buFontTx/>
              <a:buNone/>
              <a:defRPr/>
            </a:pPr>
            <a:endParaRPr lang="en-US" sz="1400" dirty="0" smtClean="0"/>
          </a:p>
          <a:p>
            <a:pPr>
              <a:defRPr/>
            </a:pPr>
            <a:r>
              <a:rPr lang="en-US" sz="1400" dirty="0" smtClean="0"/>
              <a:t>B. Fleury</a:t>
            </a:r>
          </a:p>
          <a:p>
            <a:pPr lvl="1">
              <a:defRPr/>
            </a:pPr>
            <a:r>
              <a:rPr lang="en-US" sz="1400" b="1" u="sng" dirty="0" smtClean="0">
                <a:effectLst>
                  <a:outerShdw blurRad="38100" dist="38100" dir="2700000" algn="tl">
                    <a:srgbClr val="000000">
                      <a:alpha val="43137"/>
                    </a:srgbClr>
                  </a:outerShdw>
                </a:effectLst>
              </a:rPr>
              <a:t>ACTION: </a:t>
            </a:r>
            <a:r>
              <a:rPr lang="en-US" sz="1400" dirty="0" smtClean="0">
                <a:effectLst>
                  <a:outerShdw blurRad="38100" dist="38100" dir="2700000" algn="tl">
                    <a:srgbClr val="000000">
                      <a:alpha val="43137"/>
                    </a:srgbClr>
                  </a:outerShdw>
                </a:effectLst>
              </a:rPr>
              <a:t>B. Fleury to remove Alain </a:t>
            </a:r>
            <a:r>
              <a:rPr lang="en-US" sz="1400" dirty="0" err="1" smtClean="0">
                <a:effectLst>
                  <a:outerShdw blurRad="38100" dist="38100" dir="2700000" algn="tl">
                    <a:srgbClr val="000000">
                      <a:alpha val="43137"/>
                    </a:srgbClr>
                  </a:outerShdw>
                </a:effectLst>
              </a:rPr>
              <a:t>Hackstaff</a:t>
            </a:r>
            <a:r>
              <a:rPr lang="en-US" sz="1400" dirty="0" smtClean="0">
                <a:effectLst>
                  <a:outerShdw blurRad="38100" dist="38100" dir="2700000" algn="tl">
                    <a:srgbClr val="000000">
                      <a:alpha val="43137"/>
                    </a:srgbClr>
                  </a:outerShdw>
                </a:effectLst>
              </a:rPr>
              <a:t> &amp; Straehley from his subcommittee and the web site.</a:t>
            </a:r>
          </a:p>
          <a:p>
            <a:pPr lvl="1">
              <a:defRPr/>
            </a:pPr>
            <a:r>
              <a:rPr lang="en-US" sz="1400" b="1" u="sng" dirty="0" smtClean="0">
                <a:effectLst>
                  <a:outerShdw blurRad="38100" dist="38100" dir="2700000" algn="tl">
                    <a:srgbClr val="000000">
                      <a:alpha val="43137"/>
                    </a:srgbClr>
                  </a:outerShdw>
                </a:effectLst>
              </a:rPr>
              <a:t>ACTION</a:t>
            </a:r>
            <a:r>
              <a:rPr lang="en-US" sz="1400" dirty="0" smtClean="0">
                <a:effectLst>
                  <a:outerShdw blurRad="38100" dist="38100" dir="2700000" algn="tl">
                    <a:srgbClr val="000000">
                      <a:alpha val="43137"/>
                    </a:srgbClr>
                  </a:outerShdw>
                </a:effectLst>
              </a:rPr>
              <a:t>: B. Fleury to work on finalizing subcommittee membership</a:t>
            </a:r>
            <a:r>
              <a:rPr lang="en-US" sz="1400" dirty="0" smtClean="0">
                <a:effectLst/>
              </a:rPr>
              <a:t>.</a:t>
            </a:r>
            <a:endParaRPr lang="en-US" sz="1400" dirty="0" smtClean="0">
              <a:solidFill>
                <a:srgbClr val="FF0000"/>
              </a:solidFill>
            </a:endParaRPr>
          </a:p>
          <a:p>
            <a:pPr>
              <a:defRPr/>
            </a:pPr>
            <a:r>
              <a:rPr lang="en-US" sz="1400" dirty="0" smtClean="0"/>
              <a:t>S. Horan</a:t>
            </a:r>
          </a:p>
          <a:p>
            <a:pPr lvl="1">
              <a:defRPr/>
            </a:pPr>
            <a:r>
              <a:rPr lang="en-US" sz="1400" b="1" u="sng" dirty="0" smtClean="0"/>
              <a:t>ACTION</a:t>
            </a:r>
            <a:r>
              <a:rPr lang="en-US" sz="1400" dirty="0" smtClean="0"/>
              <a:t>: S. Horan to send out web updates to S. Nicolo</a:t>
            </a:r>
          </a:p>
          <a:p>
            <a:pPr lvl="1">
              <a:defRPr/>
            </a:pPr>
            <a:r>
              <a:rPr lang="en-US" sz="1400" b="1" u="sng" dirty="0" smtClean="0"/>
              <a:t>ACTION</a:t>
            </a:r>
            <a:r>
              <a:rPr lang="en-US" sz="1400" dirty="0" smtClean="0"/>
              <a:t>: S. Horan to send S. Brierley updated spec (Encryption Link Layer)</a:t>
            </a:r>
          </a:p>
          <a:p>
            <a:pPr>
              <a:defRPr/>
            </a:pPr>
            <a:endParaRPr lang="en-US" sz="1100" dirty="0" smtClean="0"/>
          </a:p>
          <a:p>
            <a:pPr lvl="1">
              <a:defRPr/>
            </a:pPr>
            <a:endParaRPr lang="en-US" sz="1100" dirty="0" smtClean="0"/>
          </a:p>
          <a:p>
            <a:pPr lvl="1">
              <a:defRPr/>
            </a:pPr>
            <a:endParaRPr lang="en-US" sz="1400" dirty="0" smtClean="0"/>
          </a:p>
          <a:p>
            <a:pPr lvl="1">
              <a:defRPr/>
            </a:pPr>
            <a:endParaRPr lang="en-US" sz="14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a:r>
              <a:rPr lang="en-US" dirty="0" smtClean="0"/>
              <a:t>Significant Activity </a:t>
            </a:r>
            <a:br>
              <a:rPr lang="en-US" dirty="0" smtClean="0"/>
            </a:br>
            <a:r>
              <a:rPr lang="en-US" sz="3200" dirty="0" smtClean="0"/>
              <a:t>RCC Document 106-13 Ch 10 Pink Sheet</a:t>
            </a:r>
            <a:br>
              <a:rPr lang="en-US" sz="3200" dirty="0" smtClean="0"/>
            </a:br>
            <a:endParaRPr lang="en-US" sz="3200" dirty="0"/>
          </a:p>
        </p:txBody>
      </p:sp>
      <p:sp>
        <p:nvSpPr>
          <p:cNvPr id="25603" name="Rectangle 3"/>
          <p:cNvSpPr>
            <a:spLocks noGrp="1" noChangeArrowheads="1"/>
          </p:cNvSpPr>
          <p:nvPr>
            <p:ph type="body" idx="1"/>
          </p:nvPr>
        </p:nvSpPr>
        <p:spPr>
          <a:xfrm>
            <a:off x="457200" y="1447800"/>
            <a:ext cx="8229600" cy="4530725"/>
          </a:xfrm>
        </p:spPr>
        <p:txBody>
          <a:bodyPr/>
          <a:lstStyle/>
          <a:p>
            <a:pPr marL="0" lvl="0"/>
            <a:r>
              <a:rPr lang="en-US" sz="2800" dirty="0" smtClean="0"/>
              <a:t>Added CAN Bus and AFDX Data Types</a:t>
            </a:r>
          </a:p>
          <a:p>
            <a:pPr marL="0" lvl="0"/>
            <a:r>
              <a:rPr lang="en-US" sz="2800" dirty="0" smtClean="0"/>
              <a:t>Added use of Dynamic Image Packets</a:t>
            </a:r>
          </a:p>
          <a:p>
            <a:pPr marL="0" lvl="0"/>
            <a:r>
              <a:rPr lang="en-US" sz="2800" dirty="0" smtClean="0"/>
              <a:t>Added an Ethernet download port capability to the RMM</a:t>
            </a:r>
          </a:p>
          <a:p>
            <a:pPr marL="0" lvl="0"/>
            <a:r>
              <a:rPr lang="en-US" sz="2800" dirty="0" smtClean="0"/>
              <a:t>Added a Capture of Measurement Change event (change from previous value) as an event trigger; designated as Mode 7 </a:t>
            </a:r>
          </a:p>
          <a:p>
            <a:pPr marL="0" lvl="0"/>
            <a:r>
              <a:rPr lang="en-US" sz="2800" dirty="0" smtClean="0"/>
              <a:t>Added CRC (cyclic redundancy check/checksum) error detection in Ethernet Packets </a:t>
            </a:r>
          </a:p>
          <a:p>
            <a:pPr marL="0" lvl="0"/>
            <a:r>
              <a:rPr lang="en-US" sz="2800" dirty="0" smtClean="0"/>
              <a:t>Added support for TCP/IP</a:t>
            </a:r>
            <a:endParaRPr lang="en-US" sz="2800"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533400"/>
            <a:ext cx="8229600" cy="1139825"/>
          </a:xfrm>
        </p:spPr>
        <p:txBody>
          <a:bodyPr/>
          <a:lstStyle/>
          <a:p>
            <a:pPr algn="ctr"/>
            <a:r>
              <a:rPr lang="en-US" dirty="0" smtClean="0"/>
              <a:t>Significant Activity </a:t>
            </a:r>
            <a:br>
              <a:rPr lang="en-US" dirty="0" smtClean="0"/>
            </a:br>
            <a:r>
              <a:rPr lang="en-US" sz="3200" dirty="0" smtClean="0"/>
              <a:t>STANAG 4575</a:t>
            </a:r>
            <a:br>
              <a:rPr lang="en-US" sz="3200" dirty="0" smtClean="0"/>
            </a:br>
            <a:r>
              <a:rPr lang="en-US" sz="3200" dirty="0" smtClean="0"/>
              <a:t>From 30 April 2012 Custodial Support Team Meeting Minutes</a:t>
            </a:r>
          </a:p>
        </p:txBody>
      </p:sp>
      <p:sp>
        <p:nvSpPr>
          <p:cNvPr id="29699" name="Rectangle 3"/>
          <p:cNvSpPr>
            <a:spLocks noGrp="1" noChangeArrowheads="1"/>
          </p:cNvSpPr>
          <p:nvPr>
            <p:ph type="body" idx="1"/>
          </p:nvPr>
        </p:nvSpPr>
        <p:spPr>
          <a:xfrm>
            <a:off x="457200" y="2327275"/>
            <a:ext cx="8229600" cy="4530725"/>
          </a:xfrm>
        </p:spPr>
        <p:txBody>
          <a:bodyPr/>
          <a:lstStyle/>
          <a:p>
            <a:r>
              <a:rPr lang="en-US" sz="2800" dirty="0" smtClean="0"/>
              <a:t>Current Status</a:t>
            </a:r>
          </a:p>
          <a:p>
            <a:pPr lvl="1"/>
            <a:r>
              <a:rPr lang="en-US" sz="2400" dirty="0" smtClean="0"/>
              <a:t>Latest version of STANAG 4575 is Edition 3, 8 May 2009  </a:t>
            </a:r>
          </a:p>
          <a:p>
            <a:pPr lvl="1">
              <a:buNone/>
            </a:pPr>
            <a:endParaRPr lang="en-US" sz="2400" dirty="0" smtClean="0"/>
          </a:p>
          <a:p>
            <a:pPr lvl="2"/>
            <a:r>
              <a:rPr lang="en-US" sz="2000" dirty="0" smtClean="0"/>
              <a:t>STANAG 4575 Ed 4 and AEDP-6, together, have been forwarded to NSA for ratification and subsequent promulgation among member nations.</a:t>
            </a:r>
          </a:p>
          <a:p>
            <a:pPr lvl="1"/>
            <a:endParaRPr lang="en-US" sz="20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533400"/>
            <a:ext cx="8229600" cy="1139825"/>
          </a:xfrm>
        </p:spPr>
        <p:txBody>
          <a:bodyPr/>
          <a:lstStyle/>
          <a:p>
            <a:pPr algn="ctr"/>
            <a:r>
              <a:rPr lang="en-US" dirty="0" smtClean="0"/>
              <a:t>Significant Activity </a:t>
            </a:r>
            <a:br>
              <a:rPr lang="en-US" dirty="0" smtClean="0"/>
            </a:br>
            <a:r>
              <a:rPr lang="en-US" sz="3200" dirty="0" smtClean="0"/>
              <a:t>STANAG 4575</a:t>
            </a:r>
            <a:br>
              <a:rPr lang="en-US" sz="3200" dirty="0" smtClean="0"/>
            </a:br>
            <a:r>
              <a:rPr lang="en-US" sz="3200" dirty="0" smtClean="0"/>
              <a:t>From 30 April 2012 Custodial Support Team Meeting Minutes</a:t>
            </a:r>
          </a:p>
        </p:txBody>
      </p:sp>
      <p:sp>
        <p:nvSpPr>
          <p:cNvPr id="29699" name="Rectangle 3"/>
          <p:cNvSpPr>
            <a:spLocks noGrp="1" noChangeArrowheads="1"/>
          </p:cNvSpPr>
          <p:nvPr>
            <p:ph type="body" idx="1"/>
          </p:nvPr>
        </p:nvSpPr>
        <p:spPr>
          <a:xfrm>
            <a:off x="457200" y="2327275"/>
            <a:ext cx="8229600" cy="4530725"/>
          </a:xfrm>
        </p:spPr>
        <p:txBody>
          <a:bodyPr/>
          <a:lstStyle/>
          <a:p>
            <a:r>
              <a:rPr lang="en-US" sz="2800" dirty="0" smtClean="0"/>
              <a:t>Current Status (cont.)</a:t>
            </a:r>
          </a:p>
          <a:p>
            <a:pPr lvl="1"/>
            <a:r>
              <a:rPr lang="en-US" sz="2400" dirty="0" smtClean="0"/>
              <a:t>AEDP-3, sanitization guidelines are released by the National Institute for Standards and Technology (NIST)</a:t>
            </a:r>
          </a:p>
          <a:p>
            <a:pPr lvl="2"/>
            <a:r>
              <a:rPr lang="en-US" sz="2000" dirty="0" smtClean="0"/>
              <a:t>Currently planned for update 4</a:t>
            </a:r>
            <a:r>
              <a:rPr lang="en-US" sz="2000" baseline="30000" dirty="0" smtClean="0"/>
              <a:t>th</a:t>
            </a:r>
            <a:r>
              <a:rPr lang="en-US" sz="2000" dirty="0" smtClean="0"/>
              <a:t> quarter of 2012</a:t>
            </a:r>
          </a:p>
          <a:p>
            <a:pPr lvl="2">
              <a:buNone/>
            </a:pPr>
            <a:endParaRPr lang="en-US" sz="2000" dirty="0" smtClean="0"/>
          </a:p>
          <a:p>
            <a:pPr lvl="1"/>
            <a:r>
              <a:rPr lang="en-US" sz="2400" dirty="0" smtClean="0"/>
              <a:t>AEDP-6 NATO Advanced Data Storage Interface (NADSI) Implementation Guide – is in review at NSA headed for promulgation.</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solidFill>
                  <a:srgbClr val="CCECFF"/>
                </a:solidFill>
              </a:rPr>
              <a:t>Significant Activity </a:t>
            </a:r>
            <a:br>
              <a:rPr lang="en-US" dirty="0" smtClean="0">
                <a:solidFill>
                  <a:srgbClr val="CCECFF"/>
                </a:solidFill>
              </a:rPr>
            </a:br>
            <a:r>
              <a:rPr lang="en-US" sz="2800" dirty="0" smtClean="0"/>
              <a:t>Next STANAG CST Meeting</a:t>
            </a:r>
          </a:p>
        </p:txBody>
      </p:sp>
      <p:sp>
        <p:nvSpPr>
          <p:cNvPr id="28675" name="Rectangle 3"/>
          <p:cNvSpPr>
            <a:spLocks noGrp="1" noChangeArrowheads="1"/>
          </p:cNvSpPr>
          <p:nvPr>
            <p:ph type="body" idx="1"/>
          </p:nvPr>
        </p:nvSpPr>
        <p:spPr>
          <a:xfrm>
            <a:off x="381000" y="1524000"/>
            <a:ext cx="8382000" cy="4495800"/>
          </a:xfrm>
        </p:spPr>
        <p:txBody>
          <a:bodyPr/>
          <a:lstStyle/>
          <a:p>
            <a:r>
              <a:rPr lang="en-US" sz="2800" dirty="0" smtClean="0"/>
              <a:t>Next STANAG 4575 Custodial Support Team (CST) meeting 14 November 2012, SAFTAS A-Team Conference and Innovation Center, 1550 Crystal Drive, Plaza Level, Arlington, VA 22202, USA.</a:t>
            </a:r>
          </a:p>
          <a:p>
            <a:pPr lvl="1"/>
            <a:r>
              <a:rPr lang="en-US" sz="2400" dirty="0" smtClean="0"/>
              <a:t>Custodian, Ms Kay </a:t>
            </a:r>
            <a:r>
              <a:rPr lang="en-US" sz="2400" dirty="0" err="1" smtClean="0"/>
              <a:t>Beigh</a:t>
            </a:r>
            <a:r>
              <a:rPr lang="en-US" sz="2400" dirty="0" smtClean="0"/>
              <a:t>  </a:t>
            </a:r>
            <a:r>
              <a:rPr lang="en-US" sz="2400" u="sng" dirty="0" smtClean="0"/>
              <a:t>Kay</a:t>
            </a:r>
            <a:r>
              <a:rPr lang="en-US" sz="2400" u="sng" dirty="0" smtClean="0">
                <a:hlinkClick r:id="rId2"/>
              </a:rPr>
              <a:t>.Beigh@pentagon.af.mil</a:t>
            </a:r>
            <a:endParaRPr lang="en-US" sz="2400" dirty="0" smtClean="0"/>
          </a:p>
          <a:p>
            <a:pPr lvl="1"/>
            <a:r>
              <a:rPr lang="en-US" sz="2400" dirty="0" smtClean="0"/>
              <a:t>Tom Canniere, 610-992-8765 </a:t>
            </a:r>
            <a:r>
              <a:rPr lang="en-US" sz="2400" dirty="0" smtClean="0">
                <a:hlinkClick r:id="rId3"/>
              </a:rPr>
              <a:t>Cannieret@saic.com</a:t>
            </a:r>
            <a:endParaRPr lang="en-US" sz="2400" dirty="0" smtClean="0"/>
          </a:p>
          <a:p>
            <a:pPr lvl="1"/>
            <a:endParaRPr lang="en-US" sz="24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dirty="0" smtClean="0"/>
              <a:t>Open Actions</a:t>
            </a:r>
          </a:p>
        </p:txBody>
      </p:sp>
      <p:sp>
        <p:nvSpPr>
          <p:cNvPr id="11267" name="Rectangle 3"/>
          <p:cNvSpPr>
            <a:spLocks noGrp="1" noChangeArrowheads="1"/>
          </p:cNvSpPr>
          <p:nvPr>
            <p:ph type="body" idx="1"/>
          </p:nvPr>
        </p:nvSpPr>
        <p:spPr>
          <a:ln w="28575"/>
        </p:spPr>
        <p:txBody>
          <a:bodyPr/>
          <a:lstStyle/>
          <a:p>
            <a:pPr eaLnBrk="1" hangingPunct="1">
              <a:defRPr/>
            </a:pPr>
            <a:r>
              <a:rPr lang="en-US" sz="2800" dirty="0" smtClean="0"/>
              <a:t>RCC IRIG 106-13 Pink Sheet reviews comments due 2 Nov 2012; Next RCC TG Meeting is March 2013, hosted by China Lake, CA</a:t>
            </a:r>
          </a:p>
          <a:p>
            <a:pPr eaLnBrk="1" hangingPunct="1">
              <a:defRPr/>
            </a:pPr>
            <a:endParaRPr lang="en-US" sz="2800" dirty="0" smtClean="0"/>
          </a:p>
          <a:p>
            <a:pPr eaLnBrk="1" hangingPunct="1">
              <a:defRPr/>
            </a:pPr>
            <a:r>
              <a:rPr lang="en-US" sz="2800" dirty="0" smtClean="0"/>
              <a:t>STANAG 4575 CST – 14 November 2012, Arlington, VA.</a:t>
            </a:r>
            <a:endParaRPr lang="en-US" sz="2400" dirty="0" smtClean="0"/>
          </a:p>
        </p:txBody>
      </p:sp>
    </p:spTree>
  </p:cSld>
  <p:clrMapOvr>
    <a:masterClrMapping/>
  </p:clrMapOvr>
  <p:transition spd="med"/>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idx="4294967295"/>
          </p:nvPr>
        </p:nvSpPr>
        <p:spPr>
          <a:xfrm>
            <a:off x="685800" y="3810000"/>
            <a:ext cx="7772400" cy="1470025"/>
          </a:xfrm>
        </p:spPr>
        <p:txBody>
          <a:bodyPr anchor="b"/>
          <a:lstStyle/>
          <a:p>
            <a:pPr algn="ctr" eaLnBrk="1" hangingPunct="1"/>
            <a:r>
              <a:rPr lang="en-US" sz="4800" dirty="0" smtClean="0"/>
              <a:t>TSCC Fall 2012</a:t>
            </a:r>
            <a:br>
              <a:rPr lang="en-US" sz="4800" dirty="0" smtClean="0"/>
            </a:br>
            <a:r>
              <a:rPr lang="en-US" sz="4800" dirty="0" smtClean="0"/>
              <a:t>ETSC </a:t>
            </a:r>
            <a:br>
              <a:rPr lang="en-US" sz="4800" dirty="0" smtClean="0"/>
            </a:br>
            <a:r>
              <a:rPr lang="en-US" sz="4800" dirty="0" smtClean="0"/>
              <a:t>Subcommittee Reports</a:t>
            </a:r>
          </a:p>
        </p:txBody>
      </p:sp>
      <p:sp>
        <p:nvSpPr>
          <p:cNvPr id="97283" name="Rectangle 3"/>
          <p:cNvSpPr>
            <a:spLocks noGrp="1" noChangeArrowheads="1"/>
          </p:cNvSpPr>
          <p:nvPr>
            <p:ph type="subTitle" idx="4294967295"/>
          </p:nvPr>
        </p:nvSpPr>
        <p:spPr>
          <a:xfrm>
            <a:off x="1371600" y="5181600"/>
            <a:ext cx="6477000" cy="1143000"/>
          </a:xfrm>
        </p:spPr>
        <p:txBody>
          <a:bodyPr/>
          <a:lstStyle/>
          <a:p>
            <a:pPr marL="0" indent="0" algn="ctr" eaLnBrk="1" hangingPunct="1">
              <a:lnSpc>
                <a:spcPct val="80000"/>
              </a:lnSpc>
              <a:buFont typeface="Wingdings" pitchFamily="2" charset="2"/>
              <a:buNone/>
              <a:defRPr/>
            </a:pPr>
            <a:r>
              <a:rPr lang="en-US" sz="2000" dirty="0" smtClean="0"/>
              <a:t>October 22, 2012</a:t>
            </a:r>
          </a:p>
          <a:p>
            <a:pPr marL="0" indent="0" algn="ctr" eaLnBrk="1" hangingPunct="1">
              <a:buFont typeface="Wingdings" pitchFamily="2" charset="2"/>
              <a:buNone/>
              <a:defRPr/>
            </a:pPr>
            <a:r>
              <a:rPr lang="en-US" sz="2000" dirty="0" smtClean="0"/>
              <a:t>Town &amp; Country Hotel</a:t>
            </a:r>
          </a:p>
          <a:p>
            <a:pPr marL="0" indent="0" algn="ctr" eaLnBrk="1" hangingPunct="1">
              <a:buFont typeface="Wingdings" pitchFamily="2" charset="2"/>
              <a:buNone/>
              <a:defRPr/>
            </a:pPr>
            <a:r>
              <a:rPr lang="en-US" sz="2000" dirty="0" smtClean="0"/>
              <a:t>San Diego, CA</a:t>
            </a:r>
          </a:p>
          <a:p>
            <a:pPr marL="0" indent="0" algn="ctr" eaLnBrk="1" hangingPunct="1">
              <a:buFont typeface="Wingdings" pitchFamily="2" charset="2"/>
              <a:buNone/>
              <a:defRPr/>
            </a:pPr>
            <a:r>
              <a:rPr lang="en-US" sz="2000" dirty="0" smtClean="0"/>
              <a:t>(ITC 2012)</a:t>
            </a:r>
          </a:p>
          <a:p>
            <a:pPr marL="0" indent="0" algn="ctr" eaLnBrk="1" hangingPunct="1">
              <a:buFont typeface="Wingdings" pitchFamily="2" charset="2"/>
              <a:buNone/>
              <a:defRPr/>
            </a:pPr>
            <a:endParaRPr lang="en-US" sz="2000" dirty="0" smtClean="0"/>
          </a:p>
          <a:p>
            <a:pPr marL="0" indent="0" algn="ctr" eaLnBrk="1" hangingPunct="1">
              <a:lnSpc>
                <a:spcPct val="80000"/>
              </a:lnSpc>
              <a:buFont typeface="Wingdings" pitchFamily="2" charset="2"/>
              <a:buNone/>
              <a:defRPr/>
            </a:pPr>
            <a:endParaRPr lang="en-US" sz="2000" u="sng" dirty="0" smtClean="0"/>
          </a:p>
        </p:txBody>
      </p:sp>
      <p:graphicFrame>
        <p:nvGraphicFramePr>
          <p:cNvPr id="97284" name="Object 4"/>
          <p:cNvGraphicFramePr>
            <a:graphicFrameLocks noChangeAspect="1"/>
          </p:cNvGraphicFramePr>
          <p:nvPr/>
        </p:nvGraphicFramePr>
        <p:xfrm>
          <a:off x="1143000" y="609600"/>
          <a:ext cx="6858000" cy="2297113"/>
        </p:xfrm>
        <a:graphic>
          <a:graphicData uri="http://schemas.openxmlformats.org/presentationml/2006/ole">
            <p:oleObj spid="_x0000_s53250" r:id="rId4" imgW="7488936" imgH="2199843" progId="Visio.Drawing.11">
              <p:embed/>
            </p:oleObj>
          </a:graphicData>
        </a:graphic>
      </p:graphicFrame>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noFill/>
          <a:ln/>
        </p:spPr>
        <p:txBody>
          <a:bodyPr/>
          <a:lstStyle/>
          <a:p>
            <a:r>
              <a:rPr lang="de-DE" sz="4000" b="1" smtClean="0">
                <a:effectLst/>
              </a:rPr>
              <a:t>ETSC Report</a:t>
            </a:r>
          </a:p>
        </p:txBody>
      </p:sp>
      <p:sp>
        <p:nvSpPr>
          <p:cNvPr id="76803" name="Rectangle 3"/>
          <p:cNvSpPr>
            <a:spLocks noGrp="1" noChangeArrowheads="1"/>
          </p:cNvSpPr>
          <p:nvPr>
            <p:ph type="body" idx="1"/>
          </p:nvPr>
        </p:nvSpPr>
        <p:spPr>
          <a:xfrm>
            <a:off x="457200" y="2133600"/>
            <a:ext cx="8229600" cy="4419600"/>
          </a:xfrm>
          <a:noFill/>
          <a:ln/>
        </p:spPr>
        <p:txBody>
          <a:bodyPr/>
          <a:lstStyle/>
          <a:p>
            <a:r>
              <a:rPr lang="de-DE" sz="3600" smtClean="0">
                <a:effectLst/>
              </a:rPr>
              <a:t>General Information</a:t>
            </a:r>
          </a:p>
          <a:p>
            <a:r>
              <a:rPr lang="de-DE" sz="3600" smtClean="0">
                <a:effectLst/>
              </a:rPr>
              <a:t>Membership</a:t>
            </a:r>
          </a:p>
          <a:p>
            <a:r>
              <a:rPr lang="de-DE" sz="3600" smtClean="0">
                <a:effectLst/>
              </a:rPr>
              <a:t>Subcommittee Focus</a:t>
            </a:r>
          </a:p>
          <a:p>
            <a:r>
              <a:rPr lang="de-DE" sz="3600" smtClean="0">
                <a:effectLst/>
              </a:rPr>
              <a:t>Significant Activity</a:t>
            </a:r>
          </a:p>
          <a:p>
            <a:r>
              <a:rPr lang="de-DE" sz="3600" smtClean="0">
                <a:effectLst/>
              </a:rPr>
              <a:t>Open Actions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p:spPr>
        <p:txBody>
          <a:bodyPr/>
          <a:lstStyle/>
          <a:p>
            <a:r>
              <a:rPr lang="de-DE" b="1" smtClean="0">
                <a:effectLst/>
              </a:rPr>
              <a:t>General Information</a:t>
            </a:r>
          </a:p>
        </p:txBody>
      </p:sp>
      <p:sp>
        <p:nvSpPr>
          <p:cNvPr id="68611" name="Rectangle 3"/>
          <p:cNvSpPr>
            <a:spLocks noGrp="1" noChangeArrowheads="1"/>
          </p:cNvSpPr>
          <p:nvPr>
            <p:ph type="body" idx="1"/>
          </p:nvPr>
        </p:nvSpPr>
        <p:spPr>
          <a:xfrm>
            <a:off x="457200" y="1600200"/>
            <a:ext cx="8229600" cy="5257800"/>
          </a:xfrm>
          <a:noFill/>
          <a:ln/>
        </p:spPr>
        <p:txBody>
          <a:bodyPr/>
          <a:lstStyle/>
          <a:p>
            <a:r>
              <a:rPr lang="de-DE" sz="2800" smtClean="0">
                <a:effectLst/>
              </a:rPr>
              <a:t>ETSC was founded in 1994 by</a:t>
            </a:r>
          </a:p>
          <a:p>
            <a:pPr>
              <a:buFont typeface="Wingdings" pitchFamily="2" charset="2"/>
              <a:buNone/>
            </a:pPr>
            <a:r>
              <a:rPr lang="de-DE" sz="2400" smtClean="0">
                <a:effectLst/>
              </a:rPr>
              <a:t>	</a:t>
            </a:r>
            <a:r>
              <a:rPr lang="de-DE" sz="2400" i="1" smtClean="0">
                <a:effectLst/>
              </a:rPr>
              <a:t>SEE Club 17 &amp; AAAF Test Commission, </a:t>
            </a:r>
            <a:r>
              <a:rPr lang="de-DE" sz="2400" smtClean="0">
                <a:effectLst/>
              </a:rPr>
              <a:t>France</a:t>
            </a:r>
          </a:p>
          <a:p>
            <a:pPr>
              <a:buFont typeface="Wingdings" pitchFamily="2" charset="2"/>
              <a:buNone/>
            </a:pPr>
            <a:r>
              <a:rPr lang="de-DE" sz="2400" i="1" smtClean="0">
                <a:effectLst/>
              </a:rPr>
              <a:t>	AKTM &amp; DGLR Panel 6.1 Telemetry, </a:t>
            </a:r>
            <a:r>
              <a:rPr lang="de-DE" sz="2400" smtClean="0">
                <a:effectLst/>
              </a:rPr>
              <a:t>Germany</a:t>
            </a:r>
          </a:p>
          <a:p>
            <a:pPr>
              <a:buFont typeface="Wingdings" pitchFamily="2" charset="2"/>
              <a:buNone/>
            </a:pPr>
            <a:endParaRPr lang="de-DE" sz="2400" smtClean="0">
              <a:effectLst/>
            </a:endParaRPr>
          </a:p>
          <a:p>
            <a:r>
              <a:rPr lang="de-DE" sz="2800" smtClean="0">
                <a:effectLst/>
              </a:rPr>
              <a:t>Main tasks of the committee are</a:t>
            </a:r>
          </a:p>
          <a:p>
            <a:pPr lvl="1"/>
            <a:r>
              <a:rPr lang="de-DE" sz="2400" smtClean="0">
                <a:effectLst/>
              </a:rPr>
              <a:t>to inform &amp; comment on existing and upcoming standards</a:t>
            </a:r>
          </a:p>
          <a:p>
            <a:pPr lvl="1"/>
            <a:r>
              <a:rPr lang="de-DE" sz="2400" smtClean="0">
                <a:effectLst/>
              </a:rPr>
              <a:t>coordinate reviews of new standards</a:t>
            </a:r>
          </a:p>
          <a:p>
            <a:pPr lvl="1"/>
            <a:r>
              <a:rPr lang="de-DE" sz="2400" smtClean="0">
                <a:effectLst/>
              </a:rPr>
              <a:t>act as info link beween users &amp;industries</a:t>
            </a:r>
          </a:p>
          <a:p>
            <a:pPr lvl="1"/>
            <a:r>
              <a:rPr lang="de-DE" sz="2400" smtClean="0">
                <a:effectLst/>
              </a:rPr>
              <a:t>committees for addressing specific needs</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0"/>
            <a:ext cx="8229600" cy="838200"/>
          </a:xfrm>
          <a:noFill/>
          <a:ln/>
        </p:spPr>
        <p:txBody>
          <a:bodyPr/>
          <a:lstStyle/>
          <a:p>
            <a:r>
              <a:rPr lang="en-US" b="1" smtClean="0">
                <a:effectLst/>
              </a:rPr>
              <a:t>Membership</a:t>
            </a:r>
          </a:p>
        </p:txBody>
      </p:sp>
      <p:sp>
        <p:nvSpPr>
          <p:cNvPr id="78851" name="Rectangle 3"/>
          <p:cNvSpPr>
            <a:spLocks noGrp="1" noChangeArrowheads="1"/>
          </p:cNvSpPr>
          <p:nvPr>
            <p:ph type="body" idx="1"/>
          </p:nvPr>
        </p:nvSpPr>
        <p:spPr>
          <a:xfrm>
            <a:off x="457200" y="838200"/>
            <a:ext cx="8229600" cy="6019800"/>
          </a:xfrm>
          <a:noFill/>
          <a:ln/>
        </p:spPr>
        <p:txBody>
          <a:bodyPr/>
          <a:lstStyle/>
          <a:p>
            <a:r>
              <a:rPr lang="en-US" sz="2800" b="1" smtClean="0">
                <a:effectLst/>
              </a:rPr>
              <a:t>Committee Chair</a:t>
            </a:r>
          </a:p>
          <a:p>
            <a:pPr>
              <a:buFont typeface="Wingdings" pitchFamily="2" charset="2"/>
              <a:buNone/>
            </a:pPr>
            <a:r>
              <a:rPr lang="en-US" sz="2400" smtClean="0">
                <a:effectLst/>
              </a:rPr>
              <a:t>	</a:t>
            </a:r>
            <a:r>
              <a:rPr lang="en-US" sz="2800" smtClean="0">
                <a:effectLst/>
              </a:rPr>
              <a:t>Gerhard Mayer , Gilles Freaud (A)</a:t>
            </a:r>
          </a:p>
          <a:p>
            <a:r>
              <a:rPr lang="en-US" sz="2800" b="1" smtClean="0">
                <a:effectLst/>
              </a:rPr>
              <a:t>Subcommitee Chair</a:t>
            </a:r>
          </a:p>
          <a:p>
            <a:pPr lvl="1"/>
            <a:r>
              <a:rPr lang="en-US" b="1" smtClean="0">
                <a:effectLst/>
              </a:rPr>
              <a:t>SC-1: RF Spectrum &amp; Frequ. M´nt</a:t>
            </a:r>
          </a:p>
          <a:p>
            <a:pPr lvl="1">
              <a:buFontTx/>
              <a:buNone/>
            </a:pPr>
            <a:r>
              <a:rPr lang="en-US" smtClean="0">
                <a:effectLst/>
              </a:rPr>
              <a:t>	Jean-Claude Ghnassia, Jean Isnard (A)</a:t>
            </a:r>
          </a:p>
          <a:p>
            <a:pPr lvl="1"/>
            <a:r>
              <a:rPr lang="en-US" b="1" smtClean="0">
                <a:effectLst/>
              </a:rPr>
              <a:t>SC-2: Data Acquisiton &amp; Processing</a:t>
            </a:r>
          </a:p>
          <a:p>
            <a:pPr lvl="1">
              <a:buFontTx/>
              <a:buNone/>
            </a:pPr>
            <a:r>
              <a:rPr lang="en-US" smtClean="0">
                <a:effectLst/>
              </a:rPr>
              <a:t>	Werner Lange, Christian Herbepin (A)</a:t>
            </a:r>
          </a:p>
          <a:p>
            <a:pPr lvl="1"/>
            <a:r>
              <a:rPr lang="en-US" b="1" smtClean="0">
                <a:effectLst/>
              </a:rPr>
              <a:t>SC-3: Data Recording &amp; Storage</a:t>
            </a:r>
          </a:p>
          <a:p>
            <a:pPr lvl="1">
              <a:buFontTx/>
              <a:buNone/>
            </a:pPr>
            <a:r>
              <a:rPr lang="en-US" smtClean="0">
                <a:effectLst/>
              </a:rPr>
              <a:t>	Steve Lyons , Balasz Bagó (A)</a:t>
            </a:r>
          </a:p>
          <a:p>
            <a:pPr lvl="1"/>
            <a:r>
              <a:rPr lang="en-US" b="1" smtClean="0">
                <a:effectLst/>
              </a:rPr>
              <a:t>SC-4: Network Telemetry</a:t>
            </a:r>
          </a:p>
          <a:p>
            <a:pPr lvl="1">
              <a:buFontTx/>
              <a:buNone/>
            </a:pPr>
            <a:r>
              <a:rPr lang="en-US" smtClean="0">
                <a:effectLst/>
              </a:rPr>
              <a:t>	Eckhard Schulze, Christoph Eder (A)</a:t>
            </a:r>
          </a:p>
          <a:p>
            <a:pPr lvl="1">
              <a:buFontTx/>
              <a:buNone/>
            </a:pPr>
            <a:r>
              <a:rPr lang="en-US" sz="1800" smtClean="0">
                <a:effectLst/>
              </a:rPr>
              <a:t>								(A)…Alternate</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noFill/>
          <a:ln/>
        </p:spPr>
        <p:txBody>
          <a:bodyPr/>
          <a:lstStyle/>
          <a:p>
            <a:r>
              <a:rPr lang="en-US" b="1" smtClean="0">
                <a:effectLst/>
              </a:rPr>
              <a:t>Subcommittee Focus(1)</a:t>
            </a:r>
          </a:p>
        </p:txBody>
      </p:sp>
      <p:sp>
        <p:nvSpPr>
          <p:cNvPr id="80899" name="Rectangle 3"/>
          <p:cNvSpPr>
            <a:spLocks noGrp="1" noChangeArrowheads="1"/>
          </p:cNvSpPr>
          <p:nvPr>
            <p:ph type="body" idx="1"/>
          </p:nvPr>
        </p:nvSpPr>
        <p:spPr>
          <a:xfrm>
            <a:off x="457200" y="1600200"/>
            <a:ext cx="8229600" cy="5105400"/>
          </a:xfrm>
          <a:noFill/>
          <a:ln/>
        </p:spPr>
        <p:txBody>
          <a:bodyPr/>
          <a:lstStyle/>
          <a:p>
            <a:pPr marL="609600" indent="-609600"/>
            <a:r>
              <a:rPr lang="en-US" smtClean="0">
                <a:effectLst/>
              </a:rPr>
              <a:t>SC-1:Spectrum availability &amp; efficient techniques, data integrity in the transmission channel</a:t>
            </a:r>
          </a:p>
          <a:p>
            <a:pPr marL="609600" indent="-609600"/>
            <a:endParaRPr lang="en-US" smtClean="0">
              <a:effectLst/>
            </a:endParaRPr>
          </a:p>
          <a:p>
            <a:pPr marL="609600" indent="-609600"/>
            <a:r>
              <a:rPr lang="en-US" smtClean="0">
                <a:effectLst/>
              </a:rPr>
              <a:t>Current Standards</a:t>
            </a:r>
          </a:p>
          <a:p>
            <a:pPr marL="990600" lvl="1" indent="-533400"/>
            <a:r>
              <a:rPr lang="en-US" b="1" smtClean="0">
                <a:effectLst/>
              </a:rPr>
              <a:t>IRIG 106-11, Chapter</a:t>
            </a:r>
            <a:r>
              <a:rPr lang="en-US" smtClean="0">
                <a:effectLst/>
              </a:rPr>
              <a:t> </a:t>
            </a:r>
            <a:r>
              <a:rPr lang="en-US" b="1" smtClean="0">
                <a:effectLst/>
              </a:rPr>
              <a:t>2</a:t>
            </a:r>
            <a:r>
              <a:rPr lang="en-US" smtClean="0">
                <a:effectLst/>
              </a:rPr>
              <a:t>+Annex A&amp;M</a:t>
            </a:r>
          </a:p>
          <a:p>
            <a:pPr marL="990600" lvl="1" indent="-533400"/>
            <a:r>
              <a:rPr lang="en-US" smtClean="0">
                <a:effectLst/>
              </a:rPr>
              <a:t>IEEE 802.11n/15.3/15.4</a:t>
            </a:r>
          </a:p>
          <a:p>
            <a:pPr marL="990600" lvl="1" indent="-533400"/>
            <a:r>
              <a:rPr lang="en-US" smtClean="0">
                <a:effectLst/>
              </a:rPr>
              <a:t>DVB-T &amp; OFDM derived industry standards (ETSI EN300 744 V1.6.1)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ACTIONS </a:t>
            </a:r>
            <a:endParaRPr lang="en-US" dirty="0"/>
          </a:p>
        </p:txBody>
      </p:sp>
      <p:sp>
        <p:nvSpPr>
          <p:cNvPr id="3" name="Content Placeholder 2"/>
          <p:cNvSpPr>
            <a:spLocks noGrp="1"/>
          </p:cNvSpPr>
          <p:nvPr>
            <p:ph idx="1"/>
          </p:nvPr>
        </p:nvSpPr>
        <p:spPr>
          <a:xfrm>
            <a:off x="228600" y="1600200"/>
            <a:ext cx="8686800" cy="4530725"/>
          </a:xfrm>
        </p:spPr>
        <p:txBody>
          <a:bodyPr/>
          <a:lstStyle/>
          <a:p>
            <a:pPr lvl="1">
              <a:defRPr/>
            </a:pPr>
            <a:endParaRPr lang="en-US" sz="1400" dirty="0" smtClean="0"/>
          </a:p>
          <a:p>
            <a:pPr>
              <a:defRPr/>
            </a:pPr>
            <a:r>
              <a:rPr lang="en-US" sz="1400" b="1" dirty="0" smtClean="0"/>
              <a:t>D. Cory</a:t>
            </a:r>
          </a:p>
          <a:p>
            <a:pPr lvl="1">
              <a:defRPr/>
            </a:pPr>
            <a:r>
              <a:rPr lang="en-US" sz="1400" b="1" u="sng" dirty="0" smtClean="0"/>
              <a:t>ACTION:</a:t>
            </a:r>
            <a:r>
              <a:rPr lang="en-US" sz="1400" dirty="0" smtClean="0"/>
              <a:t> D. Corry to confirm correct spelling and logo for his new company name (Curtiss-Wright) who recently purchased Acra.  Diarmuid to send this information to S. Horan and cc S. Nicolo.</a:t>
            </a:r>
          </a:p>
          <a:p>
            <a:pPr lvl="1">
              <a:defRPr/>
            </a:pPr>
            <a:r>
              <a:rPr lang="en-US" sz="1400" b="1" u="sng" dirty="0" smtClean="0"/>
              <a:t>ACTION:</a:t>
            </a:r>
            <a:r>
              <a:rPr lang="en-US" sz="1400" dirty="0" smtClean="0"/>
              <a:t> D. Corry to define additional standards to focus on (i.e. IEEE 1588, </a:t>
            </a:r>
            <a:r>
              <a:rPr lang="en-US" sz="1400" dirty="0" err="1" smtClean="0"/>
              <a:t>TMoIP</a:t>
            </a:r>
            <a:r>
              <a:rPr lang="en-US" sz="1400" dirty="0" smtClean="0"/>
              <a:t>, IPv6 &amp; other upcoming releases of </a:t>
            </a:r>
            <a:r>
              <a:rPr lang="en-US" sz="1400" dirty="0" err="1" smtClean="0"/>
              <a:t>iNET</a:t>
            </a:r>
            <a:r>
              <a:rPr lang="en-US" sz="1400" dirty="0" smtClean="0"/>
              <a:t>).  These should then be submitted for listing on web, and included in the next report.</a:t>
            </a:r>
          </a:p>
          <a:p>
            <a:pPr lvl="1">
              <a:defRPr/>
            </a:pPr>
            <a:endParaRPr lang="en-US" sz="1400" dirty="0" smtClean="0"/>
          </a:p>
          <a:p>
            <a:pPr>
              <a:defRPr/>
            </a:pPr>
            <a:r>
              <a:rPr lang="en-US" sz="1400" dirty="0" smtClean="0"/>
              <a:t>M. Bender, W. Klein &amp; F. Macias</a:t>
            </a:r>
          </a:p>
          <a:p>
            <a:pPr lvl="1">
              <a:defRPr/>
            </a:pPr>
            <a:r>
              <a:rPr lang="en-US" sz="1400" b="1" u="sng" dirty="0" smtClean="0"/>
              <a:t>ACTION</a:t>
            </a:r>
            <a:r>
              <a:rPr lang="en-US" sz="1400" dirty="0" smtClean="0"/>
              <a:t>: M. Bender, W. Klein &amp; F. Macias to propose a candidate alternate.</a:t>
            </a:r>
          </a:p>
          <a:p>
            <a:pPr lvl="1">
              <a:defRPr/>
            </a:pPr>
            <a:endParaRPr lang="en-US" sz="1400" dirty="0" smtClean="0"/>
          </a:p>
          <a:p>
            <a:pPr>
              <a:defRPr/>
            </a:pPr>
            <a:r>
              <a:rPr lang="en-US" sz="1400" dirty="0" smtClean="0"/>
              <a:t>ALL Members</a:t>
            </a:r>
          </a:p>
          <a:p>
            <a:pPr lvl="1">
              <a:defRPr/>
            </a:pPr>
            <a:r>
              <a:rPr lang="en-US" sz="1400" b="1" u="sng" dirty="0" smtClean="0"/>
              <a:t>ACTION</a:t>
            </a:r>
            <a:r>
              <a:rPr lang="en-US" sz="1400" b="1" dirty="0" smtClean="0"/>
              <a:t>: </a:t>
            </a:r>
            <a:r>
              <a:rPr lang="en-US" sz="1400" dirty="0" smtClean="0"/>
              <a:t>All TSCC Subcommittee Chairs to review </a:t>
            </a:r>
            <a:r>
              <a:rPr lang="en-US" sz="1400" dirty="0" err="1" smtClean="0"/>
              <a:t>iNet</a:t>
            </a:r>
            <a:r>
              <a:rPr lang="en-US" sz="1400" dirty="0" smtClean="0"/>
              <a:t> standards to determine which are applicable to their groups.  Once this is done the appropriate </a:t>
            </a:r>
            <a:r>
              <a:rPr lang="en-US" sz="1400" dirty="0" err="1" smtClean="0"/>
              <a:t>iNET</a:t>
            </a:r>
            <a:r>
              <a:rPr lang="en-US" sz="1400" dirty="0" smtClean="0"/>
              <a:t> standards are to be placed on the subcommittee web page.  Standards can be obtained from TENA Web site (Documents on TENA web site ). </a:t>
            </a:r>
            <a:endParaRPr lang="en-US" sz="1400" dirty="0" smtClean="0">
              <a:solidFill>
                <a:srgbClr val="FF0000"/>
              </a:solidFill>
            </a:endParaRPr>
          </a:p>
          <a:p>
            <a:pPr lvl="1">
              <a:defRPr/>
            </a:pPr>
            <a:endParaRPr lang="en-US" sz="1400" b="1" u="sng" dirty="0" smtClean="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noFill/>
          <a:ln/>
        </p:spPr>
        <p:txBody>
          <a:bodyPr/>
          <a:lstStyle/>
          <a:p>
            <a:r>
              <a:rPr lang="en-US" b="1" smtClean="0">
                <a:effectLst/>
              </a:rPr>
              <a:t>Subcommittee Focus(2)</a:t>
            </a:r>
          </a:p>
        </p:txBody>
      </p:sp>
      <p:sp>
        <p:nvSpPr>
          <p:cNvPr id="82947" name="Rectangle 3"/>
          <p:cNvSpPr>
            <a:spLocks noGrp="1" noChangeArrowheads="1"/>
          </p:cNvSpPr>
          <p:nvPr>
            <p:ph type="body" idx="1"/>
          </p:nvPr>
        </p:nvSpPr>
        <p:spPr>
          <a:xfrm>
            <a:off x="457200" y="1600200"/>
            <a:ext cx="8305800" cy="5105400"/>
          </a:xfrm>
          <a:noFill/>
          <a:ln/>
        </p:spPr>
        <p:txBody>
          <a:bodyPr/>
          <a:lstStyle/>
          <a:p>
            <a:pPr marL="609600" indent="-609600">
              <a:lnSpc>
                <a:spcPct val="90000"/>
              </a:lnSpc>
            </a:pPr>
            <a:r>
              <a:rPr lang="en-US" smtClean="0">
                <a:effectLst/>
              </a:rPr>
              <a:t>SC-2:Ensure data acquisition and time tagging in high-rate data streams</a:t>
            </a:r>
          </a:p>
          <a:p>
            <a:pPr marL="609600" indent="-609600">
              <a:lnSpc>
                <a:spcPct val="90000"/>
              </a:lnSpc>
              <a:buFont typeface="Wingdings" pitchFamily="2" charset="2"/>
              <a:buNone/>
            </a:pPr>
            <a:endParaRPr lang="en-US" smtClean="0">
              <a:effectLst/>
            </a:endParaRPr>
          </a:p>
          <a:p>
            <a:pPr marL="609600" indent="-609600">
              <a:lnSpc>
                <a:spcPct val="90000"/>
              </a:lnSpc>
            </a:pPr>
            <a:r>
              <a:rPr lang="en-US" smtClean="0">
                <a:effectLst/>
              </a:rPr>
              <a:t>Current Standards</a:t>
            </a:r>
          </a:p>
          <a:p>
            <a:pPr marL="990600" lvl="1" indent="-533400">
              <a:lnSpc>
                <a:spcPct val="90000"/>
              </a:lnSpc>
            </a:pPr>
            <a:r>
              <a:rPr lang="en-US" smtClean="0">
                <a:effectLst/>
              </a:rPr>
              <a:t>IEEE 1451</a:t>
            </a:r>
          </a:p>
          <a:p>
            <a:pPr marL="990600" lvl="1" indent="-533400">
              <a:lnSpc>
                <a:spcPct val="90000"/>
              </a:lnSpc>
            </a:pPr>
            <a:r>
              <a:rPr lang="en-US" smtClean="0">
                <a:effectLst/>
              </a:rPr>
              <a:t>IEEE 1588 </a:t>
            </a:r>
          </a:p>
          <a:p>
            <a:pPr marL="990600" lvl="1" indent="-533400">
              <a:lnSpc>
                <a:spcPct val="90000"/>
              </a:lnSpc>
            </a:pPr>
            <a:r>
              <a:rPr lang="en-US" smtClean="0">
                <a:effectLst/>
              </a:rPr>
              <a:t>IEEE 802.11.n/15.1/3/4</a:t>
            </a:r>
          </a:p>
          <a:p>
            <a:pPr marL="990600" lvl="1" indent="-533400">
              <a:lnSpc>
                <a:spcPct val="90000"/>
              </a:lnSpc>
            </a:pPr>
            <a:r>
              <a:rPr lang="en-US" b="1" smtClean="0">
                <a:effectLst/>
              </a:rPr>
              <a:t>IRIG 106-11, Chapter 4</a:t>
            </a:r>
          </a:p>
          <a:p>
            <a:pPr marL="990600" lvl="1" indent="-533400">
              <a:lnSpc>
                <a:spcPct val="90000"/>
              </a:lnSpc>
            </a:pPr>
            <a:r>
              <a:rPr lang="en-US" smtClean="0">
                <a:effectLst/>
              </a:rPr>
              <a:t>IRIG 218-07 (TMoIP)</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noFill/>
          <a:ln/>
        </p:spPr>
        <p:txBody>
          <a:bodyPr/>
          <a:lstStyle/>
          <a:p>
            <a:r>
              <a:rPr lang="en-US" b="1" smtClean="0">
                <a:effectLst/>
              </a:rPr>
              <a:t>Subcommittee Focus(3)</a:t>
            </a:r>
          </a:p>
        </p:txBody>
      </p:sp>
      <p:sp>
        <p:nvSpPr>
          <p:cNvPr id="84995" name="Rectangle 3"/>
          <p:cNvSpPr>
            <a:spLocks noGrp="1" noChangeArrowheads="1"/>
          </p:cNvSpPr>
          <p:nvPr>
            <p:ph type="body" idx="1"/>
          </p:nvPr>
        </p:nvSpPr>
        <p:spPr>
          <a:xfrm>
            <a:off x="152400" y="1600200"/>
            <a:ext cx="8839200" cy="4530725"/>
          </a:xfrm>
          <a:noFill/>
          <a:ln/>
        </p:spPr>
        <p:txBody>
          <a:bodyPr/>
          <a:lstStyle/>
          <a:p>
            <a:pPr marL="609600" indent="-609600">
              <a:buFont typeface="Wingdings" pitchFamily="2" charset="2"/>
              <a:buNone/>
            </a:pPr>
            <a:endParaRPr lang="en-US" smtClean="0">
              <a:effectLst/>
            </a:endParaRPr>
          </a:p>
          <a:p>
            <a:pPr marL="609600" indent="-609600"/>
            <a:r>
              <a:rPr lang="en-US" smtClean="0">
                <a:effectLst/>
              </a:rPr>
              <a:t>SC-3:Info collection &amp; dissemination</a:t>
            </a:r>
          </a:p>
          <a:p>
            <a:pPr marL="609600" indent="-609600">
              <a:buFont typeface="Wingdings" pitchFamily="2" charset="2"/>
              <a:buNone/>
            </a:pPr>
            <a:r>
              <a:rPr lang="en-US" smtClean="0">
                <a:effectLst/>
              </a:rPr>
              <a:t>	on recording system and techniques</a:t>
            </a:r>
          </a:p>
          <a:p>
            <a:pPr marL="609600" indent="-609600">
              <a:buFont typeface="Wingdings" pitchFamily="2" charset="2"/>
              <a:buNone/>
            </a:pPr>
            <a:endParaRPr lang="en-US" smtClean="0">
              <a:effectLst/>
            </a:endParaRPr>
          </a:p>
          <a:p>
            <a:pPr marL="609600" indent="-609600"/>
            <a:r>
              <a:rPr lang="en-US" smtClean="0">
                <a:effectLst/>
              </a:rPr>
              <a:t> Current Standards</a:t>
            </a:r>
          </a:p>
          <a:p>
            <a:pPr marL="990600" lvl="1" indent="-533400"/>
            <a:r>
              <a:rPr lang="en-US" b="1" smtClean="0">
                <a:effectLst/>
              </a:rPr>
              <a:t>IRIG 106-09, Chapter 10</a:t>
            </a:r>
          </a:p>
          <a:p>
            <a:pPr marL="990600" lvl="1" indent="-533400"/>
            <a:r>
              <a:rPr lang="en-US" smtClean="0">
                <a:effectLst/>
              </a:rPr>
              <a:t>XidML 3.0</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noFill/>
          <a:ln/>
        </p:spPr>
        <p:txBody>
          <a:bodyPr/>
          <a:lstStyle/>
          <a:p>
            <a:r>
              <a:rPr lang="de-DE" b="1" smtClean="0">
                <a:effectLst/>
              </a:rPr>
              <a:t>Subcommittee Focus (4)</a:t>
            </a:r>
          </a:p>
        </p:txBody>
      </p:sp>
      <p:sp>
        <p:nvSpPr>
          <p:cNvPr id="87043" name="Rectangle 3"/>
          <p:cNvSpPr>
            <a:spLocks noGrp="1" noChangeArrowheads="1"/>
          </p:cNvSpPr>
          <p:nvPr>
            <p:ph type="body" idx="1"/>
          </p:nvPr>
        </p:nvSpPr>
        <p:spPr>
          <a:xfrm>
            <a:off x="457200" y="1600200"/>
            <a:ext cx="8229600" cy="5257800"/>
          </a:xfrm>
          <a:noFill/>
          <a:ln/>
        </p:spPr>
        <p:txBody>
          <a:bodyPr/>
          <a:lstStyle/>
          <a:p>
            <a:r>
              <a:rPr lang="de-DE" smtClean="0">
                <a:effectLst/>
              </a:rPr>
              <a:t>SC-4: Info collection &amp; dissmination on network telemetry systems</a:t>
            </a:r>
          </a:p>
          <a:p>
            <a:endParaRPr lang="de-DE" smtClean="0">
              <a:effectLst/>
            </a:endParaRPr>
          </a:p>
          <a:p>
            <a:r>
              <a:rPr lang="de-DE" smtClean="0">
                <a:effectLst/>
              </a:rPr>
              <a:t>Current standards:</a:t>
            </a:r>
          </a:p>
          <a:p>
            <a:pPr>
              <a:buFont typeface="Wingdings" pitchFamily="2" charset="2"/>
              <a:buNone/>
            </a:pPr>
            <a:r>
              <a:rPr lang="de-DE" smtClean="0">
                <a:effectLst/>
              </a:rPr>
              <a:t>	IEEE803.3 (Ethernet 100-Tx), basis  for long range WLAN functionality</a:t>
            </a:r>
          </a:p>
          <a:p>
            <a:pPr>
              <a:buFont typeface="Wingdings" pitchFamily="2" charset="2"/>
              <a:buNone/>
            </a:pPr>
            <a:endParaRPr lang="de-DE" smtClean="0">
              <a:effectLst/>
            </a:endParaRPr>
          </a:p>
          <a:p>
            <a:pPr>
              <a:buFont typeface="Wingdings" pitchFamily="2" charset="2"/>
              <a:buNone/>
            </a:pPr>
            <a:r>
              <a:rPr lang="de-DE" smtClean="0">
                <a:effectLst/>
              </a:rPr>
              <a:t>	iNet Metadata standard</a:t>
            </a:r>
          </a:p>
          <a:p>
            <a:pPr>
              <a:buFont typeface="Wingdings" pitchFamily="2" charset="2"/>
              <a:buNone/>
            </a:pPr>
            <a:r>
              <a:rPr lang="de-DE" smtClean="0">
                <a:effectLst/>
              </a:rPr>
              <a:t>		  </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277813"/>
            <a:ext cx="8229600" cy="1093787"/>
          </a:xfrm>
          <a:noFill/>
          <a:ln/>
        </p:spPr>
        <p:txBody>
          <a:bodyPr/>
          <a:lstStyle/>
          <a:p>
            <a:pPr algn="ctr"/>
            <a:r>
              <a:rPr lang="en-US" sz="3200" b="1" smtClean="0">
                <a:effectLst/>
              </a:rPr>
              <a:t>Significant Activity (1)</a:t>
            </a:r>
            <a:br>
              <a:rPr lang="en-US" sz="3200" b="1" smtClean="0">
                <a:effectLst/>
              </a:rPr>
            </a:br>
            <a:r>
              <a:rPr lang="en-US" sz="3200" b="1" smtClean="0">
                <a:effectLst/>
              </a:rPr>
              <a:t>ETSC Open Meeting </a:t>
            </a:r>
            <a:br>
              <a:rPr lang="en-US" sz="3200" b="1" smtClean="0">
                <a:effectLst/>
              </a:rPr>
            </a:br>
            <a:r>
              <a:rPr lang="en-US" sz="2800" smtClean="0">
                <a:effectLst/>
              </a:rPr>
              <a:t>ETC-12 Munich, 14 June, 2012</a:t>
            </a:r>
            <a:r>
              <a:rPr lang="en-US" sz="4000" smtClean="0">
                <a:effectLst/>
              </a:rPr>
              <a:t/>
            </a:r>
            <a:br>
              <a:rPr lang="en-US" sz="4000" smtClean="0">
                <a:effectLst/>
              </a:rPr>
            </a:br>
            <a:endParaRPr lang="en-US" sz="2400" smtClean="0">
              <a:effectLst/>
            </a:endParaRPr>
          </a:p>
        </p:txBody>
      </p:sp>
      <p:sp>
        <p:nvSpPr>
          <p:cNvPr id="98307" name="Rectangle 3"/>
          <p:cNvSpPr>
            <a:spLocks noGrp="1" noChangeArrowheads="1"/>
          </p:cNvSpPr>
          <p:nvPr>
            <p:ph type="body" idx="1"/>
          </p:nvPr>
        </p:nvSpPr>
        <p:spPr>
          <a:xfrm>
            <a:off x="152400" y="1524000"/>
            <a:ext cx="9296400" cy="5715000"/>
          </a:xfrm>
          <a:noFill/>
          <a:ln/>
        </p:spPr>
        <p:txBody>
          <a:bodyPr/>
          <a:lstStyle/>
          <a:p>
            <a:pPr marL="609600" indent="-609600">
              <a:lnSpc>
                <a:spcPct val="80000"/>
              </a:lnSpc>
              <a:buFont typeface="Wingdings" pitchFamily="2" charset="2"/>
              <a:buNone/>
            </a:pPr>
            <a:r>
              <a:rPr lang="en-US" sz="2800" smtClean="0">
                <a:effectLst/>
              </a:rPr>
              <a:t> 					</a:t>
            </a:r>
            <a:r>
              <a:rPr lang="en-US" b="1" smtClean="0">
                <a:effectLst/>
              </a:rPr>
              <a:t>Agenda</a:t>
            </a:r>
            <a:endParaRPr lang="en-US" sz="2800" b="1" smtClean="0">
              <a:effectLst/>
            </a:endParaRPr>
          </a:p>
          <a:p>
            <a:pPr marL="609600" indent="-609600">
              <a:lnSpc>
                <a:spcPct val="80000"/>
              </a:lnSpc>
              <a:buFont typeface="Wingdings" pitchFamily="2" charset="2"/>
              <a:buNone/>
            </a:pPr>
            <a:endParaRPr lang="en-US" sz="2800" b="1" smtClean="0">
              <a:effectLst/>
            </a:endParaRPr>
          </a:p>
          <a:p>
            <a:pPr marL="609600" indent="-609600">
              <a:lnSpc>
                <a:spcPct val="80000"/>
              </a:lnSpc>
              <a:buFont typeface="Wingdings" pitchFamily="2" charset="2"/>
              <a:buNone/>
            </a:pPr>
            <a:r>
              <a:rPr lang="en-US" sz="2800" b="1" smtClean="0">
                <a:effectLst/>
              </a:rPr>
              <a:t>1. Committee Reports:</a:t>
            </a:r>
          </a:p>
          <a:p>
            <a:pPr marL="609600" indent="-609600">
              <a:lnSpc>
                <a:spcPct val="80000"/>
              </a:lnSpc>
            </a:pPr>
            <a:r>
              <a:rPr lang="en-US" sz="2800" smtClean="0">
                <a:effectLst/>
              </a:rPr>
              <a:t>	</a:t>
            </a:r>
            <a:r>
              <a:rPr lang="en-US" sz="2400" smtClean="0">
                <a:effectLst/>
              </a:rPr>
              <a:t>ETSC</a:t>
            </a:r>
            <a:r>
              <a:rPr lang="en-US" sz="2400" i="1" smtClean="0">
                <a:effectLst/>
              </a:rPr>
              <a:t>		Gerhard Mayer, GVM-Consultants</a:t>
            </a:r>
          </a:p>
          <a:p>
            <a:pPr marL="609600" indent="-609600">
              <a:lnSpc>
                <a:spcPct val="80000"/>
              </a:lnSpc>
            </a:pPr>
            <a:r>
              <a:rPr lang="en-US" sz="2400" i="1" smtClean="0">
                <a:effectLst/>
              </a:rPr>
              <a:t>	</a:t>
            </a:r>
            <a:r>
              <a:rPr lang="en-US" sz="2400" smtClean="0">
                <a:effectLst/>
              </a:rPr>
              <a:t>RCC TG</a:t>
            </a:r>
            <a:r>
              <a:rPr lang="en-US" sz="2400" i="1" smtClean="0">
                <a:effectLst/>
              </a:rPr>
              <a:t> 	Michael Golackson, Edwards AFB</a:t>
            </a:r>
          </a:p>
          <a:p>
            <a:pPr marL="609600" indent="-609600">
              <a:lnSpc>
                <a:spcPct val="80000"/>
              </a:lnSpc>
            </a:pPr>
            <a:r>
              <a:rPr lang="en-US" sz="2400" i="1" smtClean="0">
                <a:effectLst/>
              </a:rPr>
              <a:t>	</a:t>
            </a:r>
            <a:r>
              <a:rPr lang="en-US" sz="2400" smtClean="0">
                <a:effectLst/>
              </a:rPr>
              <a:t>TSCC</a:t>
            </a:r>
            <a:r>
              <a:rPr lang="en-US" sz="2400" i="1" smtClean="0">
                <a:effectLst/>
              </a:rPr>
              <a:t>		Steve Nicolo, GDP Space Systems</a:t>
            </a:r>
          </a:p>
          <a:p>
            <a:pPr marL="609600" indent="-609600">
              <a:lnSpc>
                <a:spcPct val="80000"/>
              </a:lnSpc>
              <a:buFont typeface="Wingdings" pitchFamily="2" charset="2"/>
              <a:buNone/>
            </a:pPr>
            <a:endParaRPr lang="en-US" sz="2400" smtClean="0">
              <a:effectLst/>
            </a:endParaRPr>
          </a:p>
          <a:p>
            <a:pPr marL="609600" indent="-609600">
              <a:lnSpc>
                <a:spcPct val="80000"/>
              </a:lnSpc>
              <a:buFont typeface="Wingdings" pitchFamily="2" charset="2"/>
              <a:buNone/>
            </a:pPr>
            <a:r>
              <a:rPr lang="en-US" sz="2800" b="1" smtClean="0">
                <a:effectLst/>
              </a:rPr>
              <a:t>2. Short Reviews &amp; Discussion:	</a:t>
            </a:r>
            <a:endParaRPr lang="en-US" sz="2800" i="1" smtClean="0">
              <a:effectLst/>
            </a:endParaRPr>
          </a:p>
          <a:p>
            <a:pPr marL="609600" indent="-609600">
              <a:lnSpc>
                <a:spcPct val="80000"/>
              </a:lnSpc>
              <a:buFont typeface="Wingdings" pitchFamily="2" charset="2"/>
              <a:buNone/>
            </a:pPr>
            <a:r>
              <a:rPr lang="en-US" sz="2000" smtClean="0">
                <a:effectLst/>
              </a:rPr>
              <a:t> 	</a:t>
            </a:r>
            <a:r>
              <a:rPr lang="en-GB" sz="2800" i="1" smtClean="0">
                <a:effectLst/>
              </a:rPr>
              <a:t>Standards for Network Oriented Telemetry</a:t>
            </a:r>
          </a:p>
          <a:p>
            <a:pPr marL="609600" indent="-609600">
              <a:lnSpc>
                <a:spcPct val="80000"/>
              </a:lnSpc>
            </a:pPr>
            <a:r>
              <a:rPr lang="en-US" sz="2800" smtClean="0">
                <a:effectLst/>
              </a:rPr>
              <a:t>	</a:t>
            </a:r>
            <a:r>
              <a:rPr lang="en-US" sz="2400" smtClean="0">
                <a:effectLst/>
              </a:rPr>
              <a:t>Wireless IP Networking System (WINS),(E. Schulze)</a:t>
            </a:r>
          </a:p>
          <a:p>
            <a:pPr marL="609600" indent="-609600">
              <a:lnSpc>
                <a:spcPct val="80000"/>
              </a:lnSpc>
            </a:pPr>
            <a:r>
              <a:rPr lang="en-US" sz="2800" smtClean="0">
                <a:effectLst/>
              </a:rPr>
              <a:t>	</a:t>
            </a:r>
            <a:r>
              <a:rPr lang="en-US" sz="2400" smtClean="0">
                <a:effectLst/>
              </a:rPr>
              <a:t>Standards behind iNET (Thomas Grace, NAVAIR)</a:t>
            </a:r>
          </a:p>
          <a:p>
            <a:pPr marL="609600" indent="-609600">
              <a:lnSpc>
                <a:spcPct val="80000"/>
              </a:lnSpc>
            </a:pPr>
            <a:r>
              <a:rPr lang="en-US" sz="2800" smtClean="0">
                <a:effectLst/>
              </a:rPr>
              <a:t>  </a:t>
            </a:r>
            <a:r>
              <a:rPr lang="en-US" sz="2400" smtClean="0">
                <a:effectLst/>
              </a:rPr>
              <a:t>Discussion</a:t>
            </a:r>
            <a:r>
              <a:rPr lang="en-US" sz="2800" smtClean="0">
                <a:effectLst/>
              </a:rPr>
              <a:t>				</a:t>
            </a:r>
          </a:p>
          <a:p>
            <a:pPr marL="609600" indent="-609600">
              <a:lnSpc>
                <a:spcPct val="80000"/>
              </a:lnSpc>
              <a:buFont typeface="Wingdings" pitchFamily="2" charset="2"/>
              <a:buNone/>
            </a:pPr>
            <a:r>
              <a:rPr lang="en-US" sz="2800" i="1" smtClean="0">
                <a:effectLst/>
              </a:rPr>
              <a:t>								</a:t>
            </a:r>
          </a:p>
          <a:p>
            <a:pPr marL="609600" indent="-609600">
              <a:lnSpc>
                <a:spcPct val="80000"/>
              </a:lnSpc>
              <a:buFont typeface="Wingdings" pitchFamily="2" charset="2"/>
              <a:buNone/>
            </a:pPr>
            <a:r>
              <a:rPr lang="en-US" sz="1800" i="1" smtClean="0">
                <a:effectLst/>
              </a:rPr>
              <a:t>	</a:t>
            </a:r>
          </a:p>
          <a:p>
            <a:pPr marL="609600" indent="-609600">
              <a:lnSpc>
                <a:spcPct val="80000"/>
              </a:lnSpc>
            </a:pPr>
            <a:endParaRPr lang="en-US" sz="2000" smtClean="0">
              <a:effectLst/>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228600" y="0"/>
            <a:ext cx="8686800" cy="1066800"/>
          </a:xfrm>
          <a:noFill/>
          <a:ln/>
        </p:spPr>
        <p:txBody>
          <a:bodyPr/>
          <a:lstStyle/>
          <a:p>
            <a:pPr algn="ctr"/>
            <a:r>
              <a:rPr lang="de-DE" sz="3200" b="1" smtClean="0">
                <a:effectLst/>
              </a:rPr>
              <a:t>Significant Activity (2)</a:t>
            </a:r>
            <a:br>
              <a:rPr lang="de-DE" sz="3200" b="1" smtClean="0">
                <a:effectLst/>
              </a:rPr>
            </a:br>
            <a:r>
              <a:rPr lang="de-DE" sz="2800" smtClean="0">
                <a:effectLst/>
              </a:rPr>
              <a:t>ETSC Open Meeting</a:t>
            </a:r>
          </a:p>
        </p:txBody>
      </p:sp>
      <p:sp>
        <p:nvSpPr>
          <p:cNvPr id="100355" name="Rectangle 3"/>
          <p:cNvSpPr>
            <a:spLocks noGrp="1" noChangeArrowheads="1"/>
          </p:cNvSpPr>
          <p:nvPr>
            <p:ph type="body" idx="1"/>
          </p:nvPr>
        </p:nvSpPr>
        <p:spPr>
          <a:xfrm>
            <a:off x="0" y="1295400"/>
            <a:ext cx="9144000" cy="5562600"/>
          </a:xfrm>
          <a:noFill/>
          <a:ln/>
        </p:spPr>
        <p:txBody>
          <a:bodyPr/>
          <a:lstStyle/>
          <a:p>
            <a:pPr algn="ctr">
              <a:lnSpc>
                <a:spcPct val="90000"/>
              </a:lnSpc>
              <a:buFont typeface="Wingdings" pitchFamily="2" charset="2"/>
              <a:buNone/>
            </a:pPr>
            <a:r>
              <a:rPr lang="de-DE" sz="2800" smtClean="0">
                <a:effectLst/>
              </a:rPr>
              <a:t>Review:</a:t>
            </a:r>
          </a:p>
          <a:p>
            <a:pPr algn="ctr">
              <a:lnSpc>
                <a:spcPct val="90000"/>
              </a:lnSpc>
              <a:buFont typeface="Wingdings" pitchFamily="2" charset="2"/>
              <a:buNone/>
            </a:pPr>
            <a:r>
              <a:rPr lang="de-DE" sz="2800" b="1" smtClean="0">
                <a:effectLst/>
              </a:rPr>
              <a:t>Standards for Network oriented Telemetry</a:t>
            </a:r>
            <a:r>
              <a:rPr lang="de-DE" sz="2400" smtClean="0">
                <a:effectLst/>
              </a:rPr>
              <a:t/>
            </a:r>
            <a:br>
              <a:rPr lang="de-DE" sz="2400" smtClean="0">
                <a:effectLst/>
              </a:rPr>
            </a:br>
            <a:r>
              <a:rPr lang="de-DE" sz="2400" smtClean="0">
                <a:effectLst/>
              </a:rPr>
              <a:t>		</a:t>
            </a:r>
            <a:endParaRPr lang="en-US" sz="3600" i="1" smtClean="0">
              <a:effectLst/>
            </a:endParaRPr>
          </a:p>
          <a:p>
            <a:pPr>
              <a:lnSpc>
                <a:spcPct val="90000"/>
              </a:lnSpc>
            </a:pPr>
            <a:r>
              <a:rPr lang="de-DE" sz="2400" smtClean="0">
                <a:effectLst/>
              </a:rPr>
              <a:t> </a:t>
            </a:r>
            <a:r>
              <a:rPr lang="de-DE" sz="2400" b="1" i="1" smtClean="0">
                <a:effectLst/>
              </a:rPr>
              <a:t>WINS</a:t>
            </a:r>
            <a:r>
              <a:rPr lang="de-DE" sz="2400" smtClean="0">
                <a:effectLst/>
              </a:rPr>
              <a:t> </a:t>
            </a:r>
            <a:r>
              <a:rPr lang="de-DE" sz="2400" b="1" i="1" smtClean="0">
                <a:effectLst/>
              </a:rPr>
              <a:t>: </a:t>
            </a:r>
            <a:r>
              <a:rPr lang="de-DE" sz="2400" smtClean="0">
                <a:effectLst/>
              </a:rPr>
              <a:t>C-band, access by mesh network, hybrid access point architecture on basis IEEE 802.11s with Point and Distributed Coordination Function (PCF/DCF) against hidden terminals, Enhanced Distributed Channel Access (EDCA) on basis IEEE 802.11e.</a:t>
            </a:r>
            <a:endParaRPr lang="de-DE" sz="2800" smtClean="0">
              <a:effectLst/>
            </a:endParaRPr>
          </a:p>
          <a:p>
            <a:pPr>
              <a:lnSpc>
                <a:spcPct val="90000"/>
              </a:lnSpc>
            </a:pPr>
            <a:r>
              <a:rPr lang="de-DE" sz="2400" b="1" i="1" smtClean="0">
                <a:effectLst/>
              </a:rPr>
              <a:t>iNET:</a:t>
            </a:r>
            <a:r>
              <a:rPr lang="de-DE" sz="2400" smtClean="0">
                <a:effectLst/>
              </a:rPr>
              <a:t> Test article &amp; radio access network standard, metadata top level elements, message structure &amp; formats</a:t>
            </a:r>
          </a:p>
          <a:p>
            <a:pPr>
              <a:lnSpc>
                <a:spcPct val="90000"/>
              </a:lnSpc>
            </a:pPr>
            <a:r>
              <a:rPr lang="de-DE" sz="2400" b="1" i="1" smtClean="0">
                <a:effectLst/>
              </a:rPr>
              <a:t>Discussion:</a:t>
            </a:r>
            <a:r>
              <a:rPr lang="de-DE" sz="2400" b="1" smtClean="0">
                <a:effectLst/>
              </a:rPr>
              <a:t> </a:t>
            </a:r>
            <a:r>
              <a:rPr lang="de-DE" sz="2400" smtClean="0">
                <a:effectLst/>
              </a:rPr>
              <a:t>Boeing&amp;Airbus setting defacto industry standards;delays implementing  iNET due to uplink need </a:t>
            </a:r>
            <a:r>
              <a:rPr lang="de-DE" sz="2800" smtClean="0">
                <a:effectLst/>
              </a:rPr>
              <a:t>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noFill/>
          <a:ln/>
        </p:spPr>
        <p:txBody>
          <a:bodyPr/>
          <a:lstStyle/>
          <a:p>
            <a:r>
              <a:rPr lang="en-US" b="1" smtClean="0">
                <a:effectLst/>
              </a:rPr>
              <a:t>Open Actions</a:t>
            </a:r>
            <a:r>
              <a:rPr lang="en-US" smtClean="0">
                <a:effectLst/>
              </a:rPr>
              <a:t> </a:t>
            </a:r>
          </a:p>
        </p:txBody>
      </p:sp>
      <p:sp>
        <p:nvSpPr>
          <p:cNvPr id="102403" name="Rectangle 3"/>
          <p:cNvSpPr>
            <a:spLocks noGrp="1" noChangeArrowheads="1"/>
          </p:cNvSpPr>
          <p:nvPr>
            <p:ph type="body" idx="1"/>
          </p:nvPr>
        </p:nvSpPr>
        <p:spPr>
          <a:xfrm>
            <a:off x="152400" y="1828800"/>
            <a:ext cx="8839200" cy="5410200"/>
          </a:xfrm>
          <a:noFill/>
          <a:ln/>
        </p:spPr>
        <p:txBody>
          <a:bodyPr/>
          <a:lstStyle/>
          <a:p>
            <a:pPr>
              <a:lnSpc>
                <a:spcPct val="80000"/>
              </a:lnSpc>
            </a:pPr>
            <a:r>
              <a:rPr lang="en-US" sz="2800" smtClean="0">
                <a:effectLst/>
              </a:rPr>
              <a:t>“</a:t>
            </a:r>
            <a:r>
              <a:rPr lang="en-US" sz="2400" smtClean="0">
                <a:effectLst/>
              </a:rPr>
              <a:t>WRC`07” C-band: upcoming  RF standards</a:t>
            </a:r>
          </a:p>
          <a:p>
            <a:pPr>
              <a:lnSpc>
                <a:spcPct val="80000"/>
              </a:lnSpc>
              <a:buFont typeface="Wingdings" pitchFamily="2" charset="2"/>
              <a:buNone/>
            </a:pPr>
            <a:r>
              <a:rPr lang="en-US" sz="2400" smtClean="0">
                <a:effectLst/>
              </a:rPr>
              <a:t>  </a:t>
            </a:r>
          </a:p>
          <a:p>
            <a:pPr>
              <a:lnSpc>
                <a:spcPct val="80000"/>
              </a:lnSpc>
            </a:pPr>
            <a:r>
              <a:rPr lang="en-US" sz="2400" smtClean="0">
                <a:effectLst/>
              </a:rPr>
              <a:t>IEEE 802.n and UWB (as a basic standard for </a:t>
            </a:r>
          </a:p>
          <a:p>
            <a:pPr>
              <a:lnSpc>
                <a:spcPct val="80000"/>
              </a:lnSpc>
              <a:buFont typeface="Wingdings" pitchFamily="2" charset="2"/>
              <a:buNone/>
            </a:pPr>
            <a:r>
              <a:rPr lang="en-US" sz="2400" smtClean="0">
                <a:effectLst/>
              </a:rPr>
              <a:t>	wireless intra-aircraft RDA-networking, too)</a:t>
            </a:r>
          </a:p>
          <a:p>
            <a:pPr>
              <a:lnSpc>
                <a:spcPct val="80000"/>
              </a:lnSpc>
              <a:buFont typeface="Wingdings" pitchFamily="2" charset="2"/>
              <a:buNone/>
            </a:pPr>
            <a:endParaRPr lang="en-US" sz="2400" smtClean="0">
              <a:effectLst/>
            </a:endParaRPr>
          </a:p>
          <a:p>
            <a:pPr>
              <a:lnSpc>
                <a:spcPct val="80000"/>
              </a:lnSpc>
            </a:pPr>
            <a:r>
              <a:rPr lang="en-US" sz="2400" smtClean="0">
                <a:effectLst/>
              </a:rPr>
              <a:t>Track emerging standards of Cognitive Radio Systems, IEEE 801.15&amp;22, IEEE1900.1/2/4,</a:t>
            </a:r>
          </a:p>
          <a:p>
            <a:pPr>
              <a:lnSpc>
                <a:spcPct val="80000"/>
              </a:lnSpc>
              <a:buFont typeface="Wingdings" pitchFamily="2" charset="2"/>
              <a:buNone/>
            </a:pPr>
            <a:r>
              <a:rPr lang="en-US" sz="2400" smtClean="0">
                <a:effectLst/>
              </a:rPr>
              <a:t>	ETSI TR102 802/803 </a:t>
            </a:r>
          </a:p>
          <a:p>
            <a:pPr>
              <a:lnSpc>
                <a:spcPct val="80000"/>
              </a:lnSpc>
              <a:buFont typeface="Wingdings" pitchFamily="2" charset="2"/>
              <a:buNone/>
            </a:pPr>
            <a:endParaRPr lang="en-US" sz="2400" smtClean="0">
              <a:effectLst/>
            </a:endParaRPr>
          </a:p>
          <a:p>
            <a:pPr>
              <a:lnSpc>
                <a:spcPct val="80000"/>
              </a:lnSpc>
            </a:pPr>
            <a:r>
              <a:rPr lang="en-US" sz="2400" smtClean="0">
                <a:effectLst/>
              </a:rPr>
              <a:t>Track work of WP1B “Spectrum Management Methologies” of the ITU</a:t>
            </a:r>
          </a:p>
          <a:p>
            <a:pPr>
              <a:lnSpc>
                <a:spcPct val="80000"/>
              </a:lnSpc>
            </a:pPr>
            <a:endParaRPr lang="en-US" sz="2400" smtClean="0">
              <a:effectLst/>
            </a:endParaRPr>
          </a:p>
          <a:p>
            <a:pPr>
              <a:lnSpc>
                <a:spcPct val="80000"/>
              </a:lnSpc>
              <a:buFont typeface="Wingdings" pitchFamily="2" charset="2"/>
              <a:buNone/>
            </a:pPr>
            <a:endParaRPr lang="en-US" sz="2400" i="1" smtClean="0">
              <a:effectLst/>
            </a:endParaRPr>
          </a:p>
          <a:p>
            <a:pPr>
              <a:lnSpc>
                <a:spcPct val="80000"/>
              </a:lnSpc>
              <a:buFont typeface="Wingdings" pitchFamily="2" charset="2"/>
              <a:buNone/>
            </a:pPr>
            <a:r>
              <a:rPr lang="en-US" sz="2400" i="1" smtClean="0">
                <a:effectLst/>
              </a:rPr>
              <a:t>	</a:t>
            </a:r>
          </a:p>
          <a:p>
            <a:pPr>
              <a:lnSpc>
                <a:spcPct val="80000"/>
              </a:lnSpc>
            </a:pPr>
            <a:endParaRPr lang="en-US" sz="2800" smtClean="0">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p:nvPr>
        </p:nvSpPr>
        <p:spPr>
          <a:xfrm>
            <a:off x="685800" y="3505200"/>
            <a:ext cx="7772400" cy="1470025"/>
          </a:xfrm>
        </p:spPr>
        <p:txBody>
          <a:bodyPr/>
          <a:lstStyle/>
          <a:p>
            <a:pPr algn="ctr" eaLnBrk="1" hangingPunct="1">
              <a:defRPr/>
            </a:pPr>
            <a:r>
              <a:rPr lang="en-US" sz="4800" dirty="0" smtClean="0"/>
              <a:t>TSCC Fall 2012</a:t>
            </a:r>
            <a:br>
              <a:rPr lang="en-US" sz="4800" dirty="0" smtClean="0"/>
            </a:br>
            <a:r>
              <a:rPr lang="en-US" sz="4800" dirty="0" smtClean="0"/>
              <a:t>Secretary-Treasurer Report</a:t>
            </a:r>
          </a:p>
        </p:txBody>
      </p:sp>
      <p:sp>
        <p:nvSpPr>
          <p:cNvPr id="97283" name="Rectangle 3"/>
          <p:cNvSpPr>
            <a:spLocks noGrp="1" noChangeArrowheads="1"/>
          </p:cNvSpPr>
          <p:nvPr>
            <p:ph type="subTitle" idx="1"/>
          </p:nvPr>
        </p:nvSpPr>
        <p:spPr>
          <a:xfrm>
            <a:off x="1371600" y="5181600"/>
            <a:ext cx="6477000" cy="1143000"/>
          </a:xfrm>
        </p:spPr>
        <p:txBody>
          <a:bodyPr/>
          <a:lstStyle/>
          <a:p>
            <a:pPr eaLnBrk="1" hangingPunct="1">
              <a:lnSpc>
                <a:spcPct val="80000"/>
              </a:lnSpc>
              <a:defRPr/>
            </a:pPr>
            <a:r>
              <a:rPr lang="en-US" sz="2000" dirty="0" smtClean="0"/>
              <a:t>October 22, 2012</a:t>
            </a:r>
          </a:p>
          <a:p>
            <a:pPr eaLnBrk="1" hangingPunct="1">
              <a:defRPr/>
            </a:pPr>
            <a:r>
              <a:rPr lang="en-US" sz="2000" dirty="0" smtClean="0"/>
              <a:t>Town &amp; Country Hotel</a:t>
            </a:r>
          </a:p>
          <a:p>
            <a:pPr eaLnBrk="1" hangingPunct="1">
              <a:defRPr/>
            </a:pPr>
            <a:r>
              <a:rPr lang="en-US" sz="2000" dirty="0" smtClean="0"/>
              <a:t>San Diego, CA</a:t>
            </a:r>
          </a:p>
          <a:p>
            <a:pPr eaLnBrk="1" hangingPunct="1">
              <a:defRPr/>
            </a:pPr>
            <a:r>
              <a:rPr lang="en-US" sz="2000" dirty="0" smtClean="0"/>
              <a:t>(ITC 2012)</a:t>
            </a:r>
          </a:p>
          <a:p>
            <a:pPr eaLnBrk="1" hangingPunct="1">
              <a:defRPr/>
            </a:pPr>
            <a:endParaRPr lang="en-US" sz="2000" dirty="0" smtClean="0"/>
          </a:p>
          <a:p>
            <a:pPr eaLnBrk="1" hangingPunct="1">
              <a:lnSpc>
                <a:spcPct val="80000"/>
              </a:lnSpc>
              <a:defRPr/>
            </a:pPr>
            <a:endParaRPr lang="en-US" sz="2000" u="sng" dirty="0" smtClean="0"/>
          </a:p>
        </p:txBody>
      </p:sp>
      <p:graphicFrame>
        <p:nvGraphicFramePr>
          <p:cNvPr id="1026" name="Object 4"/>
          <p:cNvGraphicFramePr>
            <a:graphicFrameLocks noChangeAspect="1"/>
          </p:cNvGraphicFramePr>
          <p:nvPr/>
        </p:nvGraphicFramePr>
        <p:xfrm>
          <a:off x="1143000" y="609600"/>
          <a:ext cx="6858000" cy="2297113"/>
        </p:xfrm>
        <a:graphic>
          <a:graphicData uri="http://schemas.openxmlformats.org/presentationml/2006/ole">
            <p:oleObj spid="_x0000_s31746" r:id="rId3" imgW="7488936" imgH="2199843" progId="Visio.Drawing.11">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342</TotalTime>
  <Words>4055</Words>
  <Application>Microsoft Office PowerPoint</Application>
  <PresentationFormat>On-screen Show (4:3)</PresentationFormat>
  <Paragraphs>768</Paragraphs>
  <Slides>85</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85</vt:i4>
      </vt:variant>
    </vt:vector>
  </HeadingPairs>
  <TitlesOfParts>
    <vt:vector size="87" baseType="lpstr">
      <vt:lpstr>Globe</vt:lpstr>
      <vt:lpstr>Microsoft Visio Drawing</vt:lpstr>
      <vt:lpstr>TSCC FALL 2012 SUBCOMMITTEE REPORTS</vt:lpstr>
      <vt:lpstr>TSCC Fall 2012  Chairman's Report</vt:lpstr>
      <vt:lpstr>Significant Activity</vt:lpstr>
      <vt:lpstr>Significant Activity</vt:lpstr>
      <vt:lpstr>Significant Activity</vt:lpstr>
      <vt:lpstr>Current Focus</vt:lpstr>
      <vt:lpstr>ACTIONS</vt:lpstr>
      <vt:lpstr>ACTIONS </vt:lpstr>
      <vt:lpstr>TSCC Fall 2012 Secretary-Treasurer Report</vt:lpstr>
      <vt:lpstr>Treasurer Report for the Period 3/7/12 thru 10/22/12</vt:lpstr>
      <vt:lpstr>TSCC Fall 2012 Nominating Subcommittee Report</vt:lpstr>
      <vt:lpstr>Membership</vt:lpstr>
      <vt:lpstr>Sub-Committee Focus</vt:lpstr>
      <vt:lpstr>TSCC Membership Rules</vt:lpstr>
      <vt:lpstr>TSCC Group Definitions</vt:lpstr>
      <vt:lpstr>TSCC Membership Terms</vt:lpstr>
      <vt:lpstr>TSCC Member Re-elections</vt:lpstr>
      <vt:lpstr>TSCC Makeup</vt:lpstr>
      <vt:lpstr>TSCC Membership</vt:lpstr>
      <vt:lpstr>TSCC Membership</vt:lpstr>
      <vt:lpstr>TSCC Membership</vt:lpstr>
      <vt:lpstr>One Open Membership Slot Vote</vt:lpstr>
      <vt:lpstr>New Membership  Vote</vt:lpstr>
      <vt:lpstr>TSCC Officers</vt:lpstr>
      <vt:lpstr>TSCC Officer Changes</vt:lpstr>
      <vt:lpstr>Open Actions</vt:lpstr>
      <vt:lpstr>Open Actions</vt:lpstr>
      <vt:lpstr>TSCC Spring 2012 RF Subcommittee Report</vt:lpstr>
      <vt:lpstr>Membership</vt:lpstr>
      <vt:lpstr>Subcommittee Focus</vt:lpstr>
      <vt:lpstr>Significant Activity</vt:lpstr>
      <vt:lpstr>TSCC Fall 2012 Data Multiplexing Subcommittee Report </vt:lpstr>
      <vt:lpstr>Committee Members</vt:lpstr>
      <vt:lpstr>Sub Committee Membership</vt:lpstr>
      <vt:lpstr>TSCC website</vt:lpstr>
      <vt:lpstr>Sub-Committee Focus</vt:lpstr>
      <vt:lpstr>Open Actions</vt:lpstr>
      <vt:lpstr>TSCC Spring 2012 Networking and Protocols Subcommittee Report </vt:lpstr>
      <vt:lpstr>Membership</vt:lpstr>
      <vt:lpstr>Subcommittee Focus</vt:lpstr>
      <vt:lpstr>Significant Activity</vt:lpstr>
      <vt:lpstr>TSCC Spring 2012 Transducers  Subcommittee Report</vt:lpstr>
      <vt:lpstr>Membership</vt:lpstr>
      <vt:lpstr>Subcommittee Focus</vt:lpstr>
      <vt:lpstr>Subcommittee Focus</vt:lpstr>
      <vt:lpstr>Subcommittee Focus</vt:lpstr>
      <vt:lpstr>Subcommittee Focus</vt:lpstr>
      <vt:lpstr>TSCC Spring 2012  Coding and Data Compression Subcommittee Report</vt:lpstr>
      <vt:lpstr>Membership</vt:lpstr>
      <vt:lpstr>Membership - Continued</vt:lpstr>
      <vt:lpstr>Sub-Committee Focus</vt:lpstr>
      <vt:lpstr>Significant Activity</vt:lpstr>
      <vt:lpstr>Significant Activity</vt:lpstr>
      <vt:lpstr>Significant Activity</vt:lpstr>
      <vt:lpstr>Significant Activity</vt:lpstr>
      <vt:lpstr>Significant Activity</vt:lpstr>
      <vt:lpstr>Significant Activity</vt:lpstr>
      <vt:lpstr>Significant Activity</vt:lpstr>
      <vt:lpstr>Significant Activity</vt:lpstr>
      <vt:lpstr>Significant Activity</vt:lpstr>
      <vt:lpstr>Significant Activity</vt:lpstr>
      <vt:lpstr>Significant Activity</vt:lpstr>
      <vt:lpstr>Significant Activity</vt:lpstr>
      <vt:lpstr>Significant Activity</vt:lpstr>
      <vt:lpstr>Open Actions</vt:lpstr>
      <vt:lpstr>TSCC Spring 2012 Recorder / Reproducer Subcommittee Reports</vt:lpstr>
      <vt:lpstr>Membership</vt:lpstr>
      <vt:lpstr>Sub-Committee Focus</vt:lpstr>
      <vt:lpstr>Significant Activity</vt:lpstr>
      <vt:lpstr>Significant Activity  RCC Document 106-13 Ch 10 Pink Sheet </vt:lpstr>
      <vt:lpstr>Significant Activity  STANAG 4575 From 30 April 2012 Custodial Support Team Meeting Minutes</vt:lpstr>
      <vt:lpstr>Significant Activity  STANAG 4575 From 30 April 2012 Custodial Support Team Meeting Minutes</vt:lpstr>
      <vt:lpstr>Significant Activity  Next STANAG CST Meeting</vt:lpstr>
      <vt:lpstr>Open Actions</vt:lpstr>
      <vt:lpstr>TSCC Fall 2012 ETSC  Subcommittee Reports</vt:lpstr>
      <vt:lpstr>ETSC Report</vt:lpstr>
      <vt:lpstr>General Information</vt:lpstr>
      <vt:lpstr>Membership</vt:lpstr>
      <vt:lpstr>Subcommittee Focus(1)</vt:lpstr>
      <vt:lpstr>Subcommittee Focus(2)</vt:lpstr>
      <vt:lpstr>Subcommittee Focus(3)</vt:lpstr>
      <vt:lpstr>Subcommittee Focus (4)</vt:lpstr>
      <vt:lpstr>Significant Activity (1) ETSC Open Meeting  ETC-12 Munich, 14 June, 2012 </vt:lpstr>
      <vt:lpstr>Significant Activity (2) ETSC Open Meeting</vt:lpstr>
      <vt:lpstr>Open Actions </vt:lpstr>
    </vt:vector>
  </TitlesOfParts>
  <Company>Telemetry-West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“Sub-Committee Name”</dc:title>
  <dc:creator>David</dc:creator>
  <cp:lastModifiedBy>Steve</cp:lastModifiedBy>
  <cp:revision>44</cp:revision>
  <cp:lastPrinted>2011-10-19T19:15:33Z</cp:lastPrinted>
  <dcterms:created xsi:type="dcterms:W3CDTF">2007-10-17T21:05:54Z</dcterms:created>
  <dcterms:modified xsi:type="dcterms:W3CDTF">2012-12-29T15:39:06Z</dcterms:modified>
</cp:coreProperties>
</file>